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</p:sldIdLst>
  <p:sldSz cx="18288000" cy="10287000"/>
  <p:notesSz cx="6858000" cy="9144000"/>
  <p:embeddedFontLst>
    <p:embeddedFont>
      <p:font typeface="Garamond" panose="02020404030301010803" pitchFamily="18" charset="0"/>
      <p:regular r:id="rId64"/>
      <p:bold r:id="rId65"/>
      <p:italic r:id="rId66"/>
    </p:embeddedFont>
    <p:embeddedFont>
      <p:font typeface="Garamond Bold" panose="020B0604020202020204" charset="0"/>
      <p:regular r:id="rId67"/>
    </p:embeddedFont>
    <p:embeddedFont>
      <p:font typeface="Garamond Bold Italics" panose="020B0604020202020204" charset="0"/>
      <p:regular r:id="rId68"/>
    </p:embeddedFont>
    <p:embeddedFont>
      <p:font typeface="Times New Roman Bold" panose="020B0604020202020204" charset="0"/>
      <p:regular r:id="rId69"/>
    </p:embeddedFont>
    <p:embeddedFont>
      <p:font typeface="Times New Roman MT" panose="020B0604020202020204" charset="0"/>
      <p:regular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4622" autoAdjust="0"/>
  </p:normalViewPr>
  <p:slideViewPr>
    <p:cSldViewPr>
      <p:cViewPr varScale="1">
        <p:scale>
          <a:sx n="59" d="100"/>
          <a:sy n="59" d="100"/>
        </p:scale>
        <p:origin x="466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3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1.fntdata"/><Relationship Id="rId69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2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18.svg"/><Relationship Id="rId4" Type="http://schemas.openxmlformats.org/officeDocument/2006/relationships/image" Target="../media/image11.sv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.svg"/><Relationship Id="rId7" Type="http://schemas.openxmlformats.org/officeDocument/2006/relationships/image" Target="../media/image13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24.png"/><Relationship Id="rId5" Type="http://schemas.openxmlformats.org/officeDocument/2006/relationships/image" Target="../media/image7.png"/><Relationship Id="rId10" Type="http://schemas.openxmlformats.org/officeDocument/2006/relationships/image" Target="../media/image23.png"/><Relationship Id="rId4" Type="http://schemas.openxmlformats.org/officeDocument/2006/relationships/image" Target="../media/image11.svg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27.svg"/><Relationship Id="rId4" Type="http://schemas.openxmlformats.org/officeDocument/2006/relationships/image" Target="../media/image11.svg"/><Relationship Id="rId9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30.svg"/><Relationship Id="rId4" Type="http://schemas.openxmlformats.org/officeDocument/2006/relationships/image" Target="../media/image11.svg"/><Relationship Id="rId9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33.svg"/><Relationship Id="rId4" Type="http://schemas.openxmlformats.org/officeDocument/2006/relationships/image" Target="../media/image11.svg"/><Relationship Id="rId9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33.svg"/><Relationship Id="rId4" Type="http://schemas.openxmlformats.org/officeDocument/2006/relationships/image" Target="../media/image11.sv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33.svg"/><Relationship Id="rId4" Type="http://schemas.openxmlformats.org/officeDocument/2006/relationships/image" Target="../media/image11.svg"/><Relationship Id="rId9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33.svg"/><Relationship Id="rId5" Type="http://schemas.openxmlformats.org/officeDocument/2006/relationships/image" Target="../media/image12.svg"/><Relationship Id="rId10" Type="http://schemas.openxmlformats.org/officeDocument/2006/relationships/image" Target="../media/image40.png"/><Relationship Id="rId4" Type="http://schemas.openxmlformats.org/officeDocument/2006/relationships/image" Target="../media/image11.svg"/><Relationship Id="rId9" Type="http://schemas.openxmlformats.org/officeDocument/2006/relationships/image" Target="../media/image39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42.svg"/><Relationship Id="rId4" Type="http://schemas.openxmlformats.org/officeDocument/2006/relationships/image" Target="../media/image11.svg"/><Relationship Id="rId9" Type="http://schemas.openxmlformats.org/officeDocument/2006/relationships/image" Target="../media/image33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0.svg"/><Relationship Id="rId7" Type="http://schemas.openxmlformats.org/officeDocument/2006/relationships/image" Target="../media/image33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13.svg"/><Relationship Id="rId10" Type="http://schemas.openxmlformats.org/officeDocument/2006/relationships/image" Target="../media/image49.svg"/><Relationship Id="rId4" Type="http://schemas.openxmlformats.org/officeDocument/2006/relationships/image" Target="../media/image11.svg"/><Relationship Id="rId9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51.png"/><Relationship Id="rId4" Type="http://schemas.openxmlformats.org/officeDocument/2006/relationships/image" Target="../media/image11.svg"/><Relationship Id="rId9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hyperlink" Target="mailto:nome.cognome@studenti.unipd.it" TargetMode="External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33.svg"/><Relationship Id="rId5" Type="http://schemas.openxmlformats.org/officeDocument/2006/relationships/image" Target="../media/image12.svg"/><Relationship Id="rId10" Type="http://schemas.openxmlformats.org/officeDocument/2006/relationships/image" Target="../media/image53.png"/><Relationship Id="rId4" Type="http://schemas.openxmlformats.org/officeDocument/2006/relationships/image" Target="../media/image11.svg"/><Relationship Id="rId9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33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33.svg"/><Relationship Id="rId4" Type="http://schemas.openxmlformats.org/officeDocument/2006/relationships/image" Target="../media/image11.svg"/><Relationship Id="rId9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33.sv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33.svg"/><Relationship Id="rId4" Type="http://schemas.openxmlformats.org/officeDocument/2006/relationships/image" Target="../media/image11.svg"/><Relationship Id="rId9" Type="http://schemas.openxmlformats.org/officeDocument/2006/relationships/image" Target="../media/image60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1.png"/><Relationship Id="rId7" Type="http://schemas.openxmlformats.org/officeDocument/2006/relationships/image" Target="../media/image13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33.svg"/><Relationship Id="rId5" Type="http://schemas.openxmlformats.org/officeDocument/2006/relationships/image" Target="../media/image11.svg"/><Relationship Id="rId10" Type="http://schemas.openxmlformats.org/officeDocument/2006/relationships/image" Target="../media/image37.png"/><Relationship Id="rId4" Type="http://schemas.openxmlformats.org/officeDocument/2006/relationships/image" Target="../media/image10.svg"/><Relationship Id="rId9" Type="http://schemas.openxmlformats.org/officeDocument/2006/relationships/image" Target="../media/image62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3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59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67.png"/><Relationship Id="rId4" Type="http://schemas.openxmlformats.org/officeDocument/2006/relationships/image" Target="../media/image11.svg"/><Relationship Id="rId9" Type="http://schemas.openxmlformats.org/officeDocument/2006/relationships/image" Target="../media/image66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68.png"/><Relationship Id="rId4" Type="http://schemas.openxmlformats.org/officeDocument/2006/relationships/image" Target="../media/image11.svg"/><Relationship Id="rId9" Type="http://schemas.openxmlformats.org/officeDocument/2006/relationships/image" Target="../media/image67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3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66.svg"/><Relationship Id="rId4" Type="http://schemas.openxmlformats.org/officeDocument/2006/relationships/hyperlink" Target="https://drive.google.com/file/d/1x0Qq0ZuT4DX07oQPUasgWt6kG5noW_Jl/view?usp=drive_link" TargetMode="External"/><Relationship Id="rId9" Type="http://schemas.openxmlformats.org/officeDocument/2006/relationships/image" Target="../media/image67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70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sv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20.png"/><Relationship Id="rId4" Type="http://schemas.openxmlformats.org/officeDocument/2006/relationships/image" Target="../media/image11.svg"/><Relationship Id="rId9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hyperlink" Target="https://ssu.elearning.unipd.it/pluginfile.php/1126284/mod_page/content/35/Libretto_eventi_3CFU_stampa.pdf?time=1714995169150" TargetMode="External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59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svg"/><Relationship Id="rId7" Type="http://schemas.openxmlformats.org/officeDocument/2006/relationships/image" Target="../media/image13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11" Type="http://schemas.openxmlformats.org/officeDocument/2006/relationships/image" Target="../media/image73.png"/><Relationship Id="rId5" Type="http://schemas.openxmlformats.org/officeDocument/2006/relationships/image" Target="../media/image11.svg"/><Relationship Id="rId10" Type="http://schemas.openxmlformats.org/officeDocument/2006/relationships/image" Target="../media/image72.png"/><Relationship Id="rId4" Type="http://schemas.openxmlformats.org/officeDocument/2006/relationships/hyperlink" Target="https://ssu.elearning.unipd.it/mod/page/view.php?id=530037" TargetMode="External"/><Relationship Id="rId9" Type="http://schemas.openxmlformats.org/officeDocument/2006/relationships/image" Target="../media/image71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11" Type="http://schemas.openxmlformats.org/officeDocument/2006/relationships/image" Target="../media/image77.png"/><Relationship Id="rId5" Type="http://schemas.openxmlformats.org/officeDocument/2006/relationships/image" Target="../media/image12.svg"/><Relationship Id="rId10" Type="http://schemas.openxmlformats.org/officeDocument/2006/relationships/image" Target="../media/image33.svg"/><Relationship Id="rId4" Type="http://schemas.openxmlformats.org/officeDocument/2006/relationships/image" Target="../media/image11.svg"/><Relationship Id="rId9" Type="http://schemas.openxmlformats.org/officeDocument/2006/relationships/image" Target="../media/image7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59.sv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59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Relationship Id="rId9" Type="http://schemas.openxmlformats.org/officeDocument/2006/relationships/image" Target="../media/image20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66.svg"/><Relationship Id="rId4" Type="http://schemas.openxmlformats.org/officeDocument/2006/relationships/image" Target="../media/image11.svg"/><Relationship Id="rId9" Type="http://schemas.openxmlformats.org/officeDocument/2006/relationships/image" Target="../media/image61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1.png"/><Relationship Id="rId7" Type="http://schemas.openxmlformats.org/officeDocument/2006/relationships/image" Target="../media/image13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10" Type="http://schemas.openxmlformats.org/officeDocument/2006/relationships/image" Target="../media/image66.svg"/><Relationship Id="rId4" Type="http://schemas.openxmlformats.org/officeDocument/2006/relationships/image" Target="../media/image10.svg"/><Relationship Id="rId9" Type="http://schemas.openxmlformats.org/officeDocument/2006/relationships/image" Target="../media/image82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61.png"/><Relationship Id="rId4" Type="http://schemas.openxmlformats.org/officeDocument/2006/relationships/image" Target="../media/image11.svg"/><Relationship Id="rId9" Type="http://schemas.openxmlformats.org/officeDocument/2006/relationships/image" Target="../media/image66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66.svg"/><Relationship Id="rId4" Type="http://schemas.openxmlformats.org/officeDocument/2006/relationships/image" Target="../media/image11.svg"/><Relationship Id="rId9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forms/d/e/1FAIpQLSfL8f-PI9eozQEc_L5vHWh3NbhdNjNNyVz9oHtNX-CIgeeWXA/viewform" TargetMode="External"/><Relationship Id="rId3" Type="http://schemas.openxmlformats.org/officeDocument/2006/relationships/image" Target="../media/image10.svg"/><Relationship Id="rId7" Type="http://schemas.openxmlformats.org/officeDocument/2006/relationships/image" Target="../media/image7.pn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86.svg"/><Relationship Id="rId4" Type="http://schemas.openxmlformats.org/officeDocument/2006/relationships/image" Target="../media/image11.svg"/><Relationship Id="rId9" Type="http://schemas.openxmlformats.org/officeDocument/2006/relationships/image" Target="../media/image8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564245" y="4247426"/>
            <a:ext cx="11159519" cy="1924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 b="1" spc="1260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TUTOR JUNIOR</a:t>
            </a:r>
          </a:p>
        </p:txBody>
      </p:sp>
      <p:sp>
        <p:nvSpPr>
          <p:cNvPr id="11" name="Freeform 11"/>
          <p:cNvSpPr/>
          <p:nvPr/>
        </p:nvSpPr>
        <p:spPr>
          <a:xfrm>
            <a:off x="-13292033" y="-47094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2654596" y="909721"/>
            <a:ext cx="6393854" cy="1607011"/>
          </a:xfrm>
          <a:custGeom>
            <a:avLst/>
            <a:gdLst/>
            <a:ahLst/>
            <a:cxnLst/>
            <a:rect l="l" t="t" r="r" b="b"/>
            <a:pathLst>
              <a:path w="6393854" h="1607011">
                <a:moveTo>
                  <a:pt x="0" y="0"/>
                </a:moveTo>
                <a:lnTo>
                  <a:pt x="6393854" y="0"/>
                </a:lnTo>
                <a:lnTo>
                  <a:pt x="6393854" y="1607012"/>
                </a:lnTo>
                <a:lnTo>
                  <a:pt x="0" y="160701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6068501" y="8556393"/>
            <a:ext cx="6150997" cy="739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OPEN DAY</a:t>
            </a:r>
          </a:p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A.A. 2026/2027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3564245" y="316601"/>
            <a:ext cx="11159519" cy="1327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8" b="1" spc="3827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CHI SIAMO</a:t>
            </a:r>
          </a:p>
        </p:txBody>
      </p:sp>
      <p:sp>
        <p:nvSpPr>
          <p:cNvPr id="4" name="Freeform 4"/>
          <p:cNvSpPr/>
          <p:nvPr/>
        </p:nvSpPr>
        <p:spPr>
          <a:xfrm>
            <a:off x="-8009963" y="-7395705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5"/>
                </a:lnTo>
                <a:lnTo>
                  <a:pt x="0" y="12153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366039" y="3537966"/>
            <a:ext cx="12824508" cy="6026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Siamo studenti e studentesse dei corsi di laurea magistrale in Lettere e Lingue, chiamati a offrire supporto informativo alla comunità studentesca del Dipartimento.</a:t>
            </a:r>
          </a:p>
          <a:p>
            <a:pPr algn="ctr">
              <a:lnSpc>
                <a:spcPts val="4339"/>
              </a:lnSpc>
            </a:pPr>
            <a:endParaRPr lang="en-US" sz="3099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algn="ctr">
              <a:lnSpc>
                <a:spcPts val="4339"/>
              </a:lnSpc>
            </a:pPr>
            <a:r>
              <a:rPr lang="en-US" sz="30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Ci occupiamo principalmente di:</a:t>
            </a:r>
          </a:p>
          <a:p>
            <a:pPr marL="708538" lvl="2" indent="-236179" algn="l">
              <a:lnSpc>
                <a:spcPts val="4339"/>
              </a:lnSpc>
              <a:buAutoNum type="arabicPeriod"/>
            </a:pPr>
            <a:r>
              <a:rPr lang="en-US" sz="30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fornire assistenza nel reperire informazioni dai canali ufficiali dell’Università;</a:t>
            </a:r>
          </a:p>
          <a:p>
            <a:pPr marL="708538" lvl="2" indent="-236179" algn="l">
              <a:lnSpc>
                <a:spcPts val="4339"/>
              </a:lnSpc>
              <a:buAutoNum type="arabicPeriod"/>
            </a:pPr>
            <a:r>
              <a:rPr lang="en-US" sz="30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supportare nella compilazione dei piani di studio;</a:t>
            </a:r>
          </a:p>
          <a:p>
            <a:pPr marL="708538" lvl="2" indent="-236179" algn="l">
              <a:lnSpc>
                <a:spcPts val="4339"/>
              </a:lnSpc>
              <a:buAutoNum type="arabicPeriod"/>
            </a:pPr>
            <a:r>
              <a:rPr lang="en-US" sz="30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indirizzare agli uffici competenti;</a:t>
            </a:r>
          </a:p>
          <a:p>
            <a:pPr marL="708538" lvl="2" indent="-236179" algn="l">
              <a:lnSpc>
                <a:spcPts val="4339"/>
              </a:lnSpc>
              <a:buAutoNum type="arabicPeriod"/>
            </a:pPr>
            <a:r>
              <a:rPr lang="en-US" sz="30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introdurre all’offerta formativa dell’Università (tirocini, Erasmus+, ecc.);</a:t>
            </a:r>
          </a:p>
          <a:p>
            <a:pPr marL="708538" lvl="2" indent="-236179" algn="l">
              <a:lnSpc>
                <a:spcPts val="4339"/>
              </a:lnSpc>
              <a:buAutoNum type="arabicPeriod"/>
            </a:pPr>
            <a:r>
              <a:rPr lang="en-US" sz="30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offrire un servizio informativo più generale;</a:t>
            </a:r>
          </a:p>
          <a:p>
            <a:pPr marL="708538" lvl="2" indent="-236179" algn="l">
              <a:lnSpc>
                <a:spcPts val="4339"/>
              </a:lnSpc>
              <a:buAutoNum type="arabicPeriod"/>
            </a:pPr>
            <a:r>
              <a:rPr lang="en-US" sz="30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orientare verso i corsi di laurea triennale e magistrale.</a:t>
            </a:r>
          </a:p>
          <a:p>
            <a:pPr marL="708538" lvl="2" indent="-236179" algn="ctr">
              <a:lnSpc>
                <a:spcPts val="4339"/>
              </a:lnSpc>
            </a:pPr>
            <a:endParaRPr lang="en-US" sz="3099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TextBox 4"/>
          <p:cNvSpPr txBox="1"/>
          <p:nvPr/>
        </p:nvSpPr>
        <p:spPr>
          <a:xfrm>
            <a:off x="514350" y="369637"/>
            <a:ext cx="17259300" cy="122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300" spc="2343">
                <a:solidFill>
                  <a:srgbClr val="FFFEFE"/>
                </a:solidFill>
                <a:latin typeface="Garamond"/>
                <a:ea typeface="Garamond"/>
                <a:cs typeface="Garamond"/>
                <a:sym typeface="Garamond"/>
              </a:rPr>
              <a:t> CONTATTATECI SE...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238435"/>
            <a:ext cx="16230600" cy="2520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avete problemi nella compilazione del piano di studi;</a:t>
            </a: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avete difficoltà nel reperire le informazioni necessarie dai canali ufficiali dell’Università;</a:t>
            </a: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avete dubbi sulle procedure universitarie (domande di borsa di studio, tirocini e stage, Erasmus+, domande di laurea, ecc.).</a:t>
            </a:r>
          </a:p>
        </p:txBody>
      </p:sp>
      <p:sp>
        <p:nvSpPr>
          <p:cNvPr id="6" name="Freeform 6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TextBox 9"/>
          <p:cNvSpPr txBox="1"/>
          <p:nvPr/>
        </p:nvSpPr>
        <p:spPr>
          <a:xfrm>
            <a:off x="1028700" y="7510367"/>
            <a:ext cx="14692065" cy="2165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E, in generale, per qualsiasi problema </a:t>
            </a:r>
          </a:p>
          <a:p>
            <a:pPr algn="ctr">
              <a:lnSpc>
                <a:spcPts val="5598"/>
              </a:lnSpc>
            </a:pPr>
            <a:r>
              <a:rPr lang="en-US" sz="39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che non riuscite a risolvere da soli!</a:t>
            </a:r>
          </a:p>
          <a:p>
            <a:pPr algn="ctr">
              <a:lnSpc>
                <a:spcPts val="5598"/>
              </a:lnSpc>
            </a:pPr>
            <a:endParaRPr lang="en-US" sz="399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369637"/>
            <a:ext cx="16230600" cy="122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300" b="1" spc="2343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HELP DESK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85623" y="2886018"/>
            <a:ext cx="11011929" cy="6970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8"/>
              </a:lnSpc>
            </a:pPr>
            <a:r>
              <a:rPr lang="en-US" sz="399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Orari</a:t>
            </a:r>
            <a:r>
              <a:rPr lang="en-US" sz="399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</a:t>
            </a:r>
            <a:r>
              <a:rPr lang="en-US" sz="399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ricevimento</a:t>
            </a:r>
            <a:endParaRPr lang="en-US" sz="3999" b="1" dirty="0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Riceviamo</a:t>
            </a:r>
            <a:r>
              <a:rPr lang="en-US" sz="3498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ogni </a:t>
            </a:r>
            <a:r>
              <a:rPr lang="en-US" sz="3498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settimana</a:t>
            </a:r>
            <a:r>
              <a:rPr lang="en-US" sz="3498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498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all’Ufficio</a:t>
            </a:r>
            <a:r>
              <a:rPr lang="en-US" sz="3498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Tutor Junior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(primo piano,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Ufficio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17).</a:t>
            </a: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Controllate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gli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orari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di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ricevimento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dei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nostri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Tutor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sulla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tabella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che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trovate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lang="en-US" sz="3498" dirty="0" err="1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nel</a:t>
            </a:r>
            <a:r>
              <a:rPr lang="en-US" sz="3498" dirty="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Moodle.</a:t>
            </a: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Presentatevi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in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ufficio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solo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durante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l’orario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ricevimento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unTutor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della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vostra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area –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l’ufficio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è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condiviso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dai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Tutor di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Lettere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, Lingue e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Comunicazione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e non sempre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hanno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conoscenze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specifiche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ogni </a:t>
            </a:r>
            <a:r>
              <a:rPr lang="en-US" sz="3498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singolo</a:t>
            </a:r>
            <a:r>
              <a:rPr lang="en-US" sz="3498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curriculum.</a:t>
            </a:r>
          </a:p>
          <a:p>
            <a:pPr marL="799973" lvl="2" indent="-266658" algn="l">
              <a:lnSpc>
                <a:spcPts val="4898"/>
              </a:lnSpc>
            </a:pPr>
            <a:endParaRPr lang="en-US" sz="3498" b="1" dirty="0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Freeform 8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0" name="Group 10"/>
          <p:cNvGrpSpPr/>
          <p:nvPr/>
        </p:nvGrpSpPr>
        <p:grpSpPr>
          <a:xfrm>
            <a:off x="12350004" y="4591389"/>
            <a:ext cx="3618709" cy="3618709"/>
            <a:chOff x="0" y="0"/>
            <a:chExt cx="4824946" cy="48249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24984" cy="4824984"/>
            </a:xfrm>
            <a:custGeom>
              <a:avLst/>
              <a:gdLst/>
              <a:ahLst/>
              <a:cxnLst/>
              <a:rect l="l" t="t" r="r" b="b"/>
              <a:pathLst>
                <a:path w="4824984" h="4824984">
                  <a:moveTo>
                    <a:pt x="0" y="0"/>
                  </a:moveTo>
                  <a:lnTo>
                    <a:pt x="4824984" y="0"/>
                  </a:lnTo>
                  <a:lnTo>
                    <a:pt x="4824984" y="4824984"/>
                  </a:lnTo>
                  <a:lnTo>
                    <a:pt x="0" y="48249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018798" y="3388656"/>
            <a:ext cx="4166349" cy="70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39"/>
              </a:lnSpc>
            </a:pPr>
            <a:r>
              <a:rPr lang="en-US" sz="2199" b="1" spc="905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TUTOR JUNIOR MOODLE PAGE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379162"/>
            <a:ext cx="16230600" cy="122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300" b="1" spc="2343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CONTATTI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019044"/>
            <a:ext cx="16230600" cy="5238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Indirizzo E-mail</a:t>
            </a:r>
          </a:p>
          <a:p>
            <a:pPr algn="ctr">
              <a:lnSpc>
                <a:spcPts val="4898"/>
              </a:lnSpc>
            </a:pPr>
            <a:endParaRPr lang="en-US" sz="3498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tutorjunior.lettere@unipd.it</a:t>
            </a:r>
          </a:p>
          <a:p>
            <a:pPr algn="l">
              <a:lnSpc>
                <a:spcPts val="4898"/>
              </a:lnSpc>
            </a:pPr>
            <a:endParaRPr lang="en-US" sz="5000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Scrivete una mail con il vostro indirizzo istituzionale @studenti.unipd.it, e presentatevi sempre con </a:t>
            </a:r>
            <a:r>
              <a:rPr lang="en-US" sz="349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nome</a:t>
            </a: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, </a:t>
            </a:r>
            <a:r>
              <a:rPr lang="en-US" sz="349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cognome</a:t>
            </a: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, </a:t>
            </a:r>
            <a:r>
              <a:rPr lang="en-US" sz="349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numero di matricola</a:t>
            </a: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e </a:t>
            </a:r>
            <a:r>
              <a:rPr lang="en-US" sz="349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corso di studio</a:t>
            </a: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La casella di posta rimane sempre attiva, anche durante le vacanze!</a:t>
            </a:r>
          </a:p>
          <a:p>
            <a:pPr marL="799973" lvl="2" indent="-266658" algn="l">
              <a:lnSpc>
                <a:spcPts val="5598"/>
              </a:lnSpc>
            </a:pPr>
            <a:endParaRPr lang="en-US" sz="3498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7703772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933417" y="4070004"/>
            <a:ext cx="8421167" cy="1400327"/>
          </a:xfrm>
          <a:custGeom>
            <a:avLst/>
            <a:gdLst/>
            <a:ahLst/>
            <a:cxnLst/>
            <a:rect l="l" t="t" r="r" b="b"/>
            <a:pathLst>
              <a:path w="8421167" h="1400327">
                <a:moveTo>
                  <a:pt x="0" y="0"/>
                </a:moveTo>
                <a:lnTo>
                  <a:pt x="8421166" y="0"/>
                </a:lnTo>
                <a:lnTo>
                  <a:pt x="8421166" y="1400327"/>
                </a:lnTo>
                <a:lnTo>
                  <a:pt x="0" y="1400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1522105" y="8114919"/>
            <a:ext cx="14198660" cy="1460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problematiche complesse, vi suggeriamo di venire a ricevimento in presenza!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379162"/>
            <a:ext cx="16230600" cy="122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300" b="1" spc="2343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CONTATTI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019044"/>
            <a:ext cx="15356195" cy="5943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Numero di telefono (anche Whatsapp)</a:t>
            </a:r>
          </a:p>
          <a:p>
            <a:pPr algn="ctr">
              <a:lnSpc>
                <a:spcPts val="4898"/>
              </a:lnSpc>
            </a:pPr>
            <a:endParaRPr lang="en-US" sz="3498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+39 049 827 9622</a:t>
            </a:r>
          </a:p>
          <a:p>
            <a:pPr algn="ctr">
              <a:lnSpc>
                <a:spcPts val="5598"/>
              </a:lnSpc>
            </a:pPr>
            <a:endParaRPr lang="en-US" sz="5000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Chiamate sempre </a:t>
            </a:r>
            <a:r>
              <a:rPr lang="en-US" sz="3498" b="1" u="sng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durante gli orari di ricevimento del Tutor</a:t>
            </a: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.</a:t>
            </a: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Per quanto riguarda Whatsapp, i Tutor contattati vi risponderanno esclusivamente durante i loro orari di ricevimento.</a:t>
            </a:r>
          </a:p>
          <a:p>
            <a:pPr marL="799973" lvl="2" indent="-266658" algn="l">
              <a:lnSpc>
                <a:spcPts val="4898"/>
              </a:lnSpc>
            </a:pPr>
            <a:endParaRPr lang="en-US" sz="3498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799973" lvl="2" indent="-266658" algn="l">
              <a:lnSpc>
                <a:spcPts val="5598"/>
              </a:lnSpc>
            </a:pPr>
            <a:endParaRPr lang="en-US" sz="3498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933417" y="4070004"/>
            <a:ext cx="8421167" cy="1400327"/>
          </a:xfrm>
          <a:custGeom>
            <a:avLst/>
            <a:gdLst/>
            <a:ahLst/>
            <a:cxnLst/>
            <a:rect l="l" t="t" r="r" b="b"/>
            <a:pathLst>
              <a:path w="8421167" h="1400327">
                <a:moveTo>
                  <a:pt x="0" y="0"/>
                </a:moveTo>
                <a:lnTo>
                  <a:pt x="8421166" y="0"/>
                </a:lnTo>
                <a:lnTo>
                  <a:pt x="8421166" y="1400327"/>
                </a:lnTo>
                <a:lnTo>
                  <a:pt x="0" y="1400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369637"/>
            <a:ext cx="16230600" cy="1221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300" b="1" spc="2343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CONTATTI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64129" y="3520840"/>
            <a:ext cx="10660094" cy="5969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8"/>
              </a:lnSpc>
            </a:pPr>
            <a:r>
              <a:rPr lang="en-US" sz="349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Social account:</a:t>
            </a:r>
          </a:p>
          <a:p>
            <a:pPr algn="l">
              <a:lnSpc>
                <a:spcPts val="4898"/>
              </a:lnSpc>
            </a:pPr>
            <a:endParaRPr lang="en-US" sz="3498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@tutorjuniorscienzeumane.unipd</a:t>
            </a:r>
          </a:p>
          <a:p>
            <a:pPr algn="l">
              <a:lnSpc>
                <a:spcPts val="5598"/>
              </a:lnSpc>
            </a:pPr>
            <a:endParaRPr lang="en-US" sz="5000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B3071B"/>
                </a:solidFill>
                <a:latin typeface="Garamond"/>
                <a:ea typeface="Garamond"/>
                <a:cs typeface="Garamond"/>
                <a:sym typeface="Garamond"/>
              </a:rPr>
              <a:t>Seguiteci su Instagram per rimanere aggiornati sulle ultime novità del Dipartimento!</a:t>
            </a:r>
          </a:p>
          <a:p>
            <a:pPr marL="799973" lvl="2" indent="-266658" algn="l">
              <a:lnSpc>
                <a:spcPts val="4898"/>
              </a:lnSpc>
              <a:buFont typeface="Arial"/>
              <a:buChar char="⚬"/>
            </a:pPr>
            <a:r>
              <a:rPr lang="en-US" sz="3498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Scoprite insieme a noi come raggiungere il nostro Ufficio...</a:t>
            </a:r>
          </a:p>
          <a:p>
            <a:pPr marL="799973" lvl="2" indent="-266658" algn="l">
              <a:lnSpc>
                <a:spcPts val="4898"/>
              </a:lnSpc>
            </a:pPr>
            <a:endParaRPr lang="en-US" sz="3498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88106" y="4623092"/>
            <a:ext cx="9860061" cy="1400327"/>
          </a:xfrm>
          <a:custGeom>
            <a:avLst/>
            <a:gdLst/>
            <a:ahLst/>
            <a:cxnLst/>
            <a:rect l="l" t="t" r="r" b="b"/>
            <a:pathLst>
              <a:path w="9860061" h="1400327">
                <a:moveTo>
                  <a:pt x="0" y="0"/>
                </a:moveTo>
                <a:lnTo>
                  <a:pt x="9860061" y="0"/>
                </a:lnTo>
                <a:lnTo>
                  <a:pt x="9860061" y="1400328"/>
                </a:lnTo>
                <a:lnTo>
                  <a:pt x="0" y="1400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12616872" y="3894201"/>
            <a:ext cx="3411645" cy="3411645"/>
            <a:chOff x="0" y="0"/>
            <a:chExt cx="4548861" cy="454886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548886" cy="4548886"/>
            </a:xfrm>
            <a:custGeom>
              <a:avLst/>
              <a:gdLst/>
              <a:ahLst/>
              <a:cxnLst/>
              <a:rect l="l" t="t" r="r" b="b"/>
              <a:pathLst>
                <a:path w="4548886" h="4548886">
                  <a:moveTo>
                    <a:pt x="0" y="0"/>
                  </a:moveTo>
                  <a:lnTo>
                    <a:pt x="4548886" y="0"/>
                  </a:lnTo>
                  <a:lnTo>
                    <a:pt x="4548886" y="4548886"/>
                  </a:lnTo>
                  <a:lnTo>
                    <a:pt x="0" y="4548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Freeform 14"/>
          <p:cNvSpPr/>
          <p:nvPr/>
        </p:nvSpPr>
        <p:spPr>
          <a:xfrm rot="206640">
            <a:off x="10054180" y="3206391"/>
            <a:ext cx="2807170" cy="1442180"/>
          </a:xfrm>
          <a:custGeom>
            <a:avLst/>
            <a:gdLst/>
            <a:ahLst/>
            <a:cxnLst/>
            <a:rect l="l" t="t" r="r" b="b"/>
            <a:pathLst>
              <a:path w="2807170" h="1442180">
                <a:moveTo>
                  <a:pt x="0" y="0"/>
                </a:moveTo>
                <a:lnTo>
                  <a:pt x="2807170" y="0"/>
                </a:lnTo>
                <a:lnTo>
                  <a:pt x="2807170" y="1442180"/>
                </a:lnTo>
                <a:lnTo>
                  <a:pt x="0" y="14421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t="-146" b="-146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TextBox 4"/>
          <p:cNvSpPr txBox="1"/>
          <p:nvPr/>
        </p:nvSpPr>
        <p:spPr>
          <a:xfrm>
            <a:off x="-48958" y="478536"/>
            <a:ext cx="18385917" cy="1050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 spc="2045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COSA NON FANNO I TUTOR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3084443"/>
            <a:ext cx="16230600" cy="3498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278" lvl="2" indent="-304759" algn="just">
              <a:lnSpc>
                <a:spcPts val="5598"/>
              </a:lnSpc>
              <a:buFont typeface="Arial"/>
              <a:buChar char="⚬"/>
            </a:pPr>
            <a:r>
              <a:rPr lang="en-US" sz="39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Non svolgiamo procedure al posto degli studenti</a:t>
            </a: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– se hai un problema che non riesci a risolvere da solo, contatta il servizio competente.</a:t>
            </a:r>
          </a:p>
          <a:p>
            <a:pPr algn="l">
              <a:lnSpc>
                <a:spcPts val="5598"/>
              </a:lnSpc>
            </a:pPr>
            <a:r>
              <a:rPr lang="en-US" sz="3999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Esempio:</a:t>
            </a: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non compiliamo il piano di studi per ogni studente, ma siamo disponibili a chiarire qualsiasi dubbio, perplessità o problema.</a:t>
            </a:r>
          </a:p>
          <a:p>
            <a:pPr algn="l">
              <a:lnSpc>
                <a:spcPts val="5598"/>
              </a:lnSpc>
            </a:pPr>
            <a:endParaRPr lang="en-US" sz="3999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6393047"/>
            <a:ext cx="14254810" cy="4203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278" lvl="2" indent="-304759" algn="just">
              <a:lnSpc>
                <a:spcPts val="5598"/>
              </a:lnSpc>
              <a:buFont typeface="Arial"/>
              <a:buChar char="⚬"/>
            </a:pPr>
            <a:r>
              <a:rPr lang="en-US" sz="39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Non abbiamo accesso alle informazioni personali degli studenti</a:t>
            </a: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– per operazioni sui profili personali o per informazioni sullo stato delle procedure, contatta l’ufficio competente.</a:t>
            </a:r>
          </a:p>
          <a:p>
            <a:pPr algn="l">
              <a:lnSpc>
                <a:spcPts val="5598"/>
              </a:lnSpc>
            </a:pPr>
            <a:r>
              <a:rPr lang="en-US" sz="3999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questo motivo, siete invitati a portare il vostro PC in ufficio se avete bisogno di aiuto con piano di studio ecc. </a:t>
            </a:r>
          </a:p>
          <a:p>
            <a:pPr marL="914278" lvl="2" indent="-304759" algn="just">
              <a:lnSpc>
                <a:spcPts val="5598"/>
              </a:lnSpc>
            </a:pPr>
            <a:endParaRPr lang="en-US" sz="3999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3001604"/>
            <a:ext cx="16230600" cy="1460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278" lvl="2" indent="-304759" algn="l">
              <a:lnSpc>
                <a:spcPts val="5598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Non forniamo ripetizioni o lezioni private.</a:t>
            </a:r>
          </a:p>
          <a:p>
            <a:pPr marL="914278" lvl="2" indent="-304759" algn="l">
              <a:lnSpc>
                <a:spcPts val="5598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Non siamo dei rappresentanti.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1832" y="4499086"/>
            <a:ext cx="14512519" cy="6318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14278" lvl="2" indent="-304759" algn="l">
              <a:lnSpc>
                <a:spcPts val="5598"/>
              </a:lnSpc>
              <a:buFont typeface="Arial"/>
              <a:buChar char="⚬"/>
            </a:pP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Non offriamo assistenza psicologica: per questa c’è uno sportello apposito, il SAP (Servizio di Assistenza Psicologica per studenti universitari dell'Ateneo di Padova).</a:t>
            </a:r>
          </a:p>
          <a:p>
            <a:pPr algn="just">
              <a:lnSpc>
                <a:spcPts val="5598"/>
              </a:lnSpc>
            </a:pP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Detto ciò, </a:t>
            </a:r>
            <a:r>
              <a:rPr lang="en-US" sz="3999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rimaniamo comunque a completa disposizione per reindirizzarvi verso gli uffici di competenza</a:t>
            </a:r>
            <a:r>
              <a:rPr lang="en-US" sz="3999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per risolvere determinati problemi, fermo restando che non possiamo fornire un aiuto psicologico, medico o emergenziale.</a:t>
            </a:r>
          </a:p>
          <a:p>
            <a:pPr marL="914278" lvl="2" indent="-304759" algn="l">
              <a:lnSpc>
                <a:spcPts val="5598"/>
              </a:lnSpc>
            </a:pPr>
            <a:endParaRPr lang="en-US" sz="3999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  <a:p>
            <a:pPr marL="914278" lvl="2" indent="-304759" algn="l">
              <a:lnSpc>
                <a:spcPts val="5598"/>
              </a:lnSpc>
            </a:pPr>
            <a:endParaRPr lang="en-US" sz="3999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-48958" y="478536"/>
            <a:ext cx="18385917" cy="10509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5499" b="1" spc="2045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COSA NON FANNO I TUTOR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471554"/>
            <a:ext cx="16230600" cy="1074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LA NOSTRA GUIDA PER VOI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6830416" y="2781300"/>
            <a:ext cx="10428884" cy="4826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8"/>
              </a:lnSpc>
            </a:pPr>
            <a:r>
              <a:rPr lang="en-US" sz="39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darvi il benvenuto nel miglior modo possibile abbiamo creato una Guida per le Matricole, in cui potrete trovare tutte le informazioni utili per iniziare al meglio!</a:t>
            </a:r>
          </a:p>
          <a:p>
            <a:pPr algn="ctr">
              <a:lnSpc>
                <a:spcPts val="5598"/>
              </a:lnSpc>
            </a:pPr>
            <a:endParaRPr lang="en-US" sz="399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l">
              <a:lnSpc>
                <a:spcPts val="5598"/>
              </a:lnSpc>
            </a:pPr>
            <a:endParaRPr lang="en-US" sz="399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l">
              <a:lnSpc>
                <a:spcPts val="4199"/>
              </a:lnSpc>
            </a:pPr>
            <a:endParaRPr lang="en-US" sz="399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951332" y="6826253"/>
            <a:ext cx="5929655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Stage;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Erasmus+;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Lauree;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Tasse e Mense;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Uffici Utili.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TextBox 12"/>
          <p:cNvSpPr txBox="1"/>
          <p:nvPr/>
        </p:nvSpPr>
        <p:spPr>
          <a:xfrm rot="5400000">
            <a:off x="4877810" y="8224224"/>
            <a:ext cx="4025236" cy="3708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 spc="36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DOWNLOAD IT HERE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19159" y="6292853"/>
            <a:ext cx="5929655" cy="3810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Puoi trovare informazioni su: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Pagina Moodle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Piano di studi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Crediti liberi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Orario delle lezioni e sovrapposizioni</a:t>
            </a:r>
          </a:p>
          <a:p>
            <a:pPr marL="685800" lvl="2" indent="-228600" algn="l">
              <a:lnSpc>
                <a:spcPts val="4200"/>
              </a:lnSpc>
              <a:buFont typeface="Arial"/>
              <a:buChar char="⚬"/>
            </a:pPr>
            <a:r>
              <a:rPr lang="en-US" sz="30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Esami</a:t>
            </a:r>
          </a:p>
        </p:txBody>
      </p:sp>
      <p:grpSp>
        <p:nvGrpSpPr>
          <p:cNvPr id="14" name="Group 14"/>
          <p:cNvGrpSpPr/>
          <p:nvPr/>
        </p:nvGrpSpPr>
        <p:grpSpPr>
          <a:xfrm rot="-846345">
            <a:off x="1286927" y="2730457"/>
            <a:ext cx="3506912" cy="5611185"/>
            <a:chOff x="0" y="0"/>
            <a:chExt cx="1298856" cy="207821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98856" cy="2078217"/>
            </a:xfrm>
            <a:custGeom>
              <a:avLst/>
              <a:gdLst/>
              <a:ahLst/>
              <a:cxnLst/>
              <a:rect l="l" t="t" r="r" b="b"/>
              <a:pathLst>
                <a:path w="1298856" h="2078217">
                  <a:moveTo>
                    <a:pt x="0" y="0"/>
                  </a:moveTo>
                  <a:lnTo>
                    <a:pt x="1298856" y="0"/>
                  </a:lnTo>
                  <a:lnTo>
                    <a:pt x="1298856" y="2078217"/>
                  </a:lnTo>
                  <a:lnTo>
                    <a:pt x="0" y="2078217"/>
                  </a:lnTo>
                  <a:close/>
                </a:path>
              </a:pathLst>
            </a:custGeom>
            <a:solidFill>
              <a:srgbClr val="B3061A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19050"/>
              <a:ext cx="1298856" cy="20972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286927" y="2730457"/>
            <a:ext cx="3506912" cy="5611185"/>
          </a:xfrm>
          <a:custGeom>
            <a:avLst/>
            <a:gdLst/>
            <a:ahLst/>
            <a:cxnLst/>
            <a:rect l="l" t="t" r="r" b="b"/>
            <a:pathLst>
              <a:path w="3506912" h="5611185">
                <a:moveTo>
                  <a:pt x="0" y="0"/>
                </a:moveTo>
                <a:lnTo>
                  <a:pt x="3506913" y="0"/>
                </a:lnTo>
                <a:lnTo>
                  <a:pt x="3506913" y="5611185"/>
                </a:lnTo>
                <a:lnTo>
                  <a:pt x="0" y="561118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8283" t="-2127" r="-5027" b="-1464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8" name="Freeform 18"/>
          <p:cNvSpPr/>
          <p:nvPr/>
        </p:nvSpPr>
        <p:spPr>
          <a:xfrm>
            <a:off x="4314120" y="7146198"/>
            <a:ext cx="2390889" cy="2390889"/>
          </a:xfrm>
          <a:custGeom>
            <a:avLst/>
            <a:gdLst/>
            <a:ahLst/>
            <a:cxnLst/>
            <a:rect l="l" t="t" r="r" b="b"/>
            <a:pathLst>
              <a:path w="2390889" h="2390889">
                <a:moveTo>
                  <a:pt x="0" y="0"/>
                </a:moveTo>
                <a:lnTo>
                  <a:pt x="2390889" y="0"/>
                </a:lnTo>
                <a:lnTo>
                  <a:pt x="2390889" y="2390889"/>
                </a:lnTo>
                <a:lnTo>
                  <a:pt x="0" y="239088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496319"/>
            <a:ext cx="16230600" cy="1024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400" b="1" spc="2008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 NOSTRI EVENTI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6" name="Group 6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8" name="Freeform 8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Freeform 10"/>
          <p:cNvSpPr/>
          <p:nvPr/>
        </p:nvSpPr>
        <p:spPr>
          <a:xfrm>
            <a:off x="1028700" y="3649498"/>
            <a:ext cx="4047973" cy="5757815"/>
          </a:xfrm>
          <a:custGeom>
            <a:avLst/>
            <a:gdLst/>
            <a:ahLst/>
            <a:cxnLst/>
            <a:rect l="l" t="t" r="r" b="b"/>
            <a:pathLst>
              <a:path w="4047973" h="5757815">
                <a:moveTo>
                  <a:pt x="0" y="0"/>
                </a:moveTo>
                <a:lnTo>
                  <a:pt x="4047973" y="0"/>
                </a:lnTo>
                <a:lnTo>
                  <a:pt x="4047973" y="5757816"/>
                </a:lnTo>
                <a:lnTo>
                  <a:pt x="0" y="575781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6148678" y="3371626"/>
            <a:ext cx="4174946" cy="5886674"/>
          </a:xfrm>
          <a:custGeom>
            <a:avLst/>
            <a:gdLst/>
            <a:ahLst/>
            <a:cxnLst/>
            <a:rect l="l" t="t" r="r" b="b"/>
            <a:pathLst>
              <a:path w="4174946" h="5886674">
                <a:moveTo>
                  <a:pt x="0" y="0"/>
                </a:moveTo>
                <a:lnTo>
                  <a:pt x="4174946" y="0"/>
                </a:lnTo>
                <a:lnTo>
                  <a:pt x="4174946" y="5886674"/>
                </a:lnTo>
                <a:lnTo>
                  <a:pt x="0" y="58866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 rot="-599016">
            <a:off x="11698143" y="3751847"/>
            <a:ext cx="3322831" cy="4939820"/>
          </a:xfrm>
          <a:custGeom>
            <a:avLst/>
            <a:gdLst/>
            <a:ahLst/>
            <a:cxnLst/>
            <a:rect l="l" t="t" r="r" b="b"/>
            <a:pathLst>
              <a:path w="3322831" h="4939820">
                <a:moveTo>
                  <a:pt x="0" y="0"/>
                </a:moveTo>
                <a:lnTo>
                  <a:pt x="3322832" y="0"/>
                </a:lnTo>
                <a:lnTo>
                  <a:pt x="3322832" y="4939820"/>
                </a:lnTo>
                <a:lnTo>
                  <a:pt x="0" y="493982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678" r="-35609" b="-28617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Freeform 13"/>
          <p:cNvSpPr/>
          <p:nvPr/>
        </p:nvSpPr>
        <p:spPr>
          <a:xfrm>
            <a:off x="11652597" y="3903395"/>
            <a:ext cx="3403325" cy="4823135"/>
          </a:xfrm>
          <a:custGeom>
            <a:avLst/>
            <a:gdLst/>
            <a:ahLst/>
            <a:cxnLst/>
            <a:rect l="l" t="t" r="r" b="b"/>
            <a:pathLst>
              <a:path w="3403325" h="4823135">
                <a:moveTo>
                  <a:pt x="0" y="0"/>
                </a:moveTo>
                <a:lnTo>
                  <a:pt x="3403325" y="0"/>
                </a:lnTo>
                <a:lnTo>
                  <a:pt x="3403325" y="4823136"/>
                </a:lnTo>
                <a:lnTo>
                  <a:pt x="0" y="482313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85898" y="4338514"/>
            <a:ext cx="12725095" cy="1854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8" b="1" spc="566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SI COMINCIA:</a:t>
            </a:r>
          </a:p>
          <a:p>
            <a:pPr algn="ctr">
              <a:lnSpc>
                <a:spcPts val="4898"/>
              </a:lnSpc>
            </a:pPr>
            <a:r>
              <a:rPr lang="en-US" sz="3498" b="1" spc="566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COS’È COURSE CATALOGUE E COME UTILIZZARLO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043226" y="697815"/>
            <a:ext cx="5437682" cy="1366690"/>
          </a:xfrm>
          <a:custGeom>
            <a:avLst/>
            <a:gdLst/>
            <a:ahLst/>
            <a:cxnLst/>
            <a:rect l="l" t="t" r="r" b="b"/>
            <a:pathLst>
              <a:path w="5437682" h="1366690">
                <a:moveTo>
                  <a:pt x="0" y="0"/>
                </a:moveTo>
                <a:lnTo>
                  <a:pt x="5437682" y="0"/>
                </a:lnTo>
                <a:lnTo>
                  <a:pt x="5437682" y="1366690"/>
                </a:lnTo>
                <a:lnTo>
                  <a:pt x="0" y="13666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2619017" y="950452"/>
            <a:ext cx="13049965" cy="726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923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COS’È COURSE CATALOGUE?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16934" y="5046165"/>
            <a:ext cx="10380773" cy="4515636"/>
          </a:xfrm>
          <a:custGeom>
            <a:avLst/>
            <a:gdLst/>
            <a:ahLst/>
            <a:cxnLst/>
            <a:rect l="l" t="t" r="r" b="b"/>
            <a:pathLst>
              <a:path w="10380773" h="4515636">
                <a:moveTo>
                  <a:pt x="0" y="0"/>
                </a:moveTo>
                <a:lnTo>
                  <a:pt x="10380772" y="0"/>
                </a:lnTo>
                <a:lnTo>
                  <a:pt x="10380772" y="4515636"/>
                </a:lnTo>
                <a:lnTo>
                  <a:pt x="0" y="45156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8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11605965" y="514350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11464456" y="5207962"/>
            <a:ext cx="4397817" cy="4353839"/>
          </a:xfrm>
          <a:custGeom>
            <a:avLst/>
            <a:gdLst/>
            <a:ahLst/>
            <a:cxnLst/>
            <a:rect l="l" t="t" r="r" b="b"/>
            <a:pathLst>
              <a:path w="4397817" h="4353839">
                <a:moveTo>
                  <a:pt x="0" y="0"/>
                </a:moveTo>
                <a:lnTo>
                  <a:pt x="4397817" y="0"/>
                </a:lnTo>
                <a:lnTo>
                  <a:pt x="4397817" y="4353839"/>
                </a:lnTo>
                <a:lnTo>
                  <a:pt x="0" y="43538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1161517" y="2843362"/>
            <a:ext cx="15964967" cy="1487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6"/>
              </a:lnSpc>
            </a:pPr>
            <a:r>
              <a:rPr lang="en-US" sz="3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Il Course Catalogue è il portale ufficiale dell’Università di Padova per la consultazione dell’offerta didattica. Sostituisce il vecchio sito </a:t>
            </a:r>
            <a:r>
              <a:rPr lang="en-US" sz="3800" u="sng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didattica.unipd.it</a:t>
            </a:r>
            <a:r>
              <a:rPr lang="en-US" sz="3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e al suo interno è possibile: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16934" y="5086350"/>
            <a:ext cx="9279227" cy="4376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2110" lvl="1" indent="-266055" algn="just">
              <a:lnSpc>
                <a:spcPts val="3450"/>
              </a:lnSpc>
              <a:buFont typeface="Arial"/>
              <a:buChar char="•"/>
            </a:pPr>
            <a:r>
              <a:rPr lang="en-US" sz="246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Consultare i corsi di laurea:</a:t>
            </a:r>
            <a:r>
              <a:rPr lang="en-US" sz="2464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mostra l’elenco completo dei corsi triennali, magistrali e a ciclo unico suddivisi per le relative Scuole dell’ateneo. </a:t>
            </a:r>
          </a:p>
          <a:p>
            <a:pPr marL="532110" lvl="1" indent="-266055" algn="just">
              <a:lnSpc>
                <a:spcPts val="3450"/>
              </a:lnSpc>
              <a:buFont typeface="Arial"/>
              <a:buChar char="•"/>
            </a:pPr>
            <a:r>
              <a:rPr lang="en-US" sz="246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Visualizzare i Syllabus:</a:t>
            </a:r>
            <a:r>
              <a:rPr lang="en-US" sz="2464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 permette di leggere i programmi didattici dettagliati di ogni singolo insegnamento e i relativi testi consigliati.</a:t>
            </a:r>
          </a:p>
          <a:p>
            <a:pPr marL="532110" lvl="1" indent="-266055" algn="just">
              <a:lnSpc>
                <a:spcPts val="3450"/>
              </a:lnSpc>
              <a:buFont typeface="Arial"/>
              <a:buChar char="•"/>
            </a:pPr>
            <a:r>
              <a:rPr lang="en-US" sz="246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Controllare le info sui corsi: </a:t>
            </a:r>
            <a:r>
              <a:rPr lang="en-US" sz="2464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specifica la lingua di erogazione (italiano o inglese), la tipologia di accesso (libero o programmato) e la sede delle lezioni. </a:t>
            </a:r>
          </a:p>
          <a:p>
            <a:pPr marL="532110" lvl="1" indent="-266055" algn="just">
              <a:lnSpc>
                <a:spcPts val="3450"/>
              </a:lnSpc>
              <a:buFont typeface="Arial"/>
              <a:buChar char="•"/>
            </a:pPr>
            <a:r>
              <a:rPr lang="en-US" sz="246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Trovare i docenti: </a:t>
            </a:r>
            <a:r>
              <a:rPr lang="en-US" sz="2464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Contiene i registri dei docenti titolari delle cattedre e i relativi CFU associati a ogni esame.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1029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TROVARE IL CORSO DI LAUREA IN LETTERE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625236" y="3352765"/>
            <a:ext cx="14318508" cy="5942181"/>
          </a:xfrm>
          <a:custGeom>
            <a:avLst/>
            <a:gdLst/>
            <a:ahLst/>
            <a:cxnLst/>
            <a:rect l="l" t="t" r="r" b="b"/>
            <a:pathLst>
              <a:path w="14318508" h="5942181">
                <a:moveTo>
                  <a:pt x="0" y="0"/>
                </a:moveTo>
                <a:lnTo>
                  <a:pt x="14318508" y="0"/>
                </a:lnTo>
                <a:lnTo>
                  <a:pt x="14318508" y="5942181"/>
                </a:lnTo>
                <a:lnTo>
                  <a:pt x="0" y="594218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1885280" y="6517347"/>
            <a:ext cx="2981262" cy="2936543"/>
          </a:xfrm>
          <a:custGeom>
            <a:avLst/>
            <a:gdLst/>
            <a:ahLst/>
            <a:cxnLst/>
            <a:rect l="l" t="t" r="r" b="b"/>
            <a:pathLst>
              <a:path w="2981262" h="2936543">
                <a:moveTo>
                  <a:pt x="0" y="0"/>
                </a:moveTo>
                <a:lnTo>
                  <a:pt x="2981261" y="0"/>
                </a:lnTo>
                <a:lnTo>
                  <a:pt x="2981261" y="2936543"/>
                </a:lnTo>
                <a:lnTo>
                  <a:pt x="0" y="29365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 dirty="0"/>
          </a:p>
        </p:txBody>
      </p:sp>
      <p:sp>
        <p:nvSpPr>
          <p:cNvPr id="12" name="Freeform 12"/>
          <p:cNvSpPr/>
          <p:nvPr/>
        </p:nvSpPr>
        <p:spPr>
          <a:xfrm>
            <a:off x="276377" y="2674643"/>
            <a:ext cx="1167375" cy="1167375"/>
          </a:xfrm>
          <a:custGeom>
            <a:avLst/>
            <a:gdLst/>
            <a:ahLst/>
            <a:cxnLst/>
            <a:rect l="l" t="t" r="r" b="b"/>
            <a:pathLst>
              <a:path w="1167375" h="1167375">
                <a:moveTo>
                  <a:pt x="0" y="0"/>
                </a:moveTo>
                <a:lnTo>
                  <a:pt x="1167375" y="0"/>
                </a:lnTo>
                <a:lnTo>
                  <a:pt x="1167375" y="1167375"/>
                </a:lnTo>
                <a:lnTo>
                  <a:pt x="0" y="11673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1029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TROVARE IL CORSO DI LAUREA IN LETTERE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621583" y="2914812"/>
            <a:ext cx="1157743" cy="1157743"/>
          </a:xfrm>
          <a:custGeom>
            <a:avLst/>
            <a:gdLst/>
            <a:ahLst/>
            <a:cxnLst/>
            <a:rect l="l" t="t" r="r" b="b"/>
            <a:pathLst>
              <a:path w="1157743" h="1157743">
                <a:moveTo>
                  <a:pt x="0" y="0"/>
                </a:moveTo>
                <a:lnTo>
                  <a:pt x="1157743" y="0"/>
                </a:lnTo>
                <a:lnTo>
                  <a:pt x="1157743" y="1157743"/>
                </a:lnTo>
                <a:lnTo>
                  <a:pt x="0" y="11577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2047971" y="3313845"/>
            <a:ext cx="13611221" cy="6074007"/>
          </a:xfrm>
          <a:custGeom>
            <a:avLst/>
            <a:gdLst/>
            <a:ahLst/>
            <a:cxnLst/>
            <a:rect l="l" t="t" r="r" b="b"/>
            <a:pathLst>
              <a:path w="13611221" h="6074007">
                <a:moveTo>
                  <a:pt x="0" y="0"/>
                </a:moveTo>
                <a:lnTo>
                  <a:pt x="13611221" y="0"/>
                </a:lnTo>
                <a:lnTo>
                  <a:pt x="13611221" y="6074007"/>
                </a:lnTo>
                <a:lnTo>
                  <a:pt x="0" y="607400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2252985" y="8089337"/>
            <a:ext cx="4122271" cy="1298515"/>
          </a:xfrm>
          <a:custGeom>
            <a:avLst/>
            <a:gdLst/>
            <a:ahLst/>
            <a:cxnLst/>
            <a:rect l="l" t="t" r="r" b="b"/>
            <a:pathLst>
              <a:path w="4122271" h="1298515">
                <a:moveTo>
                  <a:pt x="0" y="0"/>
                </a:moveTo>
                <a:lnTo>
                  <a:pt x="4122271" y="0"/>
                </a:lnTo>
                <a:lnTo>
                  <a:pt x="4122271" y="1298515"/>
                </a:lnTo>
                <a:lnTo>
                  <a:pt x="0" y="12985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1029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TROVARE IL CORSO DI LAUREA IN LETTERE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35380" y="2991868"/>
            <a:ext cx="1186640" cy="1186640"/>
          </a:xfrm>
          <a:custGeom>
            <a:avLst/>
            <a:gdLst/>
            <a:ahLst/>
            <a:cxnLst/>
            <a:rect l="l" t="t" r="r" b="b"/>
            <a:pathLst>
              <a:path w="1186640" h="1186640">
                <a:moveTo>
                  <a:pt x="0" y="0"/>
                </a:moveTo>
                <a:lnTo>
                  <a:pt x="1186640" y="0"/>
                </a:lnTo>
                <a:lnTo>
                  <a:pt x="1186640" y="1186640"/>
                </a:lnTo>
                <a:lnTo>
                  <a:pt x="0" y="11866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2696990" y="2759613"/>
            <a:ext cx="12806115" cy="7040951"/>
          </a:xfrm>
          <a:custGeom>
            <a:avLst/>
            <a:gdLst/>
            <a:ahLst/>
            <a:cxnLst/>
            <a:rect l="l" t="t" r="r" b="b"/>
            <a:pathLst>
              <a:path w="12806115" h="7040951">
                <a:moveTo>
                  <a:pt x="0" y="0"/>
                </a:moveTo>
                <a:lnTo>
                  <a:pt x="12806115" y="0"/>
                </a:lnTo>
                <a:lnTo>
                  <a:pt x="12806115" y="7040951"/>
                </a:lnTo>
                <a:lnTo>
                  <a:pt x="0" y="704095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2171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13084991" y="6162916"/>
            <a:ext cx="3184319" cy="1003060"/>
          </a:xfrm>
          <a:custGeom>
            <a:avLst/>
            <a:gdLst/>
            <a:ahLst/>
            <a:cxnLst/>
            <a:rect l="l" t="t" r="r" b="b"/>
            <a:pathLst>
              <a:path w="3184319" h="1003060">
                <a:moveTo>
                  <a:pt x="0" y="0"/>
                </a:moveTo>
                <a:lnTo>
                  <a:pt x="3184319" y="0"/>
                </a:lnTo>
                <a:lnTo>
                  <a:pt x="3184319" y="1003060"/>
                </a:lnTo>
                <a:lnTo>
                  <a:pt x="0" y="10030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1029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TROVARE IL CORSO DI LAUREA IN LETTERE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652353" y="2777873"/>
            <a:ext cx="1092408" cy="1092408"/>
          </a:xfrm>
          <a:custGeom>
            <a:avLst/>
            <a:gdLst/>
            <a:ahLst/>
            <a:cxnLst/>
            <a:rect l="l" t="t" r="r" b="b"/>
            <a:pathLst>
              <a:path w="1092408" h="1092408">
                <a:moveTo>
                  <a:pt x="0" y="0"/>
                </a:moveTo>
                <a:lnTo>
                  <a:pt x="1092408" y="0"/>
                </a:lnTo>
                <a:lnTo>
                  <a:pt x="1092408" y="1092408"/>
                </a:lnTo>
                <a:lnTo>
                  <a:pt x="0" y="10924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2418875" y="3021216"/>
            <a:ext cx="13084230" cy="6787444"/>
          </a:xfrm>
          <a:custGeom>
            <a:avLst/>
            <a:gdLst/>
            <a:ahLst/>
            <a:cxnLst/>
            <a:rect l="l" t="t" r="r" b="b"/>
            <a:pathLst>
              <a:path w="13084230" h="6787444">
                <a:moveTo>
                  <a:pt x="0" y="0"/>
                </a:moveTo>
                <a:lnTo>
                  <a:pt x="13084230" y="0"/>
                </a:lnTo>
                <a:lnTo>
                  <a:pt x="13084230" y="6787444"/>
                </a:lnTo>
                <a:lnTo>
                  <a:pt x="0" y="678744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6477366" y="4882889"/>
            <a:ext cx="3155753" cy="994062"/>
          </a:xfrm>
          <a:custGeom>
            <a:avLst/>
            <a:gdLst/>
            <a:ahLst/>
            <a:cxnLst/>
            <a:rect l="l" t="t" r="r" b="b"/>
            <a:pathLst>
              <a:path w="3155753" h="994062">
                <a:moveTo>
                  <a:pt x="0" y="0"/>
                </a:moveTo>
                <a:lnTo>
                  <a:pt x="3155753" y="0"/>
                </a:lnTo>
                <a:lnTo>
                  <a:pt x="3155753" y="994062"/>
                </a:lnTo>
                <a:lnTo>
                  <a:pt x="0" y="994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1029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TROVARE IL CORSO DI LAUREA IN LETTERE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2190648" y="2971893"/>
            <a:ext cx="13084230" cy="6648424"/>
          </a:xfrm>
          <a:custGeom>
            <a:avLst/>
            <a:gdLst/>
            <a:ahLst/>
            <a:cxnLst/>
            <a:rect l="l" t="t" r="r" b="b"/>
            <a:pathLst>
              <a:path w="13084230" h="6648424">
                <a:moveTo>
                  <a:pt x="0" y="0"/>
                </a:moveTo>
                <a:lnTo>
                  <a:pt x="13084230" y="0"/>
                </a:lnTo>
                <a:lnTo>
                  <a:pt x="13084230" y="6648425"/>
                </a:lnTo>
                <a:lnTo>
                  <a:pt x="0" y="66484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541333" y="2971893"/>
            <a:ext cx="1051790" cy="1051790"/>
          </a:xfrm>
          <a:custGeom>
            <a:avLst/>
            <a:gdLst/>
            <a:ahLst/>
            <a:cxnLst/>
            <a:rect l="l" t="t" r="r" b="b"/>
            <a:pathLst>
              <a:path w="1051790" h="1051790">
                <a:moveTo>
                  <a:pt x="0" y="0"/>
                </a:moveTo>
                <a:lnTo>
                  <a:pt x="1051790" y="0"/>
                </a:lnTo>
                <a:lnTo>
                  <a:pt x="1051790" y="1051790"/>
                </a:lnTo>
                <a:lnTo>
                  <a:pt x="0" y="10517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7350472" y="5678546"/>
            <a:ext cx="4897022" cy="1908262"/>
          </a:xfrm>
          <a:custGeom>
            <a:avLst/>
            <a:gdLst/>
            <a:ahLst/>
            <a:cxnLst/>
            <a:rect l="l" t="t" r="r" b="b"/>
            <a:pathLst>
              <a:path w="4897022" h="1908262">
                <a:moveTo>
                  <a:pt x="0" y="0"/>
                </a:moveTo>
                <a:lnTo>
                  <a:pt x="4897022" y="0"/>
                </a:lnTo>
                <a:lnTo>
                  <a:pt x="4897022" y="1908262"/>
                </a:lnTo>
                <a:lnTo>
                  <a:pt x="0" y="190826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2816" t="-56270" r="-25176" b="-104115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7552788" y="5999583"/>
            <a:ext cx="4492391" cy="118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  <a:spcBef>
                <a:spcPct val="0"/>
              </a:spcBef>
            </a:pPr>
            <a:r>
              <a:rPr lang="en-US" sz="3400" b="1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Scegliete il curriculum di interesse </a:t>
            </a:r>
          </a:p>
        </p:txBody>
      </p:sp>
      <p:sp>
        <p:nvSpPr>
          <p:cNvPr id="14" name="Freeform 14"/>
          <p:cNvSpPr/>
          <p:nvPr/>
        </p:nvSpPr>
        <p:spPr>
          <a:xfrm>
            <a:off x="2190648" y="6296106"/>
            <a:ext cx="3155753" cy="994062"/>
          </a:xfrm>
          <a:custGeom>
            <a:avLst/>
            <a:gdLst/>
            <a:ahLst/>
            <a:cxnLst/>
            <a:rect l="l" t="t" r="r" b="b"/>
            <a:pathLst>
              <a:path w="3155753" h="994062">
                <a:moveTo>
                  <a:pt x="0" y="0"/>
                </a:moveTo>
                <a:lnTo>
                  <a:pt x="3155752" y="0"/>
                </a:lnTo>
                <a:lnTo>
                  <a:pt x="3155752" y="994062"/>
                </a:lnTo>
                <a:lnTo>
                  <a:pt x="0" y="994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534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LEGGERE IL SYLLABUS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874597" y="4178508"/>
            <a:ext cx="10538806" cy="5210122"/>
          </a:xfrm>
          <a:custGeom>
            <a:avLst/>
            <a:gdLst/>
            <a:ahLst/>
            <a:cxnLst/>
            <a:rect l="l" t="t" r="r" b="b"/>
            <a:pathLst>
              <a:path w="10538806" h="5210122">
                <a:moveTo>
                  <a:pt x="0" y="0"/>
                </a:moveTo>
                <a:lnTo>
                  <a:pt x="10538806" y="0"/>
                </a:lnTo>
                <a:lnTo>
                  <a:pt x="10538806" y="5210122"/>
                </a:lnTo>
                <a:lnTo>
                  <a:pt x="0" y="521012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3874597" y="8409642"/>
            <a:ext cx="1907165" cy="600757"/>
          </a:xfrm>
          <a:custGeom>
            <a:avLst/>
            <a:gdLst/>
            <a:ahLst/>
            <a:cxnLst/>
            <a:rect l="l" t="t" r="r" b="b"/>
            <a:pathLst>
              <a:path w="1907165" h="600757">
                <a:moveTo>
                  <a:pt x="0" y="0"/>
                </a:moveTo>
                <a:lnTo>
                  <a:pt x="1907165" y="0"/>
                </a:lnTo>
                <a:lnTo>
                  <a:pt x="1907165" y="600756"/>
                </a:lnTo>
                <a:lnTo>
                  <a:pt x="0" y="6007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 rot="-2320703">
            <a:off x="1379866" y="4255668"/>
            <a:ext cx="2017618" cy="3602889"/>
          </a:xfrm>
          <a:custGeom>
            <a:avLst/>
            <a:gdLst/>
            <a:ahLst/>
            <a:cxnLst/>
            <a:rect l="l" t="t" r="r" b="b"/>
            <a:pathLst>
              <a:path w="2017618" h="3602889">
                <a:moveTo>
                  <a:pt x="0" y="0"/>
                </a:moveTo>
                <a:lnTo>
                  <a:pt x="2017617" y="0"/>
                </a:lnTo>
                <a:lnTo>
                  <a:pt x="2017617" y="3602889"/>
                </a:lnTo>
                <a:lnTo>
                  <a:pt x="0" y="36028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475322" y="2440893"/>
            <a:ext cx="17337356" cy="1308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0"/>
              </a:lnSpc>
              <a:spcBef>
                <a:spcPct val="0"/>
              </a:spcBef>
            </a:pPr>
            <a:r>
              <a:rPr lang="en-US" sz="2485" b="1" spc="116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Il </a:t>
            </a:r>
            <a:r>
              <a:rPr lang="en-US" sz="2485" b="1" spc="116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syllabus </a:t>
            </a:r>
            <a:r>
              <a:rPr lang="en-US" sz="2485" b="1" spc="116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fornisce tutte le informazioni che bisogna conoscere a proposito di un determinato corso di studio, ovvero gli </a:t>
            </a:r>
            <a:r>
              <a:rPr lang="en-US" sz="2485" b="1" spc="116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argomenti delle lezioni</a:t>
            </a:r>
            <a:r>
              <a:rPr lang="en-US" sz="2485" b="1" spc="116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; il </a:t>
            </a:r>
            <a:r>
              <a:rPr lang="en-US" sz="2485" b="1" spc="116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materiale di studio</a:t>
            </a:r>
            <a:r>
              <a:rPr lang="en-US" sz="2485" b="1" spc="116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; le </a:t>
            </a:r>
            <a:r>
              <a:rPr lang="en-US" sz="2485" b="1" spc="116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modalità d’esame</a:t>
            </a:r>
            <a:r>
              <a:rPr lang="en-US" sz="2485" b="1" spc="116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e la </a:t>
            </a:r>
            <a:r>
              <a:rPr lang="en-US" sz="2485" b="1" spc="116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durata del corso</a:t>
            </a:r>
            <a:r>
              <a:rPr lang="en-US" sz="2485" b="1" spc="116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. Vediamo, ad esempio, il syllabus del corso di Istituzioni di Linguistica: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534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LEGGERE IL SYLLABUS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2418875" y="2860654"/>
            <a:ext cx="13084230" cy="6877398"/>
          </a:xfrm>
          <a:custGeom>
            <a:avLst/>
            <a:gdLst/>
            <a:ahLst/>
            <a:cxnLst/>
            <a:rect l="l" t="t" r="r" b="b"/>
            <a:pathLst>
              <a:path w="13084230" h="6877398">
                <a:moveTo>
                  <a:pt x="0" y="0"/>
                </a:moveTo>
                <a:lnTo>
                  <a:pt x="13084230" y="0"/>
                </a:lnTo>
                <a:lnTo>
                  <a:pt x="13084230" y="6877398"/>
                </a:lnTo>
                <a:lnTo>
                  <a:pt x="0" y="68773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211906" y="556640"/>
            <a:ext cx="18345793" cy="534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COURSE CATALOGUE: COME LEGGERE IL SYLLABUS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443536" y="2539907"/>
            <a:ext cx="13050695" cy="7133607"/>
          </a:xfrm>
          <a:custGeom>
            <a:avLst/>
            <a:gdLst/>
            <a:ahLst/>
            <a:cxnLst/>
            <a:rect l="l" t="t" r="r" b="b"/>
            <a:pathLst>
              <a:path w="13050695" h="7133607">
                <a:moveTo>
                  <a:pt x="0" y="0"/>
                </a:moveTo>
                <a:lnTo>
                  <a:pt x="13050694" y="0"/>
                </a:lnTo>
                <a:lnTo>
                  <a:pt x="13050694" y="7133607"/>
                </a:lnTo>
                <a:lnTo>
                  <a:pt x="0" y="713360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5896066" y="3507240"/>
            <a:ext cx="11071768" cy="3169293"/>
          </a:xfrm>
          <a:custGeom>
            <a:avLst/>
            <a:gdLst/>
            <a:ahLst/>
            <a:cxnLst/>
            <a:rect l="l" t="t" r="r" b="b"/>
            <a:pathLst>
              <a:path w="11071768" h="3169293">
                <a:moveTo>
                  <a:pt x="0" y="0"/>
                </a:moveTo>
                <a:lnTo>
                  <a:pt x="11071767" y="0"/>
                </a:lnTo>
                <a:lnTo>
                  <a:pt x="11071767" y="3169293"/>
                </a:lnTo>
                <a:lnTo>
                  <a:pt x="0" y="316929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57793" y="804290"/>
            <a:ext cx="18345793" cy="534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36"/>
              </a:lnSpc>
            </a:pPr>
            <a:r>
              <a:rPr lang="en-US" sz="4100" b="1" spc="664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COME CERCARE UN DOCENTE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028700" y="4606919"/>
            <a:ext cx="7485747" cy="3780302"/>
          </a:xfrm>
          <a:custGeom>
            <a:avLst/>
            <a:gdLst/>
            <a:ahLst/>
            <a:cxnLst/>
            <a:rect l="l" t="t" r="r" b="b"/>
            <a:pathLst>
              <a:path w="7485747" h="3780302">
                <a:moveTo>
                  <a:pt x="0" y="0"/>
                </a:moveTo>
                <a:lnTo>
                  <a:pt x="7485747" y="0"/>
                </a:lnTo>
                <a:lnTo>
                  <a:pt x="7485747" y="3780302"/>
                </a:lnTo>
                <a:lnTo>
                  <a:pt x="0" y="37803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7173611" y="4606919"/>
            <a:ext cx="1340836" cy="422363"/>
          </a:xfrm>
          <a:custGeom>
            <a:avLst/>
            <a:gdLst/>
            <a:ahLst/>
            <a:cxnLst/>
            <a:rect l="l" t="t" r="r" b="b"/>
            <a:pathLst>
              <a:path w="1340836" h="422363">
                <a:moveTo>
                  <a:pt x="0" y="0"/>
                </a:moveTo>
                <a:lnTo>
                  <a:pt x="1340836" y="0"/>
                </a:lnTo>
                <a:lnTo>
                  <a:pt x="1340836" y="422363"/>
                </a:lnTo>
                <a:lnTo>
                  <a:pt x="0" y="42236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>
            <a:off x="9215020" y="4178508"/>
            <a:ext cx="8044280" cy="3164262"/>
          </a:xfrm>
          <a:custGeom>
            <a:avLst/>
            <a:gdLst/>
            <a:ahLst/>
            <a:cxnLst/>
            <a:rect l="l" t="t" r="r" b="b"/>
            <a:pathLst>
              <a:path w="8044280" h="3164262">
                <a:moveTo>
                  <a:pt x="0" y="0"/>
                </a:moveTo>
                <a:lnTo>
                  <a:pt x="8044280" y="0"/>
                </a:lnTo>
                <a:lnTo>
                  <a:pt x="8044280" y="3164261"/>
                </a:lnTo>
                <a:lnTo>
                  <a:pt x="0" y="31642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0" name="Freeform 10"/>
          <p:cNvSpPr/>
          <p:nvPr/>
        </p:nvSpPr>
        <p:spPr>
          <a:xfrm>
            <a:off x="9574676" y="6285046"/>
            <a:ext cx="7317941" cy="3787035"/>
          </a:xfrm>
          <a:custGeom>
            <a:avLst/>
            <a:gdLst/>
            <a:ahLst/>
            <a:cxnLst/>
            <a:rect l="l" t="t" r="r" b="b"/>
            <a:pathLst>
              <a:path w="7317941" h="3787035">
                <a:moveTo>
                  <a:pt x="0" y="0"/>
                </a:moveTo>
                <a:lnTo>
                  <a:pt x="7317941" y="0"/>
                </a:lnTo>
                <a:lnTo>
                  <a:pt x="7317941" y="3787034"/>
                </a:lnTo>
                <a:lnTo>
                  <a:pt x="0" y="378703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4552776" y="8668353"/>
            <a:ext cx="324333" cy="1380140"/>
          </a:xfrm>
          <a:custGeom>
            <a:avLst/>
            <a:gdLst/>
            <a:ahLst/>
            <a:cxnLst/>
            <a:rect l="l" t="t" r="r" b="b"/>
            <a:pathLst>
              <a:path w="324333" h="1380140">
                <a:moveTo>
                  <a:pt x="0" y="0"/>
                </a:moveTo>
                <a:lnTo>
                  <a:pt x="324333" y="0"/>
                </a:lnTo>
                <a:lnTo>
                  <a:pt x="324333" y="1380140"/>
                </a:lnTo>
                <a:lnTo>
                  <a:pt x="0" y="13801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26000"/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1028700" y="2388904"/>
            <a:ext cx="14561839" cy="1998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2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Durante la vostra carriera, potreste aver bisogno di contattare un Professore per chiedergli un ricevimento, oppure per avere informazioni su un esame:</a:t>
            </a:r>
          </a:p>
          <a:p>
            <a:pPr marL="525820" lvl="2" indent="-175273" algn="l">
              <a:lnSpc>
                <a:spcPts val="3220"/>
              </a:lnSpc>
              <a:buFont typeface="Arial"/>
              <a:buChar char="⚬"/>
            </a:pPr>
            <a:r>
              <a:rPr lang="en-US" sz="22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Nella pagina </a:t>
            </a:r>
            <a:r>
              <a:rPr lang="en-US" sz="2299" b="1" u="sng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www.unipd.it</a:t>
            </a:r>
            <a:r>
              <a:rPr lang="en-US" sz="22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, andate su “Cerca” e digitate Nome e Cognome del docente.</a:t>
            </a:r>
          </a:p>
          <a:p>
            <a:pPr marL="525820" lvl="2" indent="-175273" algn="l">
              <a:lnSpc>
                <a:spcPts val="3220"/>
              </a:lnSpc>
              <a:buFont typeface="Arial"/>
              <a:buChar char="⚬"/>
            </a:pPr>
            <a:r>
              <a:rPr lang="en-US" sz="229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Cliccate sul suo nome, e vi si aprirà una pagina con il suo profilo, che include email, orari di ricevimento e aree di ricerca.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585856" y="8723304"/>
            <a:ext cx="6258173" cy="1222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36"/>
              </a:lnSpc>
            </a:pPr>
            <a:r>
              <a:rPr lang="en-US" sz="1740" b="1">
                <a:solidFill>
                  <a:srgbClr val="9A1A1A"/>
                </a:solidFill>
                <a:latin typeface="Garamond Bold"/>
                <a:ea typeface="Garamond Bold"/>
                <a:cs typeface="Garamond Bold"/>
                <a:sym typeface="Garamond Bold"/>
              </a:rPr>
              <a:t>Quando contattate un Professore, usate sempre la mail istituzionale, presentatevi con il vostro nome, cognome, matricola e corso di laurea. Siate SEMPRE cortesi e formali. </a:t>
            </a:r>
          </a:p>
          <a:p>
            <a:pPr algn="ctr">
              <a:lnSpc>
                <a:spcPts val="2436"/>
              </a:lnSpc>
            </a:pPr>
            <a:r>
              <a:rPr lang="en-US" sz="1740" b="1">
                <a:solidFill>
                  <a:srgbClr val="9A1A1A"/>
                </a:solidFill>
                <a:latin typeface="Garamond Bold"/>
                <a:ea typeface="Garamond Bold"/>
                <a:cs typeface="Garamond Bold"/>
                <a:sym typeface="Garamond Bold"/>
              </a:rPr>
              <a:t>Trovate il tutorial su come scrivere le mail sulla nostra Guida.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85898" y="4173549"/>
            <a:ext cx="12725095" cy="18541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endParaRPr/>
          </a:p>
          <a:p>
            <a:pPr algn="ctr">
              <a:lnSpc>
                <a:spcPts val="4898"/>
              </a:lnSpc>
            </a:pPr>
            <a:r>
              <a:rPr lang="en-US" sz="3498" b="1" spc="2140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COS’È MOODLE E COME UTILIZZARLO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043226" y="697815"/>
            <a:ext cx="5437682" cy="1366690"/>
          </a:xfrm>
          <a:custGeom>
            <a:avLst/>
            <a:gdLst/>
            <a:ahLst/>
            <a:cxnLst/>
            <a:rect l="l" t="t" r="r" b="b"/>
            <a:pathLst>
              <a:path w="5437682" h="1366690">
                <a:moveTo>
                  <a:pt x="0" y="0"/>
                </a:moveTo>
                <a:lnTo>
                  <a:pt x="5437682" y="0"/>
                </a:lnTo>
                <a:lnTo>
                  <a:pt x="5437682" y="1366690"/>
                </a:lnTo>
                <a:lnTo>
                  <a:pt x="0" y="13666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95045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COS’È MOODLE?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1294333" y="3138040"/>
            <a:ext cx="15964967" cy="2719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8"/>
              </a:lnSpc>
            </a:pPr>
            <a:r>
              <a:rPr lang="en-US" sz="4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Moodle è la piattaforma didattica di e-learning </a:t>
            </a:r>
          </a:p>
          <a:p>
            <a:pPr algn="ctr">
              <a:lnSpc>
                <a:spcPts val="6718"/>
              </a:lnSpc>
            </a:pPr>
            <a:r>
              <a:rPr lang="en-US" sz="4800">
                <a:solidFill>
                  <a:srgbClr val="000000"/>
                </a:solidFill>
                <a:latin typeface="Garamond"/>
                <a:ea typeface="Garamond"/>
                <a:cs typeface="Garamond"/>
                <a:sym typeface="Garamond"/>
              </a:rPr>
              <a:t>utilizzata dall’Ateneo di Padova.</a:t>
            </a:r>
          </a:p>
          <a:p>
            <a:pPr algn="ctr">
              <a:lnSpc>
                <a:spcPts val="7486"/>
              </a:lnSpc>
            </a:pPr>
            <a:endParaRPr lang="en-US" sz="4800">
              <a:solidFill>
                <a:srgbClr val="000000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 rot="2164080">
            <a:off x="11738962" y="5456196"/>
            <a:ext cx="2867330" cy="1473089"/>
          </a:xfrm>
          <a:custGeom>
            <a:avLst/>
            <a:gdLst/>
            <a:ahLst/>
            <a:cxnLst/>
            <a:rect l="l" t="t" r="r" b="b"/>
            <a:pathLst>
              <a:path w="2867330" h="1473089">
                <a:moveTo>
                  <a:pt x="0" y="0"/>
                </a:moveTo>
                <a:lnTo>
                  <a:pt x="2867330" y="0"/>
                </a:lnTo>
                <a:lnTo>
                  <a:pt x="2867330" y="1473089"/>
                </a:lnTo>
                <a:lnTo>
                  <a:pt x="0" y="14730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9" r="-49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1294333" y="5143500"/>
            <a:ext cx="9947603" cy="3073353"/>
          </a:xfrm>
          <a:custGeom>
            <a:avLst/>
            <a:gdLst/>
            <a:ahLst/>
            <a:cxnLst/>
            <a:rect l="l" t="t" r="r" b="b"/>
            <a:pathLst>
              <a:path w="9947603" h="3073353">
                <a:moveTo>
                  <a:pt x="0" y="0"/>
                </a:moveTo>
                <a:lnTo>
                  <a:pt x="9947604" y="0"/>
                </a:lnTo>
                <a:lnTo>
                  <a:pt x="9947604" y="3073353"/>
                </a:lnTo>
                <a:lnTo>
                  <a:pt x="0" y="307335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b="-102504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3" name="Freeform 13"/>
          <p:cNvSpPr/>
          <p:nvPr/>
        </p:nvSpPr>
        <p:spPr>
          <a:xfrm>
            <a:off x="13172627" y="6964432"/>
            <a:ext cx="2772066" cy="2772066"/>
          </a:xfrm>
          <a:custGeom>
            <a:avLst/>
            <a:gdLst/>
            <a:ahLst/>
            <a:cxnLst/>
            <a:rect l="l" t="t" r="r" b="b"/>
            <a:pathLst>
              <a:path w="2772066" h="2772066">
                <a:moveTo>
                  <a:pt x="0" y="0"/>
                </a:moveTo>
                <a:lnTo>
                  <a:pt x="2772067" y="0"/>
                </a:lnTo>
                <a:lnTo>
                  <a:pt x="2772067" y="2772067"/>
                </a:lnTo>
                <a:lnTo>
                  <a:pt x="0" y="277206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161517" y="95045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ISCRIVERSI A MOODLE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1294333" y="2578456"/>
            <a:ext cx="15964967" cy="3544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00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Effettuate l’accesso a Moodle tramite le credenziali di posta elettronica istituzionale </a:t>
            </a:r>
          </a:p>
          <a:p>
            <a:pPr algn="ctr">
              <a:lnSpc>
                <a:spcPts val="5599"/>
              </a:lnSpc>
            </a:pPr>
            <a:r>
              <a:rPr lang="en-US" sz="400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(es</a:t>
            </a:r>
            <a:r>
              <a:rPr lang="en-US" sz="4000" b="1" i="1">
                <a:solidFill>
                  <a:srgbClr val="000000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. </a:t>
            </a:r>
            <a:r>
              <a:rPr lang="en-US" sz="4000" b="1" i="1" u="sng">
                <a:solidFill>
                  <a:srgbClr val="0000FF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  <a:hlinkClick r:id="rId7" tooltip="mailto:nome.cognome@studenti.unipd.it"/>
              </a:rPr>
              <a:t>nome.cognome@studenti.unipd.it</a:t>
            </a:r>
            <a:r>
              <a:rPr lang="en-US" sz="400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e password)</a:t>
            </a:r>
          </a:p>
          <a:p>
            <a:pPr algn="ctr">
              <a:lnSpc>
                <a:spcPts val="5599"/>
              </a:lnSpc>
            </a:pPr>
            <a:endParaRPr lang="en-US" sz="40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l">
              <a:lnSpc>
                <a:spcPts val="6239"/>
              </a:lnSpc>
            </a:pPr>
            <a:endParaRPr lang="en-US" sz="40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320000" y="5756349"/>
            <a:ext cx="4851549" cy="4053592"/>
            <a:chOff x="0" y="0"/>
            <a:chExt cx="6468732" cy="540479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6468745" cy="5404739"/>
            </a:xfrm>
            <a:custGeom>
              <a:avLst/>
              <a:gdLst/>
              <a:ahLst/>
              <a:cxnLst/>
              <a:rect l="l" t="t" r="r" b="b"/>
              <a:pathLst>
                <a:path w="6468745" h="5404739">
                  <a:moveTo>
                    <a:pt x="0" y="0"/>
                  </a:moveTo>
                  <a:lnTo>
                    <a:pt x="6468745" y="0"/>
                  </a:lnTo>
                  <a:lnTo>
                    <a:pt x="6468745" y="5404739"/>
                  </a:lnTo>
                  <a:lnTo>
                    <a:pt x="0" y="540473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579287" y="5625466"/>
            <a:ext cx="7960327" cy="3776180"/>
          </a:xfrm>
          <a:custGeom>
            <a:avLst/>
            <a:gdLst/>
            <a:ahLst/>
            <a:cxnLst/>
            <a:rect l="l" t="t" r="r" b="b"/>
            <a:pathLst>
              <a:path w="7960327" h="3776180">
                <a:moveTo>
                  <a:pt x="0" y="0"/>
                </a:moveTo>
                <a:lnTo>
                  <a:pt x="7960328" y="0"/>
                </a:lnTo>
                <a:lnTo>
                  <a:pt x="7960328" y="3776180"/>
                </a:lnTo>
                <a:lnTo>
                  <a:pt x="0" y="37761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7296425" y="5259318"/>
            <a:ext cx="3155753" cy="994062"/>
          </a:xfrm>
          <a:custGeom>
            <a:avLst/>
            <a:gdLst/>
            <a:ahLst/>
            <a:cxnLst/>
            <a:rect l="l" t="t" r="r" b="b"/>
            <a:pathLst>
              <a:path w="3155753" h="994062">
                <a:moveTo>
                  <a:pt x="0" y="0"/>
                </a:moveTo>
                <a:lnTo>
                  <a:pt x="3155752" y="0"/>
                </a:lnTo>
                <a:lnTo>
                  <a:pt x="3155752" y="994062"/>
                </a:lnTo>
                <a:lnTo>
                  <a:pt x="0" y="994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835419" y="95045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ISCRIVERSI A MOODLE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425391" y="5143500"/>
            <a:ext cx="9683964" cy="4708827"/>
          </a:xfrm>
          <a:custGeom>
            <a:avLst/>
            <a:gdLst/>
            <a:ahLst/>
            <a:cxnLst/>
            <a:rect l="l" t="t" r="r" b="b"/>
            <a:pathLst>
              <a:path w="9683964" h="4708827">
                <a:moveTo>
                  <a:pt x="0" y="0"/>
                </a:moveTo>
                <a:lnTo>
                  <a:pt x="9683964" y="0"/>
                </a:lnTo>
                <a:lnTo>
                  <a:pt x="9683964" y="4708827"/>
                </a:lnTo>
                <a:lnTo>
                  <a:pt x="0" y="470882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1761334" y="2443229"/>
            <a:ext cx="14765331" cy="2700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24"/>
              </a:lnSpc>
            </a:pP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Dopo aver </a:t>
            </a:r>
            <a:r>
              <a:rPr lang="en-US" sz="4946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effettuato</a:t>
            </a: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4946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l’accesso</a:t>
            </a: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, </a:t>
            </a:r>
            <a:r>
              <a:rPr lang="en-US" sz="4946" b="1" dirty="0" err="1">
                <a:solidFill>
                  <a:srgbClr val="000000"/>
                </a:solidFill>
                <a:highlight>
                  <a:srgbClr val="FFFF00"/>
                </a:highlight>
                <a:latin typeface="Garamond Bold"/>
                <a:ea typeface="Garamond Bold"/>
                <a:cs typeface="Garamond Bold"/>
                <a:sym typeface="Garamond Bold"/>
              </a:rPr>
              <a:t>iscrivetevi</a:t>
            </a:r>
            <a:r>
              <a:rPr lang="en-US" sz="4946" b="1" dirty="0">
                <a:solidFill>
                  <a:srgbClr val="000000"/>
                </a:solidFill>
                <a:highlight>
                  <a:srgbClr val="FFFF00"/>
                </a:highlight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</a:p>
          <a:p>
            <a:pPr algn="ctr">
              <a:lnSpc>
                <a:spcPts val="6924"/>
              </a:lnSpc>
            </a:pP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al </a:t>
            </a:r>
            <a:r>
              <a:rPr lang="en-US" sz="4946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corso</a:t>
            </a: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Laurea in </a:t>
            </a:r>
            <a:r>
              <a:rPr lang="en-US" sz="4946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Lettere</a:t>
            </a: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per </a:t>
            </a:r>
            <a:r>
              <a:rPr lang="en-US" sz="4946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rimanere</a:t>
            </a: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sempre </a:t>
            </a:r>
            <a:r>
              <a:rPr lang="en-US" sz="4946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aggiornati</a:t>
            </a:r>
            <a:r>
              <a:rPr lang="en-US" sz="4946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.</a:t>
            </a:r>
          </a:p>
        </p:txBody>
      </p:sp>
      <p:sp>
        <p:nvSpPr>
          <p:cNvPr id="12" name="Freeform 12"/>
          <p:cNvSpPr/>
          <p:nvPr/>
        </p:nvSpPr>
        <p:spPr>
          <a:xfrm>
            <a:off x="6280686" y="7497914"/>
            <a:ext cx="2323916" cy="732033"/>
          </a:xfrm>
          <a:custGeom>
            <a:avLst/>
            <a:gdLst/>
            <a:ahLst/>
            <a:cxnLst/>
            <a:rect l="l" t="t" r="r" b="b"/>
            <a:pathLst>
              <a:path w="2323916" h="732033">
                <a:moveTo>
                  <a:pt x="0" y="0"/>
                </a:moveTo>
                <a:lnTo>
                  <a:pt x="2323916" y="0"/>
                </a:lnTo>
                <a:lnTo>
                  <a:pt x="2323916" y="732033"/>
                </a:lnTo>
                <a:lnTo>
                  <a:pt x="0" y="732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95045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ISCRIVERSI A MOODLE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1954968" y="2460622"/>
            <a:ext cx="14766207" cy="40797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15"/>
              </a:lnSpc>
            </a:pPr>
            <a:r>
              <a:rPr lang="en-US" sz="443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Sulla Pagina Moodle potrete trovare tutte le informazioni di cui avete bisogno (es. scadenze, insegnamenti, iniziative, eccetera...)</a:t>
            </a:r>
          </a:p>
          <a:p>
            <a:pPr algn="ctr">
              <a:lnSpc>
                <a:spcPts val="6215"/>
              </a:lnSpc>
            </a:pPr>
            <a:endParaRPr lang="en-US" sz="443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l">
              <a:lnSpc>
                <a:spcPts val="6924"/>
              </a:lnSpc>
            </a:pPr>
            <a:endParaRPr lang="en-US" sz="443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149472" y="4856353"/>
            <a:ext cx="9989056" cy="4963312"/>
          </a:xfrm>
          <a:custGeom>
            <a:avLst/>
            <a:gdLst/>
            <a:ahLst/>
            <a:cxnLst/>
            <a:rect l="l" t="t" r="r" b="b"/>
            <a:pathLst>
              <a:path w="9989056" h="4963312">
                <a:moveTo>
                  <a:pt x="0" y="0"/>
                </a:moveTo>
                <a:lnTo>
                  <a:pt x="9989056" y="0"/>
                </a:lnTo>
                <a:lnTo>
                  <a:pt x="9989056" y="4963312"/>
                </a:lnTo>
                <a:lnTo>
                  <a:pt x="0" y="496331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41267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ISCRIVERSI AI CORSI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1294333" y="2587981"/>
            <a:ext cx="16427244" cy="26194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47"/>
              </a:lnSpc>
            </a:pPr>
            <a:r>
              <a:rPr lang="en-US" sz="374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Lo step successivo è iscriversi alla pagina Moodle di ciascun insegnamento che andrete a seguire. Le pagine Moodle dei corsi vengono aperti prima dell’inizio del semestre.</a:t>
            </a:r>
          </a:p>
          <a:p>
            <a:pPr algn="ctr">
              <a:lnSpc>
                <a:spcPts val="5247"/>
              </a:lnSpc>
            </a:pPr>
            <a:r>
              <a:rPr lang="en-US" sz="374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Dalla home del corso di laurea andare su “Insegnamenti attivati in Moodle”: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318131" y="5756349"/>
            <a:ext cx="8556170" cy="4307244"/>
          </a:xfrm>
          <a:custGeom>
            <a:avLst/>
            <a:gdLst/>
            <a:ahLst/>
            <a:cxnLst/>
            <a:rect l="l" t="t" r="r" b="b"/>
            <a:pathLst>
              <a:path w="8556170" h="4307244">
                <a:moveTo>
                  <a:pt x="0" y="0"/>
                </a:moveTo>
                <a:lnTo>
                  <a:pt x="8556170" y="0"/>
                </a:lnTo>
                <a:lnTo>
                  <a:pt x="8556170" y="4307244"/>
                </a:lnTo>
                <a:lnTo>
                  <a:pt x="0" y="430724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grpSp>
        <p:nvGrpSpPr>
          <p:cNvPr id="12" name="Group 12"/>
          <p:cNvGrpSpPr/>
          <p:nvPr/>
        </p:nvGrpSpPr>
        <p:grpSpPr>
          <a:xfrm>
            <a:off x="9144000" y="5655105"/>
            <a:ext cx="6662917" cy="3489706"/>
            <a:chOff x="0" y="0"/>
            <a:chExt cx="11436756" cy="599000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436731" cy="5989955"/>
            </a:xfrm>
            <a:custGeom>
              <a:avLst/>
              <a:gdLst/>
              <a:ahLst/>
              <a:cxnLst/>
              <a:rect l="l" t="t" r="r" b="b"/>
              <a:pathLst>
                <a:path w="11436731" h="5989955">
                  <a:moveTo>
                    <a:pt x="0" y="0"/>
                  </a:moveTo>
                  <a:lnTo>
                    <a:pt x="11436731" y="0"/>
                  </a:lnTo>
                  <a:lnTo>
                    <a:pt x="11436731" y="5989955"/>
                  </a:lnTo>
                  <a:lnTo>
                    <a:pt x="0" y="59899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17" r="-17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Freeform 14"/>
          <p:cNvSpPr/>
          <p:nvPr/>
        </p:nvSpPr>
        <p:spPr>
          <a:xfrm>
            <a:off x="318131" y="7629863"/>
            <a:ext cx="3155753" cy="994062"/>
          </a:xfrm>
          <a:custGeom>
            <a:avLst/>
            <a:gdLst/>
            <a:ahLst/>
            <a:cxnLst/>
            <a:rect l="l" t="t" r="r" b="b"/>
            <a:pathLst>
              <a:path w="3155753" h="994062">
                <a:moveTo>
                  <a:pt x="0" y="0"/>
                </a:moveTo>
                <a:lnTo>
                  <a:pt x="3155753" y="0"/>
                </a:lnTo>
                <a:lnTo>
                  <a:pt x="3155753" y="994062"/>
                </a:lnTo>
                <a:lnTo>
                  <a:pt x="0" y="99406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Freeform 15"/>
          <p:cNvSpPr/>
          <p:nvPr/>
        </p:nvSpPr>
        <p:spPr>
          <a:xfrm>
            <a:off x="8874301" y="6604657"/>
            <a:ext cx="2284291" cy="719552"/>
          </a:xfrm>
          <a:custGeom>
            <a:avLst/>
            <a:gdLst/>
            <a:ahLst/>
            <a:cxnLst/>
            <a:rect l="l" t="t" r="r" b="b"/>
            <a:pathLst>
              <a:path w="2284291" h="719552">
                <a:moveTo>
                  <a:pt x="0" y="0"/>
                </a:moveTo>
                <a:lnTo>
                  <a:pt x="2284291" y="0"/>
                </a:lnTo>
                <a:lnTo>
                  <a:pt x="2284291" y="719551"/>
                </a:lnTo>
                <a:lnTo>
                  <a:pt x="0" y="7195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41267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ISCRIVERSI AI CORSI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942575" y="4546370"/>
            <a:ext cx="8402851" cy="5424706"/>
          </a:xfrm>
          <a:custGeom>
            <a:avLst/>
            <a:gdLst/>
            <a:ahLst/>
            <a:cxnLst/>
            <a:rect l="l" t="t" r="r" b="b"/>
            <a:pathLst>
              <a:path w="8402851" h="5424706">
                <a:moveTo>
                  <a:pt x="0" y="0"/>
                </a:moveTo>
                <a:lnTo>
                  <a:pt x="8402850" y="0"/>
                </a:lnTo>
                <a:lnTo>
                  <a:pt x="8402850" y="5424706"/>
                </a:lnTo>
                <a:lnTo>
                  <a:pt x="0" y="54247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1294333" y="2587981"/>
            <a:ext cx="16427244" cy="1936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7"/>
              </a:lnSpc>
            </a:pPr>
            <a:r>
              <a:rPr lang="en-US" sz="364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Cercare il corso di interesse ed iscriversi</a:t>
            </a:r>
          </a:p>
          <a:p>
            <a:pPr algn="ctr">
              <a:lnSpc>
                <a:spcPts val="5107"/>
              </a:lnSpc>
            </a:pPr>
            <a:r>
              <a:rPr lang="en-US" sz="364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(se il corso richiede una chiave di iscrizione, il docente ve la fornirà all’inizio del corso)</a:t>
            </a:r>
          </a:p>
        </p:txBody>
      </p:sp>
      <p:sp>
        <p:nvSpPr>
          <p:cNvPr id="12" name="Freeform 12"/>
          <p:cNvSpPr/>
          <p:nvPr/>
        </p:nvSpPr>
        <p:spPr>
          <a:xfrm>
            <a:off x="7005672" y="9251524"/>
            <a:ext cx="2284291" cy="719552"/>
          </a:xfrm>
          <a:custGeom>
            <a:avLst/>
            <a:gdLst/>
            <a:ahLst/>
            <a:cxnLst/>
            <a:rect l="l" t="t" r="r" b="b"/>
            <a:pathLst>
              <a:path w="2284291" h="719552">
                <a:moveTo>
                  <a:pt x="0" y="0"/>
                </a:moveTo>
                <a:lnTo>
                  <a:pt x="2284291" y="0"/>
                </a:lnTo>
                <a:lnTo>
                  <a:pt x="2284291" y="719552"/>
                </a:lnTo>
                <a:lnTo>
                  <a:pt x="0" y="7195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81643" y="4180112"/>
            <a:ext cx="13324713" cy="123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endParaRPr/>
          </a:p>
          <a:p>
            <a:pPr algn="ctr">
              <a:lnSpc>
                <a:spcPts val="4898"/>
              </a:lnSpc>
            </a:pPr>
            <a:r>
              <a:rPr lang="en-US" sz="3498" b="1" spc="2140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CONSULTARE L’ALLEGATO 2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043226" y="697815"/>
            <a:ext cx="5437682" cy="1366690"/>
          </a:xfrm>
          <a:custGeom>
            <a:avLst/>
            <a:gdLst/>
            <a:ahLst/>
            <a:cxnLst/>
            <a:rect l="l" t="t" r="r" b="b"/>
            <a:pathLst>
              <a:path w="5437682" h="1366690">
                <a:moveTo>
                  <a:pt x="0" y="0"/>
                </a:moveTo>
                <a:lnTo>
                  <a:pt x="5437682" y="0"/>
                </a:lnTo>
                <a:lnTo>
                  <a:pt x="5437682" y="1366690"/>
                </a:lnTo>
                <a:lnTo>
                  <a:pt x="0" y="13666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607552"/>
            <a:ext cx="16230600" cy="127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QUALI CORSI DEVO FREQUENTARE?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503791" y="5231163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 rot="8195728">
            <a:off x="13839968" y="4382292"/>
            <a:ext cx="2684028" cy="1835591"/>
          </a:xfrm>
          <a:custGeom>
            <a:avLst/>
            <a:gdLst/>
            <a:ahLst/>
            <a:cxnLst/>
            <a:rect l="l" t="t" r="r" b="b"/>
            <a:pathLst>
              <a:path w="3572923" h="1835591">
                <a:moveTo>
                  <a:pt x="0" y="0"/>
                </a:moveTo>
                <a:lnTo>
                  <a:pt x="3572923" y="0"/>
                </a:lnTo>
                <a:lnTo>
                  <a:pt x="3572923" y="1835591"/>
                </a:lnTo>
                <a:lnTo>
                  <a:pt x="0" y="18355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43" r="-4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5155738" y="4387844"/>
            <a:ext cx="8704435" cy="5063958"/>
          </a:xfrm>
          <a:custGeom>
            <a:avLst/>
            <a:gdLst/>
            <a:ahLst/>
            <a:cxnLst/>
            <a:rect l="l" t="t" r="r" b="b"/>
            <a:pathLst>
              <a:path w="8704435" h="5063958">
                <a:moveTo>
                  <a:pt x="0" y="0"/>
                </a:moveTo>
                <a:lnTo>
                  <a:pt x="8704434" y="0"/>
                </a:lnTo>
                <a:lnTo>
                  <a:pt x="8704434" y="5063957"/>
                </a:lnTo>
                <a:lnTo>
                  <a:pt x="0" y="506395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1294333" y="2716682"/>
            <a:ext cx="16427244" cy="1461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7"/>
              </a:lnSpc>
            </a:pPr>
            <a:r>
              <a:rPr lang="en-US" sz="394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capire quali corsi devo frequentare, devo consultare l’Allegato 2, che contiene il piano delle attività didattiche.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1724521" y="6200271"/>
            <a:ext cx="2284291" cy="719552"/>
          </a:xfrm>
          <a:custGeom>
            <a:avLst/>
            <a:gdLst/>
            <a:ahLst/>
            <a:cxnLst/>
            <a:rect l="l" t="t" r="r" b="b"/>
            <a:pathLst>
              <a:path w="2284291" h="719552">
                <a:moveTo>
                  <a:pt x="0" y="0"/>
                </a:moveTo>
                <a:lnTo>
                  <a:pt x="2284291" y="0"/>
                </a:lnTo>
                <a:lnTo>
                  <a:pt x="2284291" y="719552"/>
                </a:lnTo>
                <a:lnTo>
                  <a:pt x="0" y="7195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831056" y="732282"/>
            <a:ext cx="16625888" cy="726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951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ALLEGATO 2 E COURSE CATALOGUE</a:t>
            </a:r>
          </a:p>
        </p:txBody>
      </p:sp>
      <p:sp>
        <p:nvSpPr>
          <p:cNvPr id="4" name="Freeform 4"/>
          <p:cNvSpPr/>
          <p:nvPr/>
        </p:nvSpPr>
        <p:spPr>
          <a:xfrm>
            <a:off x="1375456" y="3532858"/>
            <a:ext cx="8494280" cy="1610642"/>
          </a:xfrm>
          <a:custGeom>
            <a:avLst/>
            <a:gdLst/>
            <a:ahLst/>
            <a:cxnLst/>
            <a:rect l="l" t="t" r="r" b="b"/>
            <a:pathLst>
              <a:path w="8494280" h="1610642">
                <a:moveTo>
                  <a:pt x="0" y="0"/>
                </a:moveTo>
                <a:lnTo>
                  <a:pt x="8494280" y="0"/>
                </a:lnTo>
                <a:lnTo>
                  <a:pt x="8494280" y="1610642"/>
                </a:lnTo>
                <a:lnTo>
                  <a:pt x="0" y="16106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952" b="-86275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Freeform 11"/>
          <p:cNvSpPr/>
          <p:nvPr/>
        </p:nvSpPr>
        <p:spPr>
          <a:xfrm>
            <a:off x="9747525" y="2839437"/>
            <a:ext cx="843063" cy="936737"/>
          </a:xfrm>
          <a:custGeom>
            <a:avLst/>
            <a:gdLst/>
            <a:ahLst/>
            <a:cxnLst/>
            <a:rect l="l" t="t" r="r" b="b"/>
            <a:pathLst>
              <a:path w="843063" h="936737">
                <a:moveTo>
                  <a:pt x="0" y="0"/>
                </a:moveTo>
                <a:lnTo>
                  <a:pt x="843064" y="0"/>
                </a:lnTo>
                <a:lnTo>
                  <a:pt x="843064" y="936737"/>
                </a:lnTo>
                <a:lnTo>
                  <a:pt x="0" y="9367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2170903" y="3719024"/>
            <a:ext cx="6672214" cy="1280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2"/>
              </a:lnSpc>
            </a:pPr>
            <a:r>
              <a:rPr lang="en-US" sz="2457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L’allegato 2 è disponibile anche sulla pagina </a:t>
            </a:r>
            <a:r>
              <a:rPr lang="en-US" sz="2457" b="1" i="1">
                <a:solidFill>
                  <a:srgbClr val="B3071B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course catalogue</a:t>
            </a:r>
            <a:r>
              <a:rPr lang="en-US" sz="2457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 corso di laurea in Lettere (antiche e moderne)</a:t>
            </a:r>
          </a:p>
        </p:txBody>
      </p:sp>
      <p:sp>
        <p:nvSpPr>
          <p:cNvPr id="13" name="Freeform 13"/>
          <p:cNvSpPr/>
          <p:nvPr/>
        </p:nvSpPr>
        <p:spPr>
          <a:xfrm>
            <a:off x="2859770" y="6040805"/>
            <a:ext cx="12761101" cy="3010840"/>
          </a:xfrm>
          <a:custGeom>
            <a:avLst/>
            <a:gdLst/>
            <a:ahLst/>
            <a:cxnLst/>
            <a:rect l="l" t="t" r="r" b="b"/>
            <a:pathLst>
              <a:path w="12761101" h="3010840">
                <a:moveTo>
                  <a:pt x="0" y="0"/>
                </a:moveTo>
                <a:lnTo>
                  <a:pt x="12761102" y="0"/>
                </a:lnTo>
                <a:lnTo>
                  <a:pt x="12761102" y="3010841"/>
                </a:lnTo>
                <a:lnTo>
                  <a:pt x="0" y="301084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3784" t="-136507" r="-3784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2622628" y="8569799"/>
            <a:ext cx="2185717" cy="688501"/>
          </a:xfrm>
          <a:custGeom>
            <a:avLst/>
            <a:gdLst/>
            <a:ahLst/>
            <a:cxnLst/>
            <a:rect l="l" t="t" r="r" b="b"/>
            <a:pathLst>
              <a:path w="2185717" h="688501">
                <a:moveTo>
                  <a:pt x="0" y="0"/>
                </a:moveTo>
                <a:lnTo>
                  <a:pt x="2185717" y="0"/>
                </a:lnTo>
                <a:lnTo>
                  <a:pt x="2185717" y="688501"/>
                </a:lnTo>
                <a:lnTo>
                  <a:pt x="0" y="6885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835419" y="950452"/>
            <a:ext cx="172593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COME LEGGO L’ALLEGATO 2?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5" name="Group 5"/>
          <p:cNvGrpSpPr/>
          <p:nvPr/>
        </p:nvGrpSpPr>
        <p:grpSpPr>
          <a:xfrm>
            <a:off x="495252" y="4178503"/>
            <a:ext cx="12060041" cy="5336572"/>
            <a:chOff x="0" y="0"/>
            <a:chExt cx="16080054" cy="711542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080105" cy="7115429"/>
            </a:xfrm>
            <a:custGeom>
              <a:avLst/>
              <a:gdLst/>
              <a:ahLst/>
              <a:cxnLst/>
              <a:rect l="l" t="t" r="r" b="b"/>
              <a:pathLst>
                <a:path w="16080105" h="7115429">
                  <a:moveTo>
                    <a:pt x="0" y="0"/>
                  </a:moveTo>
                  <a:lnTo>
                    <a:pt x="16080105" y="0"/>
                  </a:lnTo>
                  <a:lnTo>
                    <a:pt x="16080105" y="7115429"/>
                  </a:lnTo>
                  <a:lnTo>
                    <a:pt x="0" y="71154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6" b="-26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" name="Freeform 7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Freeform 14"/>
          <p:cNvSpPr/>
          <p:nvPr/>
        </p:nvSpPr>
        <p:spPr>
          <a:xfrm rot="3127260">
            <a:off x="12563208" y="3172682"/>
            <a:ext cx="2727512" cy="1401261"/>
          </a:xfrm>
          <a:custGeom>
            <a:avLst/>
            <a:gdLst/>
            <a:ahLst/>
            <a:cxnLst/>
            <a:rect l="l" t="t" r="r" b="b"/>
            <a:pathLst>
              <a:path w="2727512" h="1401261">
                <a:moveTo>
                  <a:pt x="0" y="0"/>
                </a:moveTo>
                <a:lnTo>
                  <a:pt x="2727513" y="0"/>
                </a:lnTo>
                <a:lnTo>
                  <a:pt x="2727513" y="1401261"/>
                </a:lnTo>
                <a:lnTo>
                  <a:pt x="0" y="1401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87" b="-187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5" name="TextBox 15"/>
          <p:cNvSpPr txBox="1"/>
          <p:nvPr/>
        </p:nvSpPr>
        <p:spPr>
          <a:xfrm>
            <a:off x="1294333" y="2716682"/>
            <a:ext cx="16427244" cy="766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27"/>
              </a:lnSpc>
            </a:pPr>
            <a:r>
              <a:rPr lang="en-US" sz="3948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Diamo un’occhiata insieme!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68BBEE95-611F-7881-2DAD-7A24F9FF491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621199" y="4889509"/>
            <a:ext cx="2591025" cy="258492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0" y="950452"/>
            <a:ext cx="183253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 CORSI DEL PRIMO SEMESTRE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438277" y="2817061"/>
            <a:ext cx="12171580" cy="4652878"/>
          </a:xfrm>
          <a:custGeom>
            <a:avLst/>
            <a:gdLst/>
            <a:ahLst/>
            <a:cxnLst/>
            <a:rect l="l" t="t" r="r" b="b"/>
            <a:pathLst>
              <a:path w="12171580" h="4652878">
                <a:moveTo>
                  <a:pt x="0" y="0"/>
                </a:moveTo>
                <a:lnTo>
                  <a:pt x="12171580" y="0"/>
                </a:lnTo>
                <a:lnTo>
                  <a:pt x="12171580" y="4652878"/>
                </a:lnTo>
                <a:lnTo>
                  <a:pt x="0" y="465287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 rot="2534715">
            <a:off x="9854023" y="7432601"/>
            <a:ext cx="3359961" cy="1982377"/>
          </a:xfrm>
          <a:custGeom>
            <a:avLst/>
            <a:gdLst/>
            <a:ahLst/>
            <a:cxnLst/>
            <a:rect l="l" t="t" r="r" b="b"/>
            <a:pathLst>
              <a:path w="3359961" h="1982377">
                <a:moveTo>
                  <a:pt x="0" y="0"/>
                </a:moveTo>
                <a:lnTo>
                  <a:pt x="3359961" y="0"/>
                </a:lnTo>
                <a:lnTo>
                  <a:pt x="3359961" y="1982377"/>
                </a:lnTo>
                <a:lnTo>
                  <a:pt x="0" y="1982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TextBox 12"/>
          <p:cNvSpPr txBox="1"/>
          <p:nvPr/>
        </p:nvSpPr>
        <p:spPr>
          <a:xfrm>
            <a:off x="12927888" y="3026959"/>
            <a:ext cx="4668736" cy="3031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2"/>
              </a:lnSpc>
            </a:pP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Attenzione! Geografia,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Letteratura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Italiana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e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Istituzioni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Linguistica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prevedono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due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canalizzazioni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che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si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riferiscono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alla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iniziale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cognome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.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Ciascuno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deve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frequentare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solo il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corso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 proprio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canale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3444030" y="7263925"/>
            <a:ext cx="2588947" cy="2588947"/>
          </a:xfrm>
          <a:custGeom>
            <a:avLst/>
            <a:gdLst/>
            <a:ahLst/>
            <a:cxnLst/>
            <a:rect l="l" t="t" r="r" b="b"/>
            <a:pathLst>
              <a:path w="2588947" h="2588947">
                <a:moveTo>
                  <a:pt x="0" y="0"/>
                </a:moveTo>
                <a:lnTo>
                  <a:pt x="2588948" y="0"/>
                </a:lnTo>
                <a:lnTo>
                  <a:pt x="2588948" y="2588947"/>
                </a:lnTo>
                <a:lnTo>
                  <a:pt x="0" y="25889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TextBox 14"/>
          <p:cNvSpPr txBox="1"/>
          <p:nvPr/>
        </p:nvSpPr>
        <p:spPr>
          <a:xfrm>
            <a:off x="1028700" y="7674188"/>
            <a:ext cx="7406164" cy="21786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9304" lvl="1" indent="-334652" algn="l">
              <a:lnSpc>
                <a:spcPts val="4340"/>
              </a:lnSpc>
              <a:buFont typeface="Arial"/>
              <a:buChar char="•"/>
            </a:pP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Istituzioni</a:t>
            </a:r>
            <a:r>
              <a:rPr lang="en-US" sz="2400" b="1" spc="127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di </a:t>
            </a: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linguistica</a:t>
            </a:r>
            <a:r>
              <a:rPr lang="en-US" sz="2400" b="1" spc="127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(A-L) (M-Z)</a:t>
            </a:r>
          </a:p>
          <a:p>
            <a:pPr marL="669304" lvl="1" indent="-334652" algn="l">
              <a:lnSpc>
                <a:spcPts val="4340"/>
              </a:lnSpc>
              <a:buFont typeface="Arial"/>
              <a:buChar char="•"/>
            </a:pP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Letteratura</a:t>
            </a:r>
            <a:r>
              <a:rPr lang="en-US" sz="2400" b="1" spc="127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latina</a:t>
            </a:r>
            <a:r>
              <a:rPr lang="en-US" sz="2400" b="1" spc="127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1 </a:t>
            </a:r>
          </a:p>
          <a:p>
            <a:pPr marL="669304" lvl="1" indent="-334652" algn="l">
              <a:lnSpc>
                <a:spcPts val="4340"/>
              </a:lnSpc>
              <a:buFont typeface="Arial"/>
              <a:buChar char="•"/>
            </a:pPr>
            <a:r>
              <a:rPr lang="en-US" sz="2400" b="1" spc="127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Storia </a:t>
            </a: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greca</a:t>
            </a:r>
            <a:endParaRPr lang="en-US" sz="2400" b="1" spc="127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marL="669289" lvl="1" indent="-334645" algn="l">
              <a:lnSpc>
                <a:spcPts val="4339"/>
              </a:lnSpc>
              <a:buFont typeface="Arial"/>
              <a:buChar char="•"/>
            </a:pP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Prova</a:t>
            </a:r>
            <a:r>
              <a:rPr lang="en-US" sz="2400" b="1" spc="127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scritta</a:t>
            </a:r>
            <a:r>
              <a:rPr lang="en-US" sz="2400" b="1" spc="127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di </a:t>
            </a:r>
            <a:r>
              <a:rPr lang="en-US" sz="2400" b="1" spc="127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latino</a:t>
            </a:r>
            <a:endParaRPr lang="en-US" sz="2400" b="1" spc="127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0" y="950452"/>
            <a:ext cx="183253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 CORSI DEL PRIMO SEMESTRE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 rot="2534715">
            <a:off x="9854023" y="7432601"/>
            <a:ext cx="3359961" cy="1982377"/>
          </a:xfrm>
          <a:custGeom>
            <a:avLst/>
            <a:gdLst/>
            <a:ahLst/>
            <a:cxnLst/>
            <a:rect l="l" t="t" r="r" b="b"/>
            <a:pathLst>
              <a:path w="3359961" h="1982377">
                <a:moveTo>
                  <a:pt x="0" y="0"/>
                </a:moveTo>
                <a:lnTo>
                  <a:pt x="3359961" y="0"/>
                </a:lnTo>
                <a:lnTo>
                  <a:pt x="3359961" y="1982377"/>
                </a:lnTo>
                <a:lnTo>
                  <a:pt x="0" y="1982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>
          <a:xfrm>
            <a:off x="13444030" y="7263925"/>
            <a:ext cx="2588947" cy="2588947"/>
          </a:xfrm>
          <a:custGeom>
            <a:avLst/>
            <a:gdLst/>
            <a:ahLst/>
            <a:cxnLst/>
            <a:rect l="l" t="t" r="r" b="b"/>
            <a:pathLst>
              <a:path w="2588947" h="2588947">
                <a:moveTo>
                  <a:pt x="0" y="0"/>
                </a:moveTo>
                <a:lnTo>
                  <a:pt x="2588948" y="0"/>
                </a:lnTo>
                <a:lnTo>
                  <a:pt x="2588948" y="2588947"/>
                </a:lnTo>
                <a:lnTo>
                  <a:pt x="0" y="258894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>
            <a:off x="1028700" y="2666325"/>
            <a:ext cx="10044154" cy="5043818"/>
          </a:xfrm>
          <a:custGeom>
            <a:avLst/>
            <a:gdLst/>
            <a:ahLst/>
            <a:cxnLst/>
            <a:rect l="l" t="t" r="r" b="b"/>
            <a:pathLst>
              <a:path w="10044154" h="5043818">
                <a:moveTo>
                  <a:pt x="0" y="0"/>
                </a:moveTo>
                <a:lnTo>
                  <a:pt x="10044154" y="0"/>
                </a:lnTo>
                <a:lnTo>
                  <a:pt x="10044154" y="5043818"/>
                </a:lnTo>
                <a:lnTo>
                  <a:pt x="0" y="504381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3" name="TextBox 13"/>
          <p:cNvSpPr txBox="1"/>
          <p:nvPr/>
        </p:nvSpPr>
        <p:spPr>
          <a:xfrm>
            <a:off x="12052435" y="3219423"/>
            <a:ext cx="4668736" cy="34675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2"/>
              </a:lnSpc>
            </a:pP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Attenzione!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Filologia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Romanza, Geografia,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Letteratura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Italiana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e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Istituzioni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Linguistica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prevedono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due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canalizzazioni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che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si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riferiscono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alla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lettera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iniziale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cognome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.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Ciascuno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deve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frequentare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solo il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corso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 proprio </a:t>
            </a:r>
            <a:r>
              <a:rPr lang="en-US" sz="2457" b="1" dirty="0" err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canale</a:t>
            </a:r>
            <a:r>
              <a:rPr lang="en-US" sz="2457" b="1" dirty="0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7975470"/>
            <a:ext cx="7884914" cy="1104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83" lvl="1" indent="-356241" algn="l">
              <a:lnSpc>
                <a:spcPts val="4620"/>
              </a:lnSpc>
              <a:buFont typeface="Arial"/>
              <a:buChar char="•"/>
            </a:pPr>
            <a:r>
              <a:rPr lang="en-US" sz="2400" b="1" spc="135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Istituzioni</a:t>
            </a:r>
            <a:r>
              <a:rPr lang="en-US" sz="2400" b="1" spc="135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di </a:t>
            </a:r>
            <a:r>
              <a:rPr lang="en-US" sz="2400" b="1" spc="135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linguistica</a:t>
            </a:r>
            <a:r>
              <a:rPr lang="en-US" sz="2400" b="1" spc="135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(A-L) (M-Z)</a:t>
            </a:r>
          </a:p>
          <a:p>
            <a:pPr marL="712483" lvl="1" indent="-356241" algn="l">
              <a:lnSpc>
                <a:spcPts val="4620"/>
              </a:lnSpc>
              <a:buFont typeface="Arial"/>
              <a:buChar char="•"/>
            </a:pPr>
            <a:r>
              <a:rPr lang="en-US" sz="2400" b="1" spc="135" dirty="0" err="1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Filologia</a:t>
            </a:r>
            <a:r>
              <a:rPr lang="en-US" sz="2400" b="1" spc="135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Romanza (A-L) (M-Z)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685898" y="4144868"/>
            <a:ext cx="12725095" cy="123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endParaRPr/>
          </a:p>
          <a:p>
            <a:pPr algn="ctr">
              <a:lnSpc>
                <a:spcPts val="4898"/>
              </a:lnSpc>
            </a:pPr>
            <a:r>
              <a:rPr lang="en-US" sz="3498" b="1" spc="2140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IL PIANO DI STUDI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043226" y="697815"/>
            <a:ext cx="5437682" cy="1366690"/>
          </a:xfrm>
          <a:custGeom>
            <a:avLst/>
            <a:gdLst/>
            <a:ahLst/>
            <a:cxnLst/>
            <a:rect l="l" t="t" r="r" b="b"/>
            <a:pathLst>
              <a:path w="5437682" h="1366690">
                <a:moveTo>
                  <a:pt x="0" y="0"/>
                </a:moveTo>
                <a:lnTo>
                  <a:pt x="5437682" y="0"/>
                </a:lnTo>
                <a:lnTo>
                  <a:pt x="5437682" y="1366690"/>
                </a:lnTo>
                <a:lnTo>
                  <a:pt x="0" y="13666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607552"/>
            <a:ext cx="16230600" cy="127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COS’È IL PIANO DI STUDIO?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52465" y="2547776"/>
            <a:ext cx="15096915" cy="70040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B40E1C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Cos’è il piano di studi?</a:t>
            </a:r>
          </a:p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È l’insieme delle attività didattiche che lo studente o la studentessa seguono nel loro CdL.</a:t>
            </a:r>
          </a:p>
          <a:p>
            <a:pPr algn="ctr">
              <a:lnSpc>
                <a:spcPts val="5078"/>
              </a:lnSpc>
            </a:pPr>
            <a:endParaRPr lang="en-US" sz="3627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Quando si compila? </a:t>
            </a:r>
          </a:p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Va compilato dall’1 ottobre 2026 ed è modificabile fino al 30 settembre 2027.</a:t>
            </a:r>
          </a:p>
          <a:p>
            <a:pPr algn="ctr">
              <a:lnSpc>
                <a:spcPts val="5078"/>
              </a:lnSpc>
            </a:pPr>
            <a:endParaRPr lang="en-US" sz="3627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B40E1C"/>
                </a:solidFill>
                <a:latin typeface="Garamond Bold"/>
                <a:ea typeface="Garamond Bold"/>
                <a:cs typeface="Garamond Bold"/>
                <a:sym typeface="Garamond Bold"/>
              </a:rPr>
              <a:t>Come si compila?</a:t>
            </a: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</a:p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Si compila tramite la propria pagina personale su Uniweb (sezione </a:t>
            </a:r>
            <a:r>
              <a:rPr lang="en-US" sz="3627" b="1" i="1">
                <a:solidFill>
                  <a:srgbClr val="000000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Didattica</a:t>
            </a: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), sulla base degli insegnamenti presenti nel Piano dell’offerta didattica (All.2). </a:t>
            </a:r>
          </a:p>
          <a:p>
            <a:pPr algn="ctr">
              <a:lnSpc>
                <a:spcPts val="5078"/>
              </a:lnSpc>
            </a:pPr>
            <a:endParaRPr lang="en-US" sz="3627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607552"/>
            <a:ext cx="16230600" cy="1411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COSA PREVEDE IL PIANO DI STUDIO?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95542" y="3243996"/>
            <a:ext cx="15096915" cy="5089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Insegnamenti base (obbligatori e pertanto non soggetti a scelta);</a:t>
            </a:r>
          </a:p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Insegnamenti a scelta; </a:t>
            </a:r>
          </a:p>
          <a:p>
            <a:pPr marL="829360" lvl="2" indent="-276453" algn="l">
              <a:lnSpc>
                <a:spcPts val="5075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18 CFU a scelta libera tra tutti gli insegnamenti triennali attivati dall'Ateneo di Padova;</a:t>
            </a:r>
          </a:p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TAL (conoscenza di una lingua straniera a scelta tra francese, inglese, spagnolo o tedesco);</a:t>
            </a:r>
          </a:p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Abilità informatiche, Italiano scritto;</a:t>
            </a:r>
          </a:p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Prova finale.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95045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USARE L’ALLEGATO 2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hlinkClick r:id="rId4" tooltip="https://drive.google.com/file/d/1x0Qq0ZuT4DX07oQPUasgWt6kG5noW_Jl/view?usp=drive_link"/>
          </p:cNvPr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95542" y="2841908"/>
            <a:ext cx="15096915" cy="2536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L’Allegato 2 segue le regole del Piano di Studi. Per questo motivo, è possibile programmare in anticipo le attività nei tre anni. </a:t>
            </a:r>
            <a:r>
              <a:rPr lang="en-US" sz="3627" b="1" u="sng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  <a:hlinkClick r:id="rId4" tooltip="https://drive.google.com/file/d/1x0Qq0ZuT4DX07oQPUasgWt6kG5noW_Jl/view?usp=drive_link"/>
              </a:rPr>
              <a:t>https://drive.google.com/file/d/1x0Qq0ZuT4DX07oQPUasgWt6kG5noW_Jl/view?usp=drive_link</a:t>
            </a:r>
          </a:p>
        </p:txBody>
      </p:sp>
      <p:sp>
        <p:nvSpPr>
          <p:cNvPr id="11" name="Freeform 11"/>
          <p:cNvSpPr/>
          <p:nvPr/>
        </p:nvSpPr>
        <p:spPr>
          <a:xfrm>
            <a:off x="7617809" y="6205919"/>
            <a:ext cx="3052381" cy="3052381"/>
          </a:xfrm>
          <a:custGeom>
            <a:avLst/>
            <a:gdLst/>
            <a:ahLst/>
            <a:cxnLst/>
            <a:rect l="l" t="t" r="r" b="b"/>
            <a:pathLst>
              <a:path w="3052381" h="3052381">
                <a:moveTo>
                  <a:pt x="0" y="0"/>
                </a:moveTo>
                <a:lnTo>
                  <a:pt x="3052382" y="0"/>
                </a:lnTo>
                <a:lnTo>
                  <a:pt x="3052382" y="3052381"/>
                </a:lnTo>
                <a:lnTo>
                  <a:pt x="0" y="305238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2" name="Freeform 12"/>
          <p:cNvSpPr/>
          <p:nvPr/>
        </p:nvSpPr>
        <p:spPr>
          <a:xfrm rot="3920411">
            <a:off x="4209608" y="5555242"/>
            <a:ext cx="3359961" cy="1982377"/>
          </a:xfrm>
          <a:custGeom>
            <a:avLst/>
            <a:gdLst/>
            <a:ahLst/>
            <a:cxnLst/>
            <a:rect l="l" t="t" r="r" b="b"/>
            <a:pathLst>
              <a:path w="3359961" h="1982377">
                <a:moveTo>
                  <a:pt x="0" y="0"/>
                </a:moveTo>
                <a:lnTo>
                  <a:pt x="3359961" y="0"/>
                </a:lnTo>
                <a:lnTo>
                  <a:pt x="3359961" y="1982377"/>
                </a:lnTo>
                <a:lnTo>
                  <a:pt x="0" y="19823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81452" y="4180112"/>
            <a:ext cx="12725095" cy="123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endParaRPr/>
          </a:p>
          <a:p>
            <a:pPr algn="ctr">
              <a:lnSpc>
                <a:spcPts val="4898"/>
              </a:lnSpc>
            </a:pPr>
            <a:r>
              <a:rPr lang="en-US" sz="3498" b="1" spc="2140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 IDONEITÀ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197339" y="854525"/>
            <a:ext cx="5259426" cy="1321888"/>
          </a:xfrm>
          <a:custGeom>
            <a:avLst/>
            <a:gdLst/>
            <a:ahLst/>
            <a:cxnLst/>
            <a:rect l="l" t="t" r="r" b="b"/>
            <a:pathLst>
              <a:path w="5259426" h="1321888">
                <a:moveTo>
                  <a:pt x="0" y="0"/>
                </a:moveTo>
                <a:lnTo>
                  <a:pt x="5259427" y="0"/>
                </a:lnTo>
                <a:lnTo>
                  <a:pt x="5259427" y="1321888"/>
                </a:lnTo>
                <a:lnTo>
                  <a:pt x="0" y="13218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COSA SONO LE IDONEITÀ?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95542" y="3243996"/>
            <a:ext cx="15096915" cy="57276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Il piano di studio di Lettere prevede il superamento di idoneità: sono degli esami che non hanno una valutazione in 30esimi, bensì vengono registrati semplicemente come “superata”. Le idoneità sono annuali, ma è responsabilità dello studente iscriversi e terminare le idoneità nei tempi previsti.</a:t>
            </a:r>
          </a:p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Il corso di laurea in Lettere prevede le seguenti idoneità:</a:t>
            </a:r>
          </a:p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Test di Abilità Linguistica (TAL);</a:t>
            </a:r>
          </a:p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Italiano Scritto;</a:t>
            </a:r>
          </a:p>
          <a:p>
            <a:pPr marL="829392" lvl="2" indent="-276464" algn="l">
              <a:lnSpc>
                <a:spcPts val="5078"/>
              </a:lnSpc>
              <a:buFont typeface="Arial"/>
              <a:buChar char="⚬"/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Abilità informatiche (ACK).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607552"/>
            <a:ext cx="16230600" cy="127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IL TAL (TEST DI ABILITÀ LINGUISTICA)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954235" y="2574903"/>
            <a:ext cx="15096915" cy="38892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Il TAL è il Test di Abilità Linguistica del CLA con il quale si valutano le competenze linguistiche secondo le specifiche dettate dal CEFR (Common European Framework of Reference).</a:t>
            </a:r>
          </a:p>
          <a:p>
            <a:pPr algn="ctr">
              <a:lnSpc>
                <a:spcPts val="5078"/>
              </a:lnSpc>
            </a:pPr>
            <a:r>
              <a:rPr lang="en-US" sz="362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Il test prevede la valutazione delle abilità ricettive (lettura e ascolto) e in alcuni casi anche delle abilità produttive (scritto e/o orale).</a:t>
            </a:r>
          </a:p>
          <a:p>
            <a:pPr algn="ctr">
              <a:lnSpc>
                <a:spcPts val="5078"/>
              </a:lnSpc>
            </a:pPr>
            <a:endParaRPr lang="en-US" sz="3627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2565151" y="6585693"/>
            <a:ext cx="2841993" cy="2841993"/>
            <a:chOff x="0" y="0"/>
            <a:chExt cx="3789324" cy="378932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789299" cy="3789299"/>
            </a:xfrm>
            <a:custGeom>
              <a:avLst/>
              <a:gdLst/>
              <a:ahLst/>
              <a:cxnLst/>
              <a:rect l="l" t="t" r="r" b="b"/>
              <a:pathLst>
                <a:path w="3789299" h="3789299">
                  <a:moveTo>
                    <a:pt x="0" y="0"/>
                  </a:moveTo>
                  <a:lnTo>
                    <a:pt x="3789299" y="0"/>
                  </a:lnTo>
                  <a:lnTo>
                    <a:pt x="3789299" y="3789299"/>
                  </a:lnTo>
                  <a:lnTo>
                    <a:pt x="0" y="37892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9649606" y="7662472"/>
            <a:ext cx="2908697" cy="1494349"/>
          </a:xfrm>
          <a:custGeom>
            <a:avLst/>
            <a:gdLst/>
            <a:ahLst/>
            <a:cxnLst/>
            <a:rect l="l" t="t" r="r" b="b"/>
            <a:pathLst>
              <a:path w="2908697" h="1494349">
                <a:moveTo>
                  <a:pt x="0" y="0"/>
                </a:moveTo>
                <a:lnTo>
                  <a:pt x="2908697" y="0"/>
                </a:lnTo>
                <a:lnTo>
                  <a:pt x="2908697" y="1494349"/>
                </a:lnTo>
                <a:lnTo>
                  <a:pt x="0" y="14943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251" b="-252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TextBox 14"/>
          <p:cNvSpPr txBox="1"/>
          <p:nvPr/>
        </p:nvSpPr>
        <p:spPr>
          <a:xfrm>
            <a:off x="435321" y="7175725"/>
            <a:ext cx="9067362" cy="2612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78"/>
              </a:lnSpc>
            </a:pPr>
            <a:r>
              <a:rPr lang="en-US" sz="3627" b="1">
                <a:solidFill>
                  <a:srgbClr val="A12824"/>
                </a:solidFill>
                <a:latin typeface="Garamond Bold"/>
                <a:ea typeface="Garamond Bold"/>
                <a:cs typeface="Garamond Bold"/>
                <a:sym typeface="Garamond Bold"/>
              </a:rPr>
              <a:t>Sono esonerati dal test tutti coloro che presentino una certificazione linguistica riconosciuta, di livello pari o superiore al B1, in qualsiasi lingua diversa dall’italiano.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565151" y="6116479"/>
            <a:ext cx="2875188" cy="628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2"/>
              </a:lnSpc>
            </a:pPr>
            <a:r>
              <a:rPr lang="en-US" sz="3251" b="1" dirty="0">
                <a:solidFill>
                  <a:srgbClr val="9D0818"/>
                </a:solidFill>
                <a:latin typeface="Garamond Bold"/>
                <a:ea typeface="Garamond Bold"/>
                <a:cs typeface="Garamond Bold"/>
                <a:sym typeface="Garamond Bold"/>
              </a:rPr>
              <a:t>SITO DEL CLA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607552"/>
            <a:ext cx="16230600" cy="127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ABILITÀ INFORMATICHE (ACK)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63282" y="2560554"/>
            <a:ext cx="13725049" cy="8272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11"/>
              </a:lnSpc>
            </a:pPr>
            <a:r>
              <a:rPr lang="en-US" sz="243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La certificazione delle competenze informatiche di base avverrà attraverso </a:t>
            </a:r>
            <a:r>
              <a:rPr lang="en-US" sz="2437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una serie di attività pratiche </a:t>
            </a:r>
            <a:r>
              <a:rPr lang="en-US" sz="243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che saranno assegnate ai singoli studenti, </a:t>
            </a:r>
            <a:r>
              <a:rPr lang="en-US" sz="2437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 cadenza quotidiana</a:t>
            </a:r>
            <a:r>
              <a:rPr lang="en-US" sz="243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, tramite una suite di software appositamente sviluppata dal docente. Gli studenti svolgono le attività in autonomia, appoggiandosi ad una piattaforma di e-learning (in particolare un forum ed un wiki) per la risoluzione di eventuali problemi. Gli studenti potranno decidere quando, dove e quante volte svolgere ogni singola attività, fino ad ottenere un esito</a:t>
            </a:r>
          </a:p>
          <a:p>
            <a:pPr algn="ctr">
              <a:lnSpc>
                <a:spcPts val="3411"/>
              </a:lnSpc>
            </a:pPr>
            <a:r>
              <a:rPr lang="en-US" sz="243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corretto.</a:t>
            </a:r>
          </a:p>
          <a:p>
            <a:pPr algn="ctr">
              <a:lnSpc>
                <a:spcPts val="3411"/>
              </a:lnSpc>
            </a:pPr>
            <a:r>
              <a:rPr lang="en-US" sz="243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partecipare </a:t>
            </a:r>
            <a:r>
              <a:rPr lang="en-US" sz="2437" b="1" u="sng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sarà necessario iscriversi tramite la piattaforma di e-learning di Ateneo</a:t>
            </a:r>
            <a:r>
              <a:rPr lang="en-US" sz="243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. Le iscrizioni saranno aperte sia nel primo che nel secondo semestre, per consentire agli studenti di partecipare alle attività nel periodo che preferiscono.</a:t>
            </a:r>
          </a:p>
          <a:p>
            <a:pPr algn="ctr">
              <a:lnSpc>
                <a:spcPts val="3411"/>
              </a:lnSpc>
            </a:pPr>
            <a:endParaRPr lang="en-US" sz="2437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3411"/>
              </a:lnSpc>
            </a:pPr>
            <a:r>
              <a:rPr lang="en-US" sz="2437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Chi avrà completato le attività proposte potrà iscriversi alla prova di accertamento finale, che consiste nello svolgimento (di fronte al docente) di alcune delle attività già svolte durante il semestre.</a:t>
            </a:r>
          </a:p>
          <a:p>
            <a:pPr algn="ctr">
              <a:lnSpc>
                <a:spcPts val="3411"/>
              </a:lnSpc>
            </a:pPr>
            <a:endParaRPr lang="en-US" sz="2437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4392"/>
              </a:lnSpc>
            </a:pPr>
            <a:r>
              <a:rPr lang="en-US" sz="3136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DOCENTE RESPONSABILE: </a:t>
            </a:r>
            <a:r>
              <a:rPr lang="en-US" sz="3136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Professor Nicola Orio</a:t>
            </a:r>
          </a:p>
          <a:p>
            <a:pPr algn="ctr">
              <a:lnSpc>
                <a:spcPts val="3411"/>
              </a:lnSpc>
            </a:pPr>
            <a:endParaRPr lang="en-US" sz="3136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3411"/>
              </a:lnSpc>
            </a:pPr>
            <a:endParaRPr lang="en-US" sz="3136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3411"/>
              </a:lnSpc>
            </a:pPr>
            <a:endParaRPr lang="en-US" sz="3136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3411"/>
              </a:lnSpc>
            </a:pPr>
            <a:endParaRPr lang="en-US" sz="3136" b="1">
              <a:solidFill>
                <a:srgbClr val="B3071B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89302" y="2443167"/>
            <a:ext cx="14325624" cy="5873506"/>
          </a:xfrm>
          <a:custGeom>
            <a:avLst/>
            <a:gdLst/>
            <a:ahLst/>
            <a:cxnLst/>
            <a:rect l="l" t="t" r="r" b="b"/>
            <a:pathLst>
              <a:path w="14325624" h="5873506">
                <a:moveTo>
                  <a:pt x="0" y="0"/>
                </a:moveTo>
                <a:lnTo>
                  <a:pt x="14325624" y="0"/>
                </a:lnTo>
                <a:lnTo>
                  <a:pt x="14325624" y="5873506"/>
                </a:lnTo>
                <a:lnTo>
                  <a:pt x="0" y="587350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ITALIANO SCRITTO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80897" y="3106918"/>
            <a:ext cx="15107364" cy="5089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3"/>
              </a:lnSpc>
            </a:pPr>
            <a:r>
              <a:rPr lang="en-US" sz="362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L’idoneità di Italiano Scritto prevede la redazione di un riassunto di un testo.</a:t>
            </a:r>
          </a:p>
          <a:p>
            <a:pPr algn="ctr">
              <a:lnSpc>
                <a:spcPts val="5083"/>
              </a:lnSpc>
            </a:pPr>
            <a:r>
              <a:rPr lang="en-US" sz="362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Nel caso in cui non si superasse l’esame, si è tenuti a seguire un laboratorio.</a:t>
            </a:r>
          </a:p>
          <a:p>
            <a:pPr algn="ctr">
              <a:lnSpc>
                <a:spcPts val="5081"/>
              </a:lnSpc>
            </a:pPr>
            <a:r>
              <a:rPr lang="en-US" sz="362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Il laboratorio di Italiano scritto previsto per coloro che non hanno superato l'esame è organizzato come momento di didattica assistita, con esercizi di lettura di testi letterari e non letterari e di verifica scritta delle abilità acquisite.</a:t>
            </a:r>
          </a:p>
          <a:p>
            <a:pPr algn="ctr">
              <a:lnSpc>
                <a:spcPts val="5081"/>
              </a:lnSpc>
            </a:pPr>
            <a:endParaRPr lang="en-US" sz="362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83"/>
              </a:lnSpc>
            </a:pPr>
            <a:r>
              <a:rPr lang="en-US" sz="362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DOCENTE RESPONSABILE: </a:t>
            </a:r>
            <a:r>
              <a:rPr lang="en-US" sz="3629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Prof.ssa Ester Pietrobon</a:t>
            </a:r>
          </a:p>
        </p:txBody>
      </p:sp>
      <p:sp>
        <p:nvSpPr>
          <p:cNvPr id="11" name="Freeform 11"/>
          <p:cNvSpPr/>
          <p:nvPr/>
        </p:nvSpPr>
        <p:spPr>
          <a:xfrm>
            <a:off x="236686" y="2924759"/>
            <a:ext cx="15657037" cy="4437483"/>
          </a:xfrm>
          <a:custGeom>
            <a:avLst/>
            <a:gdLst/>
            <a:ahLst/>
            <a:cxnLst/>
            <a:rect l="l" t="t" r="r" b="b"/>
            <a:pathLst>
              <a:path w="15657037" h="4437483">
                <a:moveTo>
                  <a:pt x="0" y="0"/>
                </a:moveTo>
                <a:lnTo>
                  <a:pt x="15657036" y="0"/>
                </a:lnTo>
                <a:lnTo>
                  <a:pt x="15657036" y="4437482"/>
                </a:lnTo>
                <a:lnTo>
                  <a:pt x="0" y="443748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2765" b="-2189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-311458" y="607552"/>
            <a:ext cx="18910906" cy="127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COME MI ISCRIVO AD UN ESAME? COS’È UNA SESSIONE?</a:t>
            </a:r>
          </a:p>
        </p:txBody>
      </p:sp>
      <p:grpSp>
        <p:nvGrpSpPr>
          <p:cNvPr id="4" name="Group 4"/>
          <p:cNvGrpSpPr/>
          <p:nvPr/>
        </p:nvGrpSpPr>
        <p:grpSpPr>
          <a:xfrm rot="-846345">
            <a:off x="1703965" y="3207451"/>
            <a:ext cx="3932090" cy="6027973"/>
            <a:chOff x="0" y="0"/>
            <a:chExt cx="1456330" cy="223258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56330" cy="2232583"/>
            </a:xfrm>
            <a:custGeom>
              <a:avLst/>
              <a:gdLst/>
              <a:ahLst/>
              <a:cxnLst/>
              <a:rect l="l" t="t" r="r" b="b"/>
              <a:pathLst>
                <a:path w="1456330" h="2232583">
                  <a:moveTo>
                    <a:pt x="0" y="0"/>
                  </a:moveTo>
                  <a:lnTo>
                    <a:pt x="1456330" y="0"/>
                  </a:lnTo>
                  <a:lnTo>
                    <a:pt x="1456330" y="2232583"/>
                  </a:lnTo>
                  <a:lnTo>
                    <a:pt x="0" y="2232583"/>
                  </a:lnTo>
                  <a:close/>
                </a:path>
              </a:pathLst>
            </a:custGeom>
            <a:solidFill>
              <a:srgbClr val="B3061A"/>
            </a:solidFill>
          </p:spPr>
          <p:txBody>
            <a:bodyPr/>
            <a:lstStyle/>
            <a:p>
              <a:endParaRPr lang="it-IT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9050"/>
              <a:ext cx="1456330" cy="22516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536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9" name="Freeform 9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0" name="Freeform 10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1" name="Group 11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Freeform 13"/>
          <p:cNvSpPr/>
          <p:nvPr/>
        </p:nvSpPr>
        <p:spPr>
          <a:xfrm rot="3434340">
            <a:off x="5511579" y="4151043"/>
            <a:ext cx="3446316" cy="1770545"/>
          </a:xfrm>
          <a:custGeom>
            <a:avLst/>
            <a:gdLst/>
            <a:ahLst/>
            <a:cxnLst/>
            <a:rect l="l" t="t" r="r" b="b"/>
            <a:pathLst>
              <a:path w="3446316" h="1770545">
                <a:moveTo>
                  <a:pt x="0" y="0"/>
                </a:moveTo>
                <a:lnTo>
                  <a:pt x="3446316" y="0"/>
                </a:lnTo>
                <a:lnTo>
                  <a:pt x="3446316" y="1770545"/>
                </a:lnTo>
                <a:lnTo>
                  <a:pt x="0" y="17705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t="-274" b="-274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TextBox 14"/>
          <p:cNvSpPr txBox="1"/>
          <p:nvPr/>
        </p:nvSpPr>
        <p:spPr>
          <a:xfrm>
            <a:off x="8179617" y="3107836"/>
            <a:ext cx="8809911" cy="2890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552"/>
              </a:lnSpc>
            </a:pPr>
            <a:r>
              <a:rPr lang="en-US" sz="3966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queste ed altre domande </a:t>
            </a:r>
          </a:p>
          <a:p>
            <a:pPr algn="r">
              <a:lnSpc>
                <a:spcPts val="5552"/>
              </a:lnSpc>
            </a:pPr>
            <a:r>
              <a:rPr lang="en-US" sz="3966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sul sistema universitario, </a:t>
            </a:r>
          </a:p>
          <a:p>
            <a:pPr algn="r">
              <a:lnSpc>
                <a:spcPts val="5552"/>
              </a:lnSpc>
            </a:pPr>
            <a:r>
              <a:rPr lang="en-US" sz="3966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siete caldamente invitati a consultare </a:t>
            </a:r>
          </a:p>
          <a:p>
            <a:pPr algn="r">
              <a:lnSpc>
                <a:spcPts val="5552"/>
              </a:lnSpc>
            </a:pPr>
            <a:r>
              <a:rPr lang="en-US" sz="3966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la vostra Guida.</a:t>
            </a:r>
          </a:p>
        </p:txBody>
      </p:sp>
      <p:sp>
        <p:nvSpPr>
          <p:cNvPr id="15" name="Freeform 15"/>
          <p:cNvSpPr/>
          <p:nvPr/>
        </p:nvSpPr>
        <p:spPr>
          <a:xfrm>
            <a:off x="1691476" y="3099490"/>
            <a:ext cx="4044785" cy="6471801"/>
          </a:xfrm>
          <a:custGeom>
            <a:avLst/>
            <a:gdLst/>
            <a:ahLst/>
            <a:cxnLst/>
            <a:rect l="l" t="t" r="r" b="b"/>
            <a:pathLst>
              <a:path w="4044785" h="6471801">
                <a:moveTo>
                  <a:pt x="0" y="0"/>
                </a:moveTo>
                <a:lnTo>
                  <a:pt x="4044785" y="0"/>
                </a:lnTo>
                <a:lnTo>
                  <a:pt x="4044785" y="6471802"/>
                </a:lnTo>
                <a:lnTo>
                  <a:pt x="0" y="64718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8283" t="-2127" r="-5027" b="-1464"/>
            </a:stretch>
          </a:blipFill>
          <a:ln w="1905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6" name="Freeform 16"/>
          <p:cNvSpPr/>
          <p:nvPr/>
        </p:nvSpPr>
        <p:spPr>
          <a:xfrm>
            <a:off x="6986276" y="6452569"/>
            <a:ext cx="2926080" cy="2926080"/>
          </a:xfrm>
          <a:custGeom>
            <a:avLst/>
            <a:gdLst/>
            <a:ahLst/>
            <a:cxnLst/>
            <a:rect l="l" t="t" r="r" b="b"/>
            <a:pathLst>
              <a:path w="2926080" h="2926080">
                <a:moveTo>
                  <a:pt x="0" y="0"/>
                </a:moveTo>
                <a:lnTo>
                  <a:pt x="2926080" y="0"/>
                </a:lnTo>
                <a:lnTo>
                  <a:pt x="292608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81452" y="3980726"/>
            <a:ext cx="12725095" cy="2520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8" spc="2140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</a:p>
          <a:p>
            <a:pPr algn="ctr">
              <a:lnSpc>
                <a:spcPts val="4898"/>
              </a:lnSpc>
            </a:pPr>
            <a:r>
              <a:rPr lang="en-US" sz="3498" spc="2140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3CFU STAGE TIROCINI E SEMINARI</a:t>
            </a:r>
          </a:p>
          <a:p>
            <a:pPr algn="ctr">
              <a:lnSpc>
                <a:spcPts val="4898"/>
              </a:lnSpc>
            </a:pPr>
            <a:endParaRPr lang="en-US" sz="3498" spc="2140">
              <a:solidFill>
                <a:srgbClr val="FFFEFE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3141965" y="693259"/>
            <a:ext cx="5523532" cy="1388267"/>
          </a:xfrm>
          <a:custGeom>
            <a:avLst/>
            <a:gdLst/>
            <a:ahLst/>
            <a:cxnLst/>
            <a:rect l="l" t="t" r="r" b="b"/>
            <a:pathLst>
              <a:path w="5523532" h="1388267">
                <a:moveTo>
                  <a:pt x="0" y="0"/>
                </a:moveTo>
                <a:lnTo>
                  <a:pt x="5523532" y="0"/>
                </a:lnTo>
                <a:lnTo>
                  <a:pt x="5523532" y="1388268"/>
                </a:lnTo>
                <a:lnTo>
                  <a:pt x="0" y="13882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3CFU “ALTRE ATTIVITÀ”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44285" y="2468099"/>
            <a:ext cx="11348821" cy="6131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69"/>
              </a:lnSpc>
            </a:pP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Si tratta di 3 cfu che vengono riconosciuti a seconda che venga svolta una fra le seguenti attività:</a:t>
            </a:r>
          </a:p>
          <a:p>
            <a:pPr marL="504110" lvl="1" indent="-252055" algn="l">
              <a:lnSpc>
                <a:spcPts val="3268"/>
              </a:lnSpc>
              <a:buFont typeface="Arial"/>
              <a:buChar char="•"/>
            </a:pP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75 ore di stage o tirocinio presso un ente convenzionato UniPD (</a:t>
            </a:r>
            <a:r>
              <a:rPr lang="en-US" sz="2334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maggiori informazioni sulla Guida per Matricole</a:t>
            </a: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);</a:t>
            </a:r>
          </a:p>
          <a:p>
            <a:pPr marL="504110" lvl="1" indent="-252055" algn="l">
              <a:lnSpc>
                <a:spcPts val="3268"/>
              </a:lnSpc>
              <a:buFont typeface="Arial"/>
              <a:buChar char="•"/>
            </a:pP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di 36 ore di Seminari permanenti;</a:t>
            </a:r>
          </a:p>
          <a:p>
            <a:pPr marL="504110" lvl="1" indent="-252055" algn="l">
              <a:lnSpc>
                <a:spcPts val="3268"/>
              </a:lnSpc>
              <a:buFont typeface="Arial"/>
              <a:buChar char="•"/>
            </a:pP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oppure di 22 ore di Seminari permanenti con la consegna di relazione/tesina (relativa ad almeno 12 ore svolte presso il medesimo seminario. </a:t>
            </a:r>
          </a:p>
          <a:p>
            <a:pPr algn="l">
              <a:lnSpc>
                <a:spcPts val="3268"/>
              </a:lnSpc>
            </a:pPr>
            <a:r>
              <a:rPr lang="en-US" sz="2334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Le modalità e le caratteristiche sono stabilite dagli organizzatori degli eventi, di cui andrà verificata la disponibilità alla validazione dell'elaborato)</a:t>
            </a: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.</a:t>
            </a:r>
            <a:r>
              <a:rPr lang="en-US" sz="2334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 Ore di frequenza e consegna di eventuale tesina vanno riportati nell’apposito </a:t>
            </a:r>
            <a:r>
              <a:rPr lang="en-US" sz="2334" b="1" u="sng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  <a:hlinkClick r:id="rId8" tooltip="https://ssu.elearning.unipd.it/pluginfile.php/1126284/mod_page/content/35/Libretto_eventi_3CFU_stampa.pdf?time=1714995169150"/>
              </a:rPr>
              <a:t>libretto «Cfu stages, tirocini e seminari»</a:t>
            </a:r>
            <a:r>
              <a:rPr lang="en-US" sz="2334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;</a:t>
            </a:r>
          </a:p>
          <a:p>
            <a:pPr marL="504110" lvl="1" indent="-252055" algn="l">
              <a:lnSpc>
                <a:spcPts val="3268"/>
              </a:lnSpc>
              <a:buFont typeface="Arial"/>
              <a:buChar char="•"/>
            </a:pP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oppure delle ore previste dai Laboratori teatrali;</a:t>
            </a:r>
          </a:p>
          <a:p>
            <a:pPr marL="504110" lvl="1" indent="-252055" algn="l">
              <a:lnSpc>
                <a:spcPts val="3268"/>
              </a:lnSpc>
              <a:buFont typeface="Arial"/>
              <a:buChar char="•"/>
            </a:pP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oppure di 22 ore di Laboratori (nello svolgimento integrale delle attività previste da ciascuno).</a:t>
            </a:r>
          </a:p>
          <a:p>
            <a:pPr algn="l">
              <a:lnSpc>
                <a:spcPts val="3268"/>
              </a:lnSpc>
            </a:pPr>
            <a:r>
              <a:rPr lang="en-US" sz="233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</a:p>
          <a:p>
            <a:pPr marL="533820" lvl="2" indent="-177940" algn="l">
              <a:lnSpc>
                <a:spcPts val="3269"/>
              </a:lnSpc>
            </a:pPr>
            <a:endParaRPr lang="en-US" sz="2334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315924" y="8147208"/>
            <a:ext cx="13611666" cy="1393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  <a:spcBef>
                <a:spcPct val="0"/>
              </a:spcBef>
            </a:pPr>
            <a:r>
              <a:rPr lang="en-US" sz="4000" b="1" spc="164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Trovi queste info nella sezione </a:t>
            </a:r>
            <a:r>
              <a:rPr lang="en-US" sz="4000" b="1" i="1" spc="164">
                <a:solidFill>
                  <a:srgbClr val="000000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</a:rPr>
              <a:t>3 CFU e altre attività</a:t>
            </a:r>
            <a:r>
              <a:rPr lang="en-US" sz="4000" b="1" spc="164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della pagina moodle Lettere</a:t>
            </a:r>
          </a:p>
        </p:txBody>
      </p:sp>
      <p:sp>
        <p:nvSpPr>
          <p:cNvPr id="12" name="Freeform 12"/>
          <p:cNvSpPr/>
          <p:nvPr/>
        </p:nvSpPr>
        <p:spPr>
          <a:xfrm rot="5198857">
            <a:off x="12504145" y="6078077"/>
            <a:ext cx="4222327" cy="2169220"/>
          </a:xfrm>
          <a:custGeom>
            <a:avLst/>
            <a:gdLst/>
            <a:ahLst/>
            <a:cxnLst/>
            <a:rect l="l" t="t" r="r" b="b"/>
            <a:pathLst>
              <a:path w="4222327" h="2169220">
                <a:moveTo>
                  <a:pt x="0" y="0"/>
                </a:moveTo>
                <a:lnTo>
                  <a:pt x="4222327" y="0"/>
                </a:lnTo>
                <a:lnTo>
                  <a:pt x="4222327" y="2169220"/>
                </a:lnTo>
                <a:lnTo>
                  <a:pt x="0" y="21692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274" b="-274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3CFU “ALTRE ATTIVITÀ”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>
            <a:hlinkClick r:id="rId4" tooltip="https://ssu.elearning.unipd.it/mod/page/view.php?id=530037"/>
          </p:cNvPr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23377" y="3233785"/>
            <a:ext cx="14241247" cy="2612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29906" lvl="2" indent="-276635" algn="ctr">
              <a:lnSpc>
                <a:spcPts val="5083"/>
              </a:lnSpc>
              <a:buFont typeface="Arial"/>
              <a:buChar char="⚬"/>
            </a:pP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gli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Stage,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controllare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la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vetrina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sito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Careers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UniPD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(e non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perderti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il nostro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incontro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“Build Your Career” il 3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dicembre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);</a:t>
            </a:r>
          </a:p>
          <a:p>
            <a:pPr marL="829906" lvl="2" indent="-276635" algn="ctr">
              <a:lnSpc>
                <a:spcPts val="5083"/>
              </a:lnSpc>
              <a:buFont typeface="Arial"/>
              <a:buChar char="⚬"/>
            </a:pP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i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seminari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,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consultare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la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pagina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sugli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eventi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che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prevedono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l’accumulo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di </a:t>
            </a:r>
            <a:r>
              <a:rPr lang="en-US" sz="3629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crediti</a:t>
            </a:r>
            <a:r>
              <a:rPr lang="en-US" sz="3629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1979297" y="6827872"/>
            <a:ext cx="3163538" cy="3163538"/>
            <a:chOff x="0" y="0"/>
            <a:chExt cx="4218051" cy="42180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18051" cy="4218051"/>
            </a:xfrm>
            <a:custGeom>
              <a:avLst/>
              <a:gdLst/>
              <a:ahLst/>
              <a:cxnLst/>
              <a:rect l="l" t="t" r="r" b="b"/>
              <a:pathLst>
                <a:path w="4218051" h="4218051">
                  <a:moveTo>
                    <a:pt x="0" y="0"/>
                  </a:moveTo>
                  <a:lnTo>
                    <a:pt x="4218051" y="0"/>
                  </a:lnTo>
                  <a:lnTo>
                    <a:pt x="4218051" y="4218051"/>
                  </a:lnTo>
                  <a:lnTo>
                    <a:pt x="0" y="42180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506552" y="6266078"/>
            <a:ext cx="4214203" cy="698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3"/>
              </a:lnSpc>
            </a:pPr>
            <a:r>
              <a:rPr lang="en-US" sz="3629" b="1">
                <a:solidFill>
                  <a:srgbClr val="9C0617"/>
                </a:solidFill>
                <a:latin typeface="Garamond Bold"/>
                <a:ea typeface="Garamond Bold"/>
                <a:cs typeface="Garamond Bold"/>
                <a:sym typeface="Garamond Bold"/>
              </a:rPr>
              <a:t>Seminari permanenti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155946" y="6266078"/>
            <a:ext cx="4214203" cy="698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3"/>
              </a:lnSpc>
            </a:pPr>
            <a:r>
              <a:rPr lang="en-US" sz="3629" b="1">
                <a:solidFill>
                  <a:srgbClr val="9C0617"/>
                </a:solidFill>
                <a:latin typeface="Garamond Bold"/>
                <a:ea typeface="Garamond Bold"/>
                <a:cs typeface="Garamond Bold"/>
                <a:sym typeface="Garamond Bold"/>
              </a:rPr>
              <a:t>Info 3cfu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711325" y="6266078"/>
            <a:ext cx="4214203" cy="6983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3"/>
              </a:lnSpc>
            </a:pPr>
            <a:r>
              <a:rPr lang="en-US" sz="3629" b="1">
                <a:solidFill>
                  <a:srgbClr val="9C0617"/>
                </a:solidFill>
                <a:latin typeface="Garamond Bold"/>
                <a:ea typeface="Garamond Bold"/>
                <a:cs typeface="Garamond Bold"/>
                <a:sym typeface="Garamond Bold"/>
              </a:rPr>
              <a:t>Stage e tirocini</a:t>
            </a:r>
          </a:p>
        </p:txBody>
      </p:sp>
      <p:sp>
        <p:nvSpPr>
          <p:cNvPr id="16" name="Freeform 16"/>
          <p:cNvSpPr/>
          <p:nvPr/>
        </p:nvSpPr>
        <p:spPr>
          <a:xfrm>
            <a:off x="7495527" y="7049936"/>
            <a:ext cx="2827268" cy="2827268"/>
          </a:xfrm>
          <a:custGeom>
            <a:avLst/>
            <a:gdLst/>
            <a:ahLst/>
            <a:cxnLst/>
            <a:rect l="l" t="t" r="r" b="b"/>
            <a:pathLst>
              <a:path w="2827268" h="2827268">
                <a:moveTo>
                  <a:pt x="0" y="0"/>
                </a:moveTo>
                <a:lnTo>
                  <a:pt x="2827268" y="0"/>
                </a:lnTo>
                <a:lnTo>
                  <a:pt x="2827268" y="2827268"/>
                </a:lnTo>
                <a:lnTo>
                  <a:pt x="0" y="282726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7" name="Freeform 17"/>
          <p:cNvSpPr/>
          <p:nvPr/>
        </p:nvSpPr>
        <p:spPr>
          <a:xfrm>
            <a:off x="3011757" y="7049936"/>
            <a:ext cx="2827268" cy="2827268"/>
          </a:xfrm>
          <a:custGeom>
            <a:avLst/>
            <a:gdLst/>
            <a:ahLst/>
            <a:cxnLst/>
            <a:rect l="l" t="t" r="r" b="b"/>
            <a:pathLst>
              <a:path w="2827268" h="2827268">
                <a:moveTo>
                  <a:pt x="0" y="0"/>
                </a:moveTo>
                <a:lnTo>
                  <a:pt x="2827268" y="0"/>
                </a:lnTo>
                <a:lnTo>
                  <a:pt x="2827268" y="2827268"/>
                </a:lnTo>
                <a:lnTo>
                  <a:pt x="0" y="282726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94124" y="4334742"/>
            <a:ext cx="12725095" cy="190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8" spc="2140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 GLI ORARI DELLE LEZIONI</a:t>
            </a:r>
          </a:p>
          <a:p>
            <a:pPr algn="ctr">
              <a:lnSpc>
                <a:spcPts val="4898"/>
              </a:lnSpc>
            </a:pPr>
            <a:endParaRPr lang="en-US" sz="3498" spc="2140">
              <a:solidFill>
                <a:srgbClr val="FFFEFE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2894124" y="1028700"/>
            <a:ext cx="5722847" cy="1438363"/>
          </a:xfrm>
          <a:custGeom>
            <a:avLst/>
            <a:gdLst/>
            <a:ahLst/>
            <a:cxnLst/>
            <a:rect l="l" t="t" r="r" b="b"/>
            <a:pathLst>
              <a:path w="5722847" h="1438363">
                <a:moveTo>
                  <a:pt x="0" y="0"/>
                </a:moveTo>
                <a:lnTo>
                  <a:pt x="5722847" y="0"/>
                </a:lnTo>
                <a:lnTo>
                  <a:pt x="5722847" y="1438363"/>
                </a:lnTo>
                <a:lnTo>
                  <a:pt x="0" y="143836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AGENDA WEB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738" y="3936263"/>
            <a:ext cx="11301260" cy="5085569"/>
            <a:chOff x="0" y="0"/>
            <a:chExt cx="15068347" cy="678075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5068296" cy="6780784"/>
            </a:xfrm>
            <a:custGeom>
              <a:avLst/>
              <a:gdLst/>
              <a:ahLst/>
              <a:cxnLst/>
              <a:rect l="l" t="t" r="r" b="b"/>
              <a:pathLst>
                <a:path w="15068296" h="6780784">
                  <a:moveTo>
                    <a:pt x="0" y="0"/>
                  </a:moveTo>
                  <a:lnTo>
                    <a:pt x="15068296" y="0"/>
                  </a:lnTo>
                  <a:lnTo>
                    <a:pt x="15068296" y="6780784"/>
                  </a:lnTo>
                  <a:lnTo>
                    <a:pt x="0" y="678078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" r="-4"/>
              </a:stretch>
            </a:blipFill>
            <a:ln w="38100" cap="sq">
              <a:solidFill>
                <a:srgbClr val="000000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73553" y="2275065"/>
            <a:ext cx="15885747" cy="189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trovare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gli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orari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delle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lezioni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,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si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può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consultare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</a:p>
          <a:p>
            <a:pPr algn="ctr">
              <a:lnSpc>
                <a:spcPts val="5040"/>
              </a:lnSpc>
            </a:pP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Agenda Web (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tramite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“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Orario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delle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lezioni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”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dalla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Pagina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Moodle,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oppure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digitando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su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Google “Agenda Web </a:t>
            </a:r>
            <a:r>
              <a:rPr lang="en-US" sz="2400" b="1" dirty="0" err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Unipd</a:t>
            </a:r>
            <a:r>
              <a:rPr lang="en-US" sz="24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”</a:t>
            </a:r>
            <a:r>
              <a:rPr lang="en-US" sz="3600" b="1" dirty="0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).</a:t>
            </a:r>
          </a:p>
          <a:p>
            <a:pPr algn="ctr">
              <a:lnSpc>
                <a:spcPts val="5040"/>
              </a:lnSpc>
            </a:pPr>
            <a:endParaRPr lang="en-US" sz="3600" b="1" dirty="0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2489758" y="4538118"/>
            <a:ext cx="4982598" cy="1416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2"/>
              </a:lnSpc>
              <a:spcBef>
                <a:spcPct val="0"/>
              </a:spcBef>
            </a:pPr>
            <a:r>
              <a:rPr lang="en-US" sz="273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Potete utilizzare diversi criteri di ricerca: scegliete quello che preferite!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AGENDA WEB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4249161" y="5979339"/>
            <a:ext cx="2312746" cy="2312746"/>
            <a:chOff x="0" y="0"/>
            <a:chExt cx="3083662" cy="308366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083687" cy="3083687"/>
            </a:xfrm>
            <a:custGeom>
              <a:avLst/>
              <a:gdLst/>
              <a:ahLst/>
              <a:cxnLst/>
              <a:rect l="l" t="t" r="r" b="b"/>
              <a:pathLst>
                <a:path w="3083687" h="3083687">
                  <a:moveTo>
                    <a:pt x="0" y="0"/>
                  </a:moveTo>
                  <a:lnTo>
                    <a:pt x="3083687" y="0"/>
                  </a:lnTo>
                  <a:lnTo>
                    <a:pt x="3083687" y="3083687"/>
                  </a:lnTo>
                  <a:lnTo>
                    <a:pt x="0" y="3083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4285059"/>
            <a:ext cx="10690697" cy="4857586"/>
          </a:xfrm>
          <a:custGeom>
            <a:avLst/>
            <a:gdLst/>
            <a:ahLst/>
            <a:cxnLst/>
            <a:rect l="l" t="t" r="r" b="b"/>
            <a:pathLst>
              <a:path w="10690697" h="4857586">
                <a:moveTo>
                  <a:pt x="0" y="0"/>
                </a:moveTo>
                <a:lnTo>
                  <a:pt x="10690697" y="0"/>
                </a:lnTo>
                <a:lnTo>
                  <a:pt x="10690697" y="4857586"/>
                </a:lnTo>
                <a:lnTo>
                  <a:pt x="0" y="485758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3" name="Freeform 13"/>
          <p:cNvSpPr/>
          <p:nvPr/>
        </p:nvSpPr>
        <p:spPr>
          <a:xfrm>
            <a:off x="4548965" y="7505461"/>
            <a:ext cx="1949401" cy="614061"/>
          </a:xfrm>
          <a:custGeom>
            <a:avLst/>
            <a:gdLst/>
            <a:ahLst/>
            <a:cxnLst/>
            <a:rect l="l" t="t" r="r" b="b"/>
            <a:pathLst>
              <a:path w="1949401" h="614061">
                <a:moveTo>
                  <a:pt x="0" y="0"/>
                </a:moveTo>
                <a:lnTo>
                  <a:pt x="1949401" y="0"/>
                </a:lnTo>
                <a:lnTo>
                  <a:pt x="1949401" y="614061"/>
                </a:lnTo>
                <a:lnTo>
                  <a:pt x="0" y="614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6919852" y="5979339"/>
            <a:ext cx="6302976" cy="3974748"/>
          </a:xfrm>
          <a:custGeom>
            <a:avLst/>
            <a:gdLst/>
            <a:ahLst/>
            <a:cxnLst/>
            <a:rect l="l" t="t" r="r" b="b"/>
            <a:pathLst>
              <a:path w="6302976" h="3974748">
                <a:moveTo>
                  <a:pt x="0" y="0"/>
                </a:moveTo>
                <a:lnTo>
                  <a:pt x="6302976" y="0"/>
                </a:lnTo>
                <a:lnTo>
                  <a:pt x="6302976" y="3974748"/>
                </a:lnTo>
                <a:lnTo>
                  <a:pt x="0" y="397474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80675" r="-15624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5" name="TextBox 15"/>
          <p:cNvSpPr txBox="1"/>
          <p:nvPr/>
        </p:nvSpPr>
        <p:spPr>
          <a:xfrm>
            <a:off x="1373553" y="2518235"/>
            <a:ext cx="15885747" cy="7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40"/>
              </a:lnSpc>
            </a:pPr>
            <a:r>
              <a:rPr lang="en-US" sz="431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Ad esempio: </a:t>
            </a:r>
            <a:r>
              <a:rPr lang="en-US" sz="4314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ricerca per corso di studio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644314" y="4283278"/>
            <a:ext cx="3522440" cy="2189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8"/>
              </a:lnSpc>
            </a:pPr>
            <a:r>
              <a:rPr lang="en-US" sz="3063" b="1">
                <a:solidFill>
                  <a:srgbClr val="98251C"/>
                </a:solidFill>
                <a:latin typeface="Garamond Bold"/>
                <a:ea typeface="Garamond Bold"/>
                <a:cs typeface="Garamond Bold"/>
                <a:sym typeface="Garamond Bold"/>
              </a:rPr>
              <a:t>Attenzione: selezionare Lettere con il codice SU3019)</a:t>
            </a:r>
          </a:p>
          <a:p>
            <a:pPr algn="ctr">
              <a:lnSpc>
                <a:spcPts val="4288"/>
              </a:lnSpc>
            </a:pPr>
            <a:endParaRPr lang="en-US" sz="3063" b="1">
              <a:solidFill>
                <a:srgbClr val="98251C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AGENDA WEB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739737" y="3151733"/>
            <a:ext cx="11617416" cy="5663490"/>
          </a:xfrm>
          <a:custGeom>
            <a:avLst/>
            <a:gdLst/>
            <a:ahLst/>
            <a:cxnLst/>
            <a:rect l="l" t="t" r="r" b="b"/>
            <a:pathLst>
              <a:path w="11617416" h="5663490">
                <a:moveTo>
                  <a:pt x="0" y="0"/>
                </a:moveTo>
                <a:lnTo>
                  <a:pt x="11617416" y="0"/>
                </a:lnTo>
                <a:lnTo>
                  <a:pt x="11617416" y="5663490"/>
                </a:lnTo>
                <a:lnTo>
                  <a:pt x="0" y="566349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12738979" y="3440866"/>
            <a:ext cx="4791289" cy="2427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2"/>
              </a:lnSpc>
            </a:pPr>
            <a:r>
              <a:rPr lang="en-US" sz="343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Orari corsi del primo semestre del corso di laurea in </a:t>
            </a:r>
          </a:p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LETTERE MODERNE</a:t>
            </a:r>
          </a:p>
        </p:txBody>
      </p:sp>
      <p:sp>
        <p:nvSpPr>
          <p:cNvPr id="12" name="Freeform 12"/>
          <p:cNvSpPr/>
          <p:nvPr/>
        </p:nvSpPr>
        <p:spPr>
          <a:xfrm rot="9010306">
            <a:off x="12434810" y="6396669"/>
            <a:ext cx="3095489" cy="1590307"/>
          </a:xfrm>
          <a:custGeom>
            <a:avLst/>
            <a:gdLst/>
            <a:ahLst/>
            <a:cxnLst/>
            <a:rect l="l" t="t" r="r" b="b"/>
            <a:pathLst>
              <a:path w="3095489" h="1590307">
                <a:moveTo>
                  <a:pt x="0" y="0"/>
                </a:moveTo>
                <a:lnTo>
                  <a:pt x="3095489" y="0"/>
                </a:lnTo>
                <a:lnTo>
                  <a:pt x="3095489" y="1590308"/>
                </a:lnTo>
                <a:lnTo>
                  <a:pt x="0" y="15903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274" b="-274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AGENDA WEB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Freeform 10"/>
          <p:cNvSpPr/>
          <p:nvPr/>
        </p:nvSpPr>
        <p:spPr>
          <a:xfrm>
            <a:off x="378194" y="3034154"/>
            <a:ext cx="11512871" cy="6224146"/>
          </a:xfrm>
          <a:custGeom>
            <a:avLst/>
            <a:gdLst/>
            <a:ahLst/>
            <a:cxnLst/>
            <a:rect l="l" t="t" r="r" b="b"/>
            <a:pathLst>
              <a:path w="11512871" h="6224146">
                <a:moveTo>
                  <a:pt x="0" y="0"/>
                </a:moveTo>
                <a:lnTo>
                  <a:pt x="11512871" y="0"/>
                </a:lnTo>
                <a:lnTo>
                  <a:pt x="11512871" y="6224146"/>
                </a:lnTo>
                <a:lnTo>
                  <a:pt x="0" y="622414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1" name="TextBox 11"/>
          <p:cNvSpPr txBox="1"/>
          <p:nvPr/>
        </p:nvSpPr>
        <p:spPr>
          <a:xfrm>
            <a:off x="12738979" y="3440866"/>
            <a:ext cx="4791289" cy="2427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2"/>
              </a:lnSpc>
            </a:pPr>
            <a:r>
              <a:rPr lang="en-US" sz="343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Orari corsi del primo semestre del corso di laurea in </a:t>
            </a:r>
          </a:p>
          <a:p>
            <a:pPr algn="ctr">
              <a:lnSpc>
                <a:spcPts val="4802"/>
              </a:lnSpc>
              <a:spcBef>
                <a:spcPct val="0"/>
              </a:spcBef>
            </a:pPr>
            <a:r>
              <a:rPr lang="en-US" sz="3430" b="1">
                <a:solidFill>
                  <a:srgbClr val="B3071B"/>
                </a:solidFill>
                <a:latin typeface="Garamond Bold"/>
                <a:ea typeface="Garamond Bold"/>
                <a:cs typeface="Garamond Bold"/>
                <a:sym typeface="Garamond Bold"/>
              </a:rPr>
              <a:t>LETTERE ANTICHE</a:t>
            </a:r>
          </a:p>
        </p:txBody>
      </p:sp>
      <p:sp>
        <p:nvSpPr>
          <p:cNvPr id="12" name="Freeform 12"/>
          <p:cNvSpPr/>
          <p:nvPr/>
        </p:nvSpPr>
        <p:spPr>
          <a:xfrm rot="9010306">
            <a:off x="12434810" y="6396669"/>
            <a:ext cx="3095489" cy="1590307"/>
          </a:xfrm>
          <a:custGeom>
            <a:avLst/>
            <a:gdLst/>
            <a:ahLst/>
            <a:cxnLst/>
            <a:rect l="l" t="t" r="r" b="b"/>
            <a:pathLst>
              <a:path w="3095489" h="1590307">
                <a:moveTo>
                  <a:pt x="0" y="0"/>
                </a:moveTo>
                <a:lnTo>
                  <a:pt x="3095489" y="0"/>
                </a:lnTo>
                <a:lnTo>
                  <a:pt x="3095489" y="1590308"/>
                </a:lnTo>
                <a:lnTo>
                  <a:pt x="0" y="159030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274" b="-274"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242821" y="4125924"/>
            <a:ext cx="12725095" cy="1901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8" spc="2140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</a:t>
            </a:r>
          </a:p>
          <a:p>
            <a:pPr algn="ctr">
              <a:lnSpc>
                <a:spcPts val="4898"/>
              </a:lnSpc>
            </a:pPr>
            <a:r>
              <a:rPr lang="en-US" sz="3498" spc="2140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  UNIWEB E APP</a:t>
            </a:r>
          </a:p>
          <a:p>
            <a:pPr algn="ctr">
              <a:lnSpc>
                <a:spcPts val="4898"/>
              </a:lnSpc>
            </a:pPr>
            <a:endParaRPr lang="en-US" sz="3498" spc="2140">
              <a:solidFill>
                <a:srgbClr val="FFFEFE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086766" y="1028700"/>
            <a:ext cx="5750075" cy="1445206"/>
          </a:xfrm>
          <a:custGeom>
            <a:avLst/>
            <a:gdLst/>
            <a:ahLst/>
            <a:cxnLst/>
            <a:rect l="l" t="t" r="r" b="b"/>
            <a:pathLst>
              <a:path w="5750075" h="1445206">
                <a:moveTo>
                  <a:pt x="0" y="0"/>
                </a:moveTo>
                <a:lnTo>
                  <a:pt x="5750075" y="0"/>
                </a:lnTo>
                <a:lnTo>
                  <a:pt x="5750075" y="1445206"/>
                </a:lnTo>
                <a:lnTo>
                  <a:pt x="0" y="1445206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UNIWEB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373553" y="2893628"/>
            <a:ext cx="15885747" cy="3251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Uniweb è il vostro pannello di controllo, la piattaforma attraverso la quale potrete gestire la vostra intera carriera universitaria. </a:t>
            </a: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Sulla nostra Guida, oltre che sul sito dedicato, trovate più informazioni su come usare questo essenziale strumento.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688975" y="6739729"/>
            <a:ext cx="3375486" cy="3375486"/>
            <a:chOff x="0" y="0"/>
            <a:chExt cx="4393882" cy="439388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93946" cy="4393946"/>
            </a:xfrm>
            <a:custGeom>
              <a:avLst/>
              <a:gdLst/>
              <a:ahLst/>
              <a:cxnLst/>
              <a:rect l="l" t="t" r="r" b="b"/>
              <a:pathLst>
                <a:path w="4393946" h="4393946">
                  <a:moveTo>
                    <a:pt x="0" y="0"/>
                  </a:moveTo>
                  <a:lnTo>
                    <a:pt x="4393946" y="0"/>
                  </a:lnTo>
                  <a:lnTo>
                    <a:pt x="4393946" y="4393946"/>
                  </a:lnTo>
                  <a:lnTo>
                    <a:pt x="0" y="4393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596639" y="6265297"/>
            <a:ext cx="3560159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9C0617"/>
                </a:solidFill>
                <a:latin typeface="Garamond Bold"/>
                <a:ea typeface="Garamond Bold"/>
                <a:cs typeface="Garamond Bold"/>
                <a:sym typeface="Garamond Bold"/>
              </a:rPr>
              <a:t>Sito ufficiale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920584" y="6265297"/>
            <a:ext cx="448551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9C0617"/>
                </a:solidFill>
                <a:latin typeface="Garamond Bold"/>
                <a:ea typeface="Garamond Bold"/>
                <a:cs typeface="Garamond Bold"/>
                <a:sym typeface="Garamond Bold"/>
              </a:rPr>
              <a:t>Guida per le Matricole</a:t>
            </a:r>
          </a:p>
        </p:txBody>
      </p:sp>
      <p:sp>
        <p:nvSpPr>
          <p:cNvPr id="15" name="Freeform 15"/>
          <p:cNvSpPr/>
          <p:nvPr/>
        </p:nvSpPr>
        <p:spPr>
          <a:xfrm>
            <a:off x="3700301" y="6964432"/>
            <a:ext cx="2926080" cy="2926080"/>
          </a:xfrm>
          <a:custGeom>
            <a:avLst/>
            <a:gdLst/>
            <a:ahLst/>
            <a:cxnLst/>
            <a:rect l="l" t="t" r="r" b="b"/>
            <a:pathLst>
              <a:path w="2926080" h="2926080">
                <a:moveTo>
                  <a:pt x="0" y="0"/>
                </a:moveTo>
                <a:lnTo>
                  <a:pt x="2926080" y="0"/>
                </a:lnTo>
                <a:lnTo>
                  <a:pt x="292608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1028700" y="865622"/>
            <a:ext cx="162306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APPLICAZIONI: MYUNIPD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01122" y="3384766"/>
            <a:ext cx="10634651" cy="50251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74"/>
              </a:lnSpc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 MyUnipd potrete avere il vostro Profilo Uniweb sempre accessibile da mobile. Ecco le principali funzionalità: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visualizzazione del libretto elettronico e statistiche;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visualizzazione dei piani di studio;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questionari valutazione della didattica;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gestione completa degli appelli d'esame;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possibilità di rifiutare il voto conseguito;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visualizzazione delle informazioni relative alle tasse;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badge digitale;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avvisi di uniweb;</a:t>
            </a:r>
          </a:p>
          <a:p>
            <a:pPr marL="550927" lvl="2" indent="-183642" algn="just">
              <a:lnSpc>
                <a:spcPts val="3374"/>
              </a:lnSpc>
              <a:buFont typeface="Arial"/>
              <a:buChar char="⚬"/>
            </a:pPr>
            <a:r>
              <a:rPr lang="en-US" sz="241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 notifiche push.</a:t>
            </a:r>
          </a:p>
          <a:p>
            <a:pPr marL="550927" lvl="2" indent="-183642" algn="just">
              <a:lnSpc>
                <a:spcPts val="3374"/>
              </a:lnSpc>
            </a:pPr>
            <a:endParaRPr lang="en-US" sz="241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4303711" y="3929969"/>
            <a:ext cx="2597134" cy="2558082"/>
            <a:chOff x="0" y="0"/>
            <a:chExt cx="3462846" cy="341077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462909" cy="3410712"/>
            </a:xfrm>
            <a:custGeom>
              <a:avLst/>
              <a:gdLst/>
              <a:ahLst/>
              <a:cxnLst/>
              <a:rect l="l" t="t" r="r" b="b"/>
              <a:pathLst>
                <a:path w="3462909" h="3410712">
                  <a:moveTo>
                    <a:pt x="0" y="0"/>
                  </a:moveTo>
                  <a:lnTo>
                    <a:pt x="3462909" y="0"/>
                  </a:lnTo>
                  <a:lnTo>
                    <a:pt x="3462909" y="3410712"/>
                  </a:lnTo>
                  <a:lnTo>
                    <a:pt x="0" y="34107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028700" y="3052834"/>
            <a:ext cx="11184511" cy="5356808"/>
          </a:xfrm>
          <a:custGeom>
            <a:avLst/>
            <a:gdLst/>
            <a:ahLst/>
            <a:cxnLst/>
            <a:rect l="l" t="t" r="r" b="b"/>
            <a:pathLst>
              <a:path w="11184511" h="5356808">
                <a:moveTo>
                  <a:pt x="0" y="0"/>
                </a:moveTo>
                <a:lnTo>
                  <a:pt x="11184511" y="0"/>
                </a:lnTo>
                <a:lnTo>
                  <a:pt x="11184511" y="5356808"/>
                </a:lnTo>
                <a:lnTo>
                  <a:pt x="0" y="535680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8408" r="-8408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 rot="218465">
            <a:off x="11280208" y="6620371"/>
            <a:ext cx="4246795" cy="2505609"/>
          </a:xfrm>
          <a:custGeom>
            <a:avLst/>
            <a:gdLst/>
            <a:ahLst/>
            <a:cxnLst/>
            <a:rect l="l" t="t" r="r" b="b"/>
            <a:pathLst>
              <a:path w="4246795" h="2505609">
                <a:moveTo>
                  <a:pt x="0" y="0"/>
                </a:moveTo>
                <a:lnTo>
                  <a:pt x="4246796" y="0"/>
                </a:lnTo>
                <a:lnTo>
                  <a:pt x="4246796" y="2505609"/>
                </a:lnTo>
                <a:lnTo>
                  <a:pt x="0" y="2505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514350" y="950452"/>
            <a:ext cx="172593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APPLICAZIONI: ORARIUNIPD</a:t>
            </a:r>
          </a:p>
        </p:txBody>
      </p:sp>
      <p:sp>
        <p:nvSpPr>
          <p:cNvPr id="4" name="Freeform 4"/>
          <p:cNvSpPr/>
          <p:nvPr/>
        </p:nvSpPr>
        <p:spPr>
          <a:xfrm>
            <a:off x="335768" y="3591662"/>
            <a:ext cx="11698565" cy="4796412"/>
          </a:xfrm>
          <a:custGeom>
            <a:avLst/>
            <a:gdLst/>
            <a:ahLst/>
            <a:cxnLst/>
            <a:rect l="l" t="t" r="r" b="b"/>
            <a:pathLst>
              <a:path w="11698565" h="4796412">
                <a:moveTo>
                  <a:pt x="0" y="0"/>
                </a:moveTo>
                <a:lnTo>
                  <a:pt x="11698565" y="0"/>
                </a:lnTo>
                <a:lnTo>
                  <a:pt x="11698565" y="4796412"/>
                </a:lnTo>
                <a:lnTo>
                  <a:pt x="0" y="47964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14350" y="3653464"/>
            <a:ext cx="10786905" cy="53194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232"/>
              </a:lnSpc>
            </a:pPr>
            <a:r>
              <a:rPr lang="en-US" sz="230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Orari UniPD  è l'applicazione dell'Università di Padova che permette agli studenti di visualizzare e gestire l'orario delle lezioni e degli appelli d'esame. Si può creare in maniera veloce e intuitiva un profilo personalizzato che include solo gli orari degli insegnamenti di interesse.</a:t>
            </a:r>
          </a:p>
          <a:p>
            <a:pPr algn="just">
              <a:lnSpc>
                <a:spcPts val="3232"/>
              </a:lnSpc>
            </a:pPr>
            <a:endParaRPr lang="en-US" sz="2308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just">
              <a:lnSpc>
                <a:spcPts val="3232"/>
              </a:lnSpc>
            </a:pPr>
            <a:r>
              <a:rPr lang="en-US" sz="230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Alcune delle principali funzionalità dell'app:</a:t>
            </a:r>
          </a:p>
          <a:p>
            <a:pPr marL="527823" lvl="2" indent="-175941" algn="just">
              <a:lnSpc>
                <a:spcPts val="3232"/>
              </a:lnSpc>
              <a:buFont typeface="Arial"/>
              <a:buChar char="⚬"/>
            </a:pPr>
            <a:r>
              <a:rPr lang="en-US" sz="230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consultazione dell'orario lezioni e dell'orario esami;</a:t>
            </a:r>
          </a:p>
          <a:p>
            <a:pPr marL="527823" lvl="2" indent="-175941" algn="just">
              <a:lnSpc>
                <a:spcPts val="3232"/>
              </a:lnSpc>
              <a:buFont typeface="Arial"/>
              <a:buChar char="⚬"/>
            </a:pPr>
            <a:r>
              <a:rPr lang="en-US" sz="230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visualizzazione dell'occupazione delle aule e spazi studio;</a:t>
            </a:r>
          </a:p>
          <a:p>
            <a:pPr marL="527823" lvl="2" indent="-175941" algn="just">
              <a:lnSpc>
                <a:spcPts val="3232"/>
              </a:lnSpc>
              <a:buFont typeface="Arial"/>
              <a:buChar char="⚬"/>
            </a:pPr>
            <a:r>
              <a:rPr lang="en-US" sz="230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registrazione della propria presenza a lezione;</a:t>
            </a:r>
          </a:p>
          <a:p>
            <a:pPr marL="527823" lvl="2" indent="-175941" algn="just">
              <a:lnSpc>
                <a:spcPts val="3232"/>
              </a:lnSpc>
              <a:buFont typeface="Arial"/>
              <a:buChar char="⚬"/>
            </a:pPr>
            <a:r>
              <a:rPr lang="en-US" sz="230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occupazione del posto in aula studio;</a:t>
            </a:r>
          </a:p>
          <a:p>
            <a:pPr marL="527823" lvl="2" indent="-175941" algn="just">
              <a:lnSpc>
                <a:spcPts val="3232"/>
              </a:lnSpc>
              <a:buFont typeface="Arial"/>
              <a:buChar char="⚬"/>
            </a:pPr>
            <a:r>
              <a:rPr lang="en-US" sz="2308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ricezione notifiche in tempo reale.</a:t>
            </a:r>
          </a:p>
          <a:p>
            <a:pPr marL="527823" lvl="2" indent="-175941" algn="just">
              <a:lnSpc>
                <a:spcPts val="3232"/>
              </a:lnSpc>
            </a:pPr>
            <a:endParaRPr lang="en-US" sz="2308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marL="527823" lvl="2" indent="-175941" algn="just">
              <a:lnSpc>
                <a:spcPts val="3232"/>
              </a:lnSpc>
            </a:pPr>
            <a:endParaRPr lang="en-US" sz="2308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4259426" y="3840781"/>
            <a:ext cx="2625795" cy="2605438"/>
            <a:chOff x="0" y="0"/>
            <a:chExt cx="2745499" cy="272421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45486" cy="2724277"/>
            </a:xfrm>
            <a:custGeom>
              <a:avLst/>
              <a:gdLst/>
              <a:ahLst/>
              <a:cxnLst/>
              <a:rect l="l" t="t" r="r" b="b"/>
              <a:pathLst>
                <a:path w="2745486" h="2724277">
                  <a:moveTo>
                    <a:pt x="0" y="0"/>
                  </a:moveTo>
                  <a:lnTo>
                    <a:pt x="2745486" y="0"/>
                  </a:lnTo>
                  <a:lnTo>
                    <a:pt x="2745486" y="2724277"/>
                  </a:lnTo>
                  <a:lnTo>
                    <a:pt x="0" y="27242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b="2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4" name="Freeform 14"/>
          <p:cNvSpPr/>
          <p:nvPr/>
        </p:nvSpPr>
        <p:spPr>
          <a:xfrm rot="218465">
            <a:off x="11376529" y="6383903"/>
            <a:ext cx="4246795" cy="2505609"/>
          </a:xfrm>
          <a:custGeom>
            <a:avLst/>
            <a:gdLst/>
            <a:ahLst/>
            <a:cxnLst/>
            <a:rect l="l" t="t" r="r" b="b"/>
            <a:pathLst>
              <a:path w="4246795" h="2505609">
                <a:moveTo>
                  <a:pt x="0" y="0"/>
                </a:moveTo>
                <a:lnTo>
                  <a:pt x="4246796" y="0"/>
                </a:lnTo>
                <a:lnTo>
                  <a:pt x="4246796" y="2505609"/>
                </a:lnTo>
                <a:lnTo>
                  <a:pt x="0" y="2505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514350" y="522722"/>
            <a:ext cx="17259300" cy="12786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APPLICAZIONI: MOODLE DIDATTICA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58045" y="3463405"/>
            <a:ext cx="10752082" cy="5319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93"/>
              </a:lnSpc>
            </a:pPr>
            <a:r>
              <a:rPr lang="en-US" sz="270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L'app Moodle Didattica è il punto di accesso unificato alle 7 piattaforme Moodle dedicate alla didattica dell'Università di Padova. Dalla schermata principale, è possibile selezionare e accedere direttamente a una delle piattaforme Moodle disponibili attraverso un'interfaccia semplice e intuitiva.</a:t>
            </a:r>
          </a:p>
          <a:p>
            <a:pPr algn="just">
              <a:lnSpc>
                <a:spcPts val="3793"/>
              </a:lnSpc>
            </a:pPr>
            <a:endParaRPr lang="en-US" sz="270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just">
              <a:lnSpc>
                <a:spcPts val="3793"/>
              </a:lnSpc>
            </a:pPr>
            <a:r>
              <a:rPr lang="en-US" sz="2709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La funzionalità di notifiche in tempo reale permette di rimanere sempre aggiornati sulle novità dei corsi, anche quando si naviga tra diverse piattaforme Moodle, garantendo di non perdere comunicazioni importanti, scadenze o nuovo materiale didattico pubblicato dai docenti.</a:t>
            </a:r>
          </a:p>
          <a:p>
            <a:pPr algn="just">
              <a:lnSpc>
                <a:spcPts val="3793"/>
              </a:lnSpc>
            </a:pPr>
            <a:endParaRPr lang="en-US" sz="2709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13603389" y="3490829"/>
            <a:ext cx="3117782" cy="3025394"/>
            <a:chOff x="0" y="0"/>
            <a:chExt cx="2927236" cy="2840495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927223" cy="2840482"/>
            </a:xfrm>
            <a:custGeom>
              <a:avLst/>
              <a:gdLst/>
              <a:ahLst/>
              <a:cxnLst/>
              <a:rect l="l" t="t" r="r" b="b"/>
              <a:pathLst>
                <a:path w="2927223" h="2840482">
                  <a:moveTo>
                    <a:pt x="0" y="0"/>
                  </a:moveTo>
                  <a:lnTo>
                    <a:pt x="2927223" y="0"/>
                  </a:lnTo>
                  <a:lnTo>
                    <a:pt x="2927223" y="2840482"/>
                  </a:lnTo>
                  <a:lnTo>
                    <a:pt x="0" y="28404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11163986" y="6277194"/>
            <a:ext cx="4246795" cy="2505609"/>
          </a:xfrm>
          <a:custGeom>
            <a:avLst/>
            <a:gdLst/>
            <a:ahLst/>
            <a:cxnLst/>
            <a:rect l="l" t="t" r="r" b="b"/>
            <a:pathLst>
              <a:path w="4246795" h="2505609">
                <a:moveTo>
                  <a:pt x="0" y="0"/>
                </a:moveTo>
                <a:lnTo>
                  <a:pt x="4246795" y="0"/>
                </a:lnTo>
                <a:lnTo>
                  <a:pt x="4246795" y="2505610"/>
                </a:lnTo>
                <a:lnTo>
                  <a:pt x="0" y="25056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514350" y="3317176"/>
            <a:ext cx="11114091" cy="5092466"/>
          </a:xfrm>
          <a:custGeom>
            <a:avLst/>
            <a:gdLst/>
            <a:ahLst/>
            <a:cxnLst/>
            <a:rect l="l" t="t" r="r" b="b"/>
            <a:pathLst>
              <a:path w="11114091" h="5092466">
                <a:moveTo>
                  <a:pt x="0" y="0"/>
                </a:moveTo>
                <a:lnTo>
                  <a:pt x="11114091" y="0"/>
                </a:lnTo>
                <a:lnTo>
                  <a:pt x="11114091" y="5092466"/>
                </a:lnTo>
                <a:lnTo>
                  <a:pt x="0" y="509246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877" r="-587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462267" y="950452"/>
            <a:ext cx="172593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APPLICAZIONI: AFFLUENCES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622515"/>
            <a:ext cx="9481043" cy="47730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6"/>
              </a:lnSpc>
            </a:pPr>
            <a:r>
              <a:rPr lang="en-US" sz="270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poter studiare in Biblioteca, è necessario riservare un posto a sedere tramite l’App Affluences.</a:t>
            </a:r>
          </a:p>
          <a:p>
            <a:pPr algn="just">
              <a:lnSpc>
                <a:spcPts val="3786"/>
              </a:lnSpc>
            </a:pPr>
            <a:endParaRPr lang="en-US" sz="2704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just">
              <a:lnSpc>
                <a:spcPts val="3786"/>
              </a:lnSpc>
            </a:pPr>
            <a:r>
              <a:rPr lang="en-US" sz="270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mezzo di questa app gli studenti possono visionare in tempo reale la percentuale di occupazione dei posti studio disponibili in ogni biblioteca dell’Università di Padova. </a:t>
            </a:r>
          </a:p>
          <a:p>
            <a:pPr algn="just">
              <a:lnSpc>
                <a:spcPts val="3786"/>
              </a:lnSpc>
            </a:pPr>
            <a:endParaRPr lang="en-US" sz="2704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just">
              <a:lnSpc>
                <a:spcPts val="3786"/>
              </a:lnSpc>
            </a:pPr>
            <a:r>
              <a:rPr lang="en-US" sz="2704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Affluences prevede anche un sistema di prenotazione di alcuni posti singoli o di sale per lo studio di gruppo, laddove disponibili.</a:t>
            </a:r>
          </a:p>
        </p:txBody>
      </p:sp>
      <p:sp>
        <p:nvSpPr>
          <p:cNvPr id="5" name="Freeform 5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-13637714" y="-4797409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Freeform 8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9" name="Group 9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893723" y="3670140"/>
            <a:ext cx="2972777" cy="2842583"/>
            <a:chOff x="0" y="0"/>
            <a:chExt cx="4030497" cy="385398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030472" cy="3853942"/>
            </a:xfrm>
            <a:custGeom>
              <a:avLst/>
              <a:gdLst/>
              <a:ahLst/>
              <a:cxnLst/>
              <a:rect l="l" t="t" r="r" b="b"/>
              <a:pathLst>
                <a:path w="4030472" h="3853942">
                  <a:moveTo>
                    <a:pt x="0" y="0"/>
                  </a:moveTo>
                  <a:lnTo>
                    <a:pt x="4030472" y="0"/>
                  </a:lnTo>
                  <a:lnTo>
                    <a:pt x="4030472" y="3853942"/>
                  </a:lnTo>
                  <a:lnTo>
                    <a:pt x="0" y="38539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43000"/>
              </a:blip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Freeform 13"/>
          <p:cNvSpPr/>
          <p:nvPr/>
        </p:nvSpPr>
        <p:spPr>
          <a:xfrm>
            <a:off x="616381" y="3458969"/>
            <a:ext cx="11317960" cy="5147758"/>
          </a:xfrm>
          <a:custGeom>
            <a:avLst/>
            <a:gdLst/>
            <a:ahLst/>
            <a:cxnLst/>
            <a:rect l="l" t="t" r="r" b="b"/>
            <a:pathLst>
              <a:path w="11317960" h="5147758">
                <a:moveTo>
                  <a:pt x="0" y="0"/>
                </a:moveTo>
                <a:lnTo>
                  <a:pt x="11317960" y="0"/>
                </a:lnTo>
                <a:lnTo>
                  <a:pt x="11317960" y="5147758"/>
                </a:lnTo>
                <a:lnTo>
                  <a:pt x="0" y="514775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5467" r="-546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>
            <a:off x="11323921" y="6516223"/>
            <a:ext cx="4246795" cy="2505609"/>
          </a:xfrm>
          <a:custGeom>
            <a:avLst/>
            <a:gdLst/>
            <a:ahLst/>
            <a:cxnLst/>
            <a:rect l="l" t="t" r="r" b="b"/>
            <a:pathLst>
              <a:path w="4246795" h="2505609">
                <a:moveTo>
                  <a:pt x="0" y="0"/>
                </a:moveTo>
                <a:lnTo>
                  <a:pt x="4246796" y="0"/>
                </a:lnTo>
                <a:lnTo>
                  <a:pt x="4246796" y="2505609"/>
                </a:lnTo>
                <a:lnTo>
                  <a:pt x="0" y="25056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781452" y="4144868"/>
            <a:ext cx="12725095" cy="1235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endParaRPr/>
          </a:p>
          <a:p>
            <a:pPr algn="ctr">
              <a:lnSpc>
                <a:spcPts val="4898"/>
              </a:lnSpc>
            </a:pPr>
            <a:r>
              <a:rPr lang="en-US" sz="3498" b="1" spc="2140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LA NEWSLETTER</a:t>
            </a:r>
          </a:p>
        </p:txBody>
      </p:sp>
      <p:sp>
        <p:nvSpPr>
          <p:cNvPr id="12" name="Freeform 12"/>
          <p:cNvSpPr/>
          <p:nvPr/>
        </p:nvSpPr>
        <p:spPr>
          <a:xfrm>
            <a:off x="3043226" y="697815"/>
            <a:ext cx="5437682" cy="1366690"/>
          </a:xfrm>
          <a:custGeom>
            <a:avLst/>
            <a:gdLst/>
            <a:ahLst/>
            <a:cxnLst/>
            <a:rect l="l" t="t" r="r" b="b"/>
            <a:pathLst>
              <a:path w="5437682" h="1366690">
                <a:moveTo>
                  <a:pt x="0" y="0"/>
                </a:moveTo>
                <a:lnTo>
                  <a:pt x="5437682" y="0"/>
                </a:lnTo>
                <a:lnTo>
                  <a:pt x="5437682" y="1366690"/>
                </a:lnTo>
                <a:lnTo>
                  <a:pt x="0" y="13666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8499"/>
            <a:ext cx="18288000" cy="2335559"/>
          </a:xfrm>
          <a:custGeom>
            <a:avLst/>
            <a:gdLst/>
            <a:ahLst/>
            <a:cxnLst/>
            <a:rect l="l" t="t" r="r" b="b"/>
            <a:pathLst>
              <a:path w="18288000" h="2335559">
                <a:moveTo>
                  <a:pt x="0" y="0"/>
                </a:moveTo>
                <a:lnTo>
                  <a:pt x="18288000" y="0"/>
                </a:lnTo>
                <a:lnTo>
                  <a:pt x="18288000" y="2335558"/>
                </a:lnTo>
                <a:lnTo>
                  <a:pt x="0" y="23355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TextBox 3"/>
          <p:cNvSpPr txBox="1"/>
          <p:nvPr/>
        </p:nvSpPr>
        <p:spPr>
          <a:xfrm>
            <a:off x="462267" y="950452"/>
            <a:ext cx="17259300" cy="5928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72"/>
              </a:lnSpc>
            </a:pPr>
            <a:r>
              <a:rPr lang="en-US" sz="5700" b="1" spc="2120">
                <a:solidFill>
                  <a:srgbClr val="FFFEFE"/>
                </a:solidFill>
                <a:latin typeface="Garamond Bold"/>
                <a:ea typeface="Garamond Bold"/>
                <a:cs typeface="Garamond Bold"/>
                <a:sym typeface="Garamond Bold"/>
              </a:rPr>
              <a:t>NEWSLETTER</a:t>
            </a:r>
          </a:p>
        </p:txBody>
      </p:sp>
      <p:sp>
        <p:nvSpPr>
          <p:cNvPr id="4" name="Freeform 4"/>
          <p:cNvSpPr/>
          <p:nvPr/>
        </p:nvSpPr>
        <p:spPr>
          <a:xfrm>
            <a:off x="-7728604" y="-776615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5" y="0"/>
                </a:lnTo>
                <a:lnTo>
                  <a:pt x="12153995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-10516911" y="-4778145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8" name="Group 8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2012214" y="3196709"/>
            <a:ext cx="14186516" cy="689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Per rimanere aggiornate/i su eventi, scadenze, seminari e iniziative del Corso di Laurea iscrivetevi alla Newsletter mensile con un solo clic</a:t>
            </a: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40"/>
              </a:lnSpc>
            </a:pPr>
            <a:endParaRPr lang="en-US" sz="36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  <a:p>
            <a:pPr algn="ctr">
              <a:lnSpc>
                <a:spcPts val="5040"/>
              </a:lnSpc>
            </a:pPr>
            <a:r>
              <a:rPr lang="en-US" sz="3600" b="1" i="1" u="sng">
                <a:solidFill>
                  <a:srgbClr val="000000"/>
                </a:solidFill>
                <a:latin typeface="Garamond Bold Italics"/>
                <a:ea typeface="Garamond Bold Italics"/>
                <a:cs typeface="Garamond Bold Italics"/>
                <a:sym typeface="Garamond Bold Italics"/>
                <a:hlinkClick r:id="rId8" tooltip="https://docs.google.com/forms/d/e/1FAIpQLSfL8f-PI9eozQEc_L5vHWh3NbhdNjNNyVz9oHtNX-CIgeeWXA/viewform"/>
              </a:rPr>
              <a:t>Iscriviti alla newsletter!</a:t>
            </a:r>
          </a:p>
          <a:p>
            <a:pPr algn="ctr">
              <a:lnSpc>
                <a:spcPts val="5040"/>
              </a:lnSpc>
            </a:pPr>
            <a:endParaRPr lang="en-US" sz="3600" b="1" i="1" u="sng">
              <a:solidFill>
                <a:srgbClr val="000000"/>
              </a:solidFill>
              <a:latin typeface="Garamond Bold Italics"/>
              <a:ea typeface="Garamond Bold Italics"/>
              <a:cs typeface="Garamond Bold Italics"/>
              <a:sym typeface="Garamond Bold Italics"/>
              <a:hlinkClick r:id="rId8" tooltip="https://docs.google.com/forms/d/e/1FAIpQLSfL8f-PI9eozQEc_L5vHWh3NbhdNjNNyVz9oHtNX-CIgeeWXA/viewform"/>
            </a:endParaRPr>
          </a:p>
          <a:p>
            <a:pPr algn="ctr">
              <a:lnSpc>
                <a:spcPts val="4620"/>
              </a:lnSpc>
            </a:pPr>
            <a:r>
              <a:rPr lang="en-US" sz="3300" b="1">
                <a:solidFill>
                  <a:srgbClr val="000000"/>
                </a:solidFill>
                <a:latin typeface="Garamond Bold"/>
                <a:ea typeface="Garamond Bold"/>
                <a:cs typeface="Garamond Bold"/>
                <a:sym typeface="Garamond Bold"/>
              </a:rPr>
              <a:t>Riceverete i primi giorni di ogni mese un’unica e pratica mail che vi aiuterà a non farvi sfuggire informazioni importanti e occasioni di formazione!</a:t>
            </a:r>
          </a:p>
          <a:p>
            <a:pPr algn="ctr">
              <a:lnSpc>
                <a:spcPts val="5040"/>
              </a:lnSpc>
            </a:pPr>
            <a:endParaRPr lang="en-US" sz="3300" b="1">
              <a:solidFill>
                <a:srgbClr val="000000"/>
              </a:solidFill>
              <a:latin typeface="Garamond Bold"/>
              <a:ea typeface="Garamond Bold"/>
              <a:cs typeface="Garamond Bold"/>
              <a:sym typeface="Garamond 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7880004" y="4597422"/>
            <a:ext cx="2527992" cy="2518961"/>
            <a:chOff x="0" y="0"/>
            <a:chExt cx="4223690" cy="420860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223639" cy="4208653"/>
            </a:xfrm>
            <a:custGeom>
              <a:avLst/>
              <a:gdLst/>
              <a:ahLst/>
              <a:cxnLst/>
              <a:rect l="l" t="t" r="r" b="b"/>
              <a:pathLst>
                <a:path w="4223639" h="4208653">
                  <a:moveTo>
                    <a:pt x="0" y="0"/>
                  </a:moveTo>
                  <a:lnTo>
                    <a:pt x="4223639" y="0"/>
                  </a:lnTo>
                  <a:lnTo>
                    <a:pt x="4223639" y="4208653"/>
                  </a:lnTo>
                  <a:lnTo>
                    <a:pt x="0" y="42086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l="-91823" t="-199346" r="-79716" b="-86094"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3" name="Freeform 13"/>
          <p:cNvSpPr/>
          <p:nvPr/>
        </p:nvSpPr>
        <p:spPr>
          <a:xfrm rot="-8000543">
            <a:off x="6097704" y="7110391"/>
            <a:ext cx="697824" cy="687357"/>
          </a:xfrm>
          <a:custGeom>
            <a:avLst/>
            <a:gdLst/>
            <a:ahLst/>
            <a:cxnLst/>
            <a:rect l="l" t="t" r="r" b="b"/>
            <a:pathLst>
              <a:path w="697824" h="687357">
                <a:moveTo>
                  <a:pt x="0" y="0"/>
                </a:moveTo>
                <a:lnTo>
                  <a:pt x="697824" y="0"/>
                </a:lnTo>
                <a:lnTo>
                  <a:pt x="697824" y="687357"/>
                </a:lnTo>
                <a:lnTo>
                  <a:pt x="0" y="6873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14" name="Freeform 14"/>
          <p:cNvSpPr/>
          <p:nvPr/>
        </p:nvSpPr>
        <p:spPr>
          <a:xfrm rot="2637625">
            <a:off x="11392073" y="7110342"/>
            <a:ext cx="697824" cy="687357"/>
          </a:xfrm>
          <a:custGeom>
            <a:avLst/>
            <a:gdLst/>
            <a:ahLst/>
            <a:cxnLst/>
            <a:rect l="l" t="t" r="r" b="b"/>
            <a:pathLst>
              <a:path w="697824" h="687357">
                <a:moveTo>
                  <a:pt x="0" y="0"/>
                </a:moveTo>
                <a:lnTo>
                  <a:pt x="697824" y="0"/>
                </a:lnTo>
                <a:lnTo>
                  <a:pt x="697824" y="687356"/>
                </a:lnTo>
                <a:lnTo>
                  <a:pt x="0" y="6873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grpSp>
        <p:nvGrpSpPr>
          <p:cNvPr id="15" name="Group 15"/>
          <p:cNvGrpSpPr/>
          <p:nvPr/>
        </p:nvGrpSpPr>
        <p:grpSpPr>
          <a:xfrm>
            <a:off x="2204856" y="8153257"/>
            <a:ext cx="13801232" cy="1426960"/>
            <a:chOff x="0" y="0"/>
            <a:chExt cx="5111567" cy="5285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111567" cy="528504"/>
            </a:xfrm>
            <a:custGeom>
              <a:avLst/>
              <a:gdLst/>
              <a:ahLst/>
              <a:cxnLst/>
              <a:rect l="l" t="t" r="r" b="b"/>
              <a:pathLst>
                <a:path w="5111567" h="528504">
                  <a:moveTo>
                    <a:pt x="0" y="0"/>
                  </a:moveTo>
                  <a:lnTo>
                    <a:pt x="5111567" y="0"/>
                  </a:lnTo>
                  <a:lnTo>
                    <a:pt x="5111567" y="528504"/>
                  </a:lnTo>
                  <a:lnTo>
                    <a:pt x="0" y="528504"/>
                  </a:lnTo>
                  <a:close/>
                </a:path>
              </a:pathLst>
            </a:custGeom>
            <a:ln w="38100" cap="sq">
              <a:solidFill>
                <a:srgbClr val="B3061A"/>
              </a:solidFill>
              <a:prstDash val="solid"/>
              <a:miter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5111567" cy="538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91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3071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201073" y="-1962922"/>
            <a:ext cx="12153995" cy="12153995"/>
          </a:xfrm>
          <a:custGeom>
            <a:avLst/>
            <a:gdLst/>
            <a:ahLst/>
            <a:cxnLst/>
            <a:rect l="l" t="t" r="r" b="b"/>
            <a:pathLst>
              <a:path w="12153995" h="12153995">
                <a:moveTo>
                  <a:pt x="0" y="0"/>
                </a:moveTo>
                <a:lnTo>
                  <a:pt x="12153996" y="0"/>
                </a:lnTo>
                <a:lnTo>
                  <a:pt x="12153996" y="12153996"/>
                </a:lnTo>
                <a:lnTo>
                  <a:pt x="0" y="12153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3" name="Freeform 3"/>
          <p:cNvSpPr/>
          <p:nvPr/>
        </p:nvSpPr>
        <p:spPr>
          <a:xfrm>
            <a:off x="16384895" y="5379920"/>
            <a:ext cx="6059443" cy="6059443"/>
          </a:xfrm>
          <a:custGeom>
            <a:avLst/>
            <a:gdLst/>
            <a:ahLst/>
            <a:cxnLst/>
            <a:rect l="l" t="t" r="r" b="b"/>
            <a:pathLst>
              <a:path w="6059443" h="6059443">
                <a:moveTo>
                  <a:pt x="0" y="0"/>
                </a:moveTo>
                <a:lnTo>
                  <a:pt x="6059444" y="0"/>
                </a:lnTo>
                <a:lnTo>
                  <a:pt x="6059444" y="6059443"/>
                </a:lnTo>
                <a:lnTo>
                  <a:pt x="0" y="6059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4" name="Freeform 4"/>
          <p:cNvSpPr/>
          <p:nvPr/>
        </p:nvSpPr>
        <p:spPr>
          <a:xfrm>
            <a:off x="15720765" y="6964432"/>
            <a:ext cx="2000812" cy="4114800"/>
          </a:xfrm>
          <a:custGeom>
            <a:avLst/>
            <a:gdLst/>
            <a:ahLst/>
            <a:cxnLst/>
            <a:rect l="l" t="t" r="r" b="b"/>
            <a:pathLst>
              <a:path w="2000812" h="4114800">
                <a:moveTo>
                  <a:pt x="0" y="0"/>
                </a:moveTo>
                <a:lnTo>
                  <a:pt x="2000812" y="0"/>
                </a:lnTo>
                <a:lnTo>
                  <a:pt x="200081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5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01624" r="-101623"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5" name="Freeform 5"/>
          <p:cNvSpPr/>
          <p:nvPr/>
        </p:nvSpPr>
        <p:spPr>
          <a:xfrm>
            <a:off x="8283388" y="-13111334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6" name="Freeform 6"/>
          <p:cNvSpPr/>
          <p:nvPr/>
        </p:nvSpPr>
        <p:spPr>
          <a:xfrm>
            <a:off x="3373136" y="4005577"/>
            <a:ext cx="11350628" cy="1480099"/>
          </a:xfrm>
          <a:custGeom>
            <a:avLst/>
            <a:gdLst/>
            <a:ahLst/>
            <a:cxnLst/>
            <a:rect l="l" t="t" r="r" b="b"/>
            <a:pathLst>
              <a:path w="11350628" h="1480099">
                <a:moveTo>
                  <a:pt x="0" y="0"/>
                </a:moveTo>
                <a:lnTo>
                  <a:pt x="11350628" y="0"/>
                </a:lnTo>
                <a:lnTo>
                  <a:pt x="11350628" y="1480099"/>
                </a:lnTo>
                <a:lnTo>
                  <a:pt x="0" y="14800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7" name="Freeform 7"/>
          <p:cNvSpPr/>
          <p:nvPr/>
        </p:nvSpPr>
        <p:spPr>
          <a:xfrm>
            <a:off x="-13444433" y="-4861836"/>
            <a:ext cx="17951834" cy="17951834"/>
          </a:xfrm>
          <a:custGeom>
            <a:avLst/>
            <a:gdLst/>
            <a:ahLst/>
            <a:cxnLst/>
            <a:rect l="l" t="t" r="r" b="b"/>
            <a:pathLst>
              <a:path w="17951834" h="17951834">
                <a:moveTo>
                  <a:pt x="0" y="0"/>
                </a:moveTo>
                <a:lnTo>
                  <a:pt x="17951834" y="0"/>
                </a:lnTo>
                <a:lnTo>
                  <a:pt x="17951834" y="17951834"/>
                </a:lnTo>
                <a:lnTo>
                  <a:pt x="0" y="1795183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  <p:sp>
        <p:nvSpPr>
          <p:cNvPr id="8" name="TextBox 8"/>
          <p:cNvSpPr txBox="1"/>
          <p:nvPr/>
        </p:nvSpPr>
        <p:spPr>
          <a:xfrm>
            <a:off x="4469625" y="8785222"/>
            <a:ext cx="9157640" cy="4730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spc="1224">
                <a:solidFill>
                  <a:srgbClr val="FFFEFE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TUTOR JUNIOR SCIENZE UMANE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81452" y="4527573"/>
            <a:ext cx="12725095" cy="615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8"/>
              </a:lnSpc>
            </a:pPr>
            <a:r>
              <a:rPr lang="en-US" sz="3498" b="1" spc="584">
                <a:solidFill>
                  <a:srgbClr val="FFFEFE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BUON INIZIO A TUTTI!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6721166" y="5379920"/>
            <a:ext cx="6356956" cy="6356956"/>
            <a:chOff x="0" y="0"/>
            <a:chExt cx="8475942" cy="847594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75980" cy="8475980"/>
            </a:xfrm>
            <a:custGeom>
              <a:avLst/>
              <a:gdLst/>
              <a:ahLst/>
              <a:cxnLst/>
              <a:rect l="l" t="t" r="r" b="b"/>
              <a:pathLst>
                <a:path w="8475980" h="8475980">
                  <a:moveTo>
                    <a:pt x="0" y="0"/>
                  </a:moveTo>
                  <a:lnTo>
                    <a:pt x="8475980" y="0"/>
                  </a:lnTo>
                  <a:lnTo>
                    <a:pt x="8475980" y="8475980"/>
                  </a:lnTo>
                  <a:lnTo>
                    <a:pt x="0" y="84759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12" name="Freeform 12"/>
          <p:cNvSpPr/>
          <p:nvPr/>
        </p:nvSpPr>
        <p:spPr>
          <a:xfrm>
            <a:off x="3043226" y="697815"/>
            <a:ext cx="5437682" cy="1366690"/>
          </a:xfrm>
          <a:custGeom>
            <a:avLst/>
            <a:gdLst/>
            <a:ahLst/>
            <a:cxnLst/>
            <a:rect l="l" t="t" r="r" b="b"/>
            <a:pathLst>
              <a:path w="5437682" h="1366690">
                <a:moveTo>
                  <a:pt x="0" y="0"/>
                </a:moveTo>
                <a:lnTo>
                  <a:pt x="5437682" y="0"/>
                </a:lnTo>
                <a:lnTo>
                  <a:pt x="5437682" y="1366690"/>
                </a:lnTo>
                <a:lnTo>
                  <a:pt x="0" y="136669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2802</Words>
  <Application>Microsoft Office PowerPoint</Application>
  <PresentationFormat>Personalizzato</PresentationFormat>
  <Paragraphs>280</Paragraphs>
  <Slides>62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62</vt:i4>
      </vt:variant>
    </vt:vector>
  </HeadingPairs>
  <TitlesOfParts>
    <vt:vector size="70" baseType="lpstr">
      <vt:lpstr>Garamond Bold</vt:lpstr>
      <vt:lpstr>Calibri</vt:lpstr>
      <vt:lpstr>Times New Roman Bold</vt:lpstr>
      <vt:lpstr>Garamond</vt:lpstr>
      <vt:lpstr>Garamond Bold Italics</vt:lpstr>
      <vt:lpstr>Times New Roman MT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OpenDay_Lettere2526.pptx</dc:title>
  <cp:lastModifiedBy>Raffaella Castrovilli</cp:lastModifiedBy>
  <cp:revision>5</cp:revision>
  <dcterms:created xsi:type="dcterms:W3CDTF">2006-08-16T00:00:00Z</dcterms:created>
  <dcterms:modified xsi:type="dcterms:W3CDTF">2026-09-26T08:06:24Z</dcterms:modified>
  <dc:identifier>DAHVWt6tcDE</dc:identifier>
</cp:coreProperties>
</file>