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78" r:id="rId3"/>
    <p:sldId id="413" r:id="rId4"/>
    <p:sldId id="361" r:id="rId5"/>
    <p:sldId id="362" r:id="rId6"/>
    <p:sldId id="414" r:id="rId7"/>
    <p:sldId id="415" r:id="rId8"/>
    <p:sldId id="416" r:id="rId9"/>
    <p:sldId id="417" r:id="rId10"/>
    <p:sldId id="418" r:id="rId11"/>
    <p:sldId id="412" r:id="rId12"/>
    <p:sldId id="419" r:id="rId13"/>
    <p:sldId id="420" r:id="rId14"/>
    <p:sldId id="407" r:id="rId15"/>
    <p:sldId id="374" r:id="rId16"/>
    <p:sldId id="434" r:id="rId17"/>
    <p:sldId id="367" r:id="rId18"/>
    <p:sldId id="421" r:id="rId19"/>
    <p:sldId id="368" r:id="rId20"/>
    <p:sldId id="389" r:id="rId21"/>
    <p:sldId id="390" r:id="rId22"/>
    <p:sldId id="376" r:id="rId23"/>
    <p:sldId id="422" r:id="rId24"/>
    <p:sldId id="423" r:id="rId25"/>
    <p:sldId id="424" r:id="rId26"/>
    <p:sldId id="425" r:id="rId27"/>
    <p:sldId id="426" r:id="rId28"/>
    <p:sldId id="427" r:id="rId29"/>
    <p:sldId id="436" r:id="rId30"/>
    <p:sldId id="437" r:id="rId31"/>
    <p:sldId id="428" r:id="rId32"/>
    <p:sldId id="429" r:id="rId33"/>
    <p:sldId id="430" r:id="rId34"/>
    <p:sldId id="431" r:id="rId35"/>
    <p:sldId id="435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FF6600"/>
    <a:srgbClr val="008000"/>
    <a:srgbClr val="CCFF99"/>
    <a:srgbClr val="663300"/>
    <a:srgbClr val="CC0000"/>
    <a:srgbClr val="FF9900"/>
    <a:srgbClr val="CC0099"/>
    <a:srgbClr val="FF0000"/>
    <a:srgbClr val="B3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2" autoAdjust="0"/>
    <p:restoredTop sz="86557" autoAdjust="0"/>
  </p:normalViewPr>
  <p:slideViewPr>
    <p:cSldViewPr>
      <p:cViewPr>
        <p:scale>
          <a:sx n="120" d="100"/>
          <a:sy n="120" d="100"/>
        </p:scale>
        <p:origin x="-137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AA90F-7473-45B3-B201-A9904C83EF6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E283BE-2F1B-4C90-8B06-DD379BFAB280}">
      <dgm:prSet phldrT="[Testo]" custT="1"/>
      <dgm:spPr/>
      <dgm:t>
        <a:bodyPr/>
        <a:lstStyle/>
        <a:p>
          <a:r>
            <a:rPr lang="it-IT" sz="13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1998/99 </a:t>
          </a:r>
        </a:p>
        <a:p>
          <a:r>
            <a:rPr lang="it-IT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prime  sperimentazioni</a:t>
          </a:r>
          <a:endParaRPr lang="it-IT" sz="11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933D2-2344-49C6-A342-9F0408B3B30E}" type="parTrans" cxnId="{3532DDF6-C7DF-4650-BCEE-D6AC402B73C7}">
      <dgm:prSet/>
      <dgm:spPr/>
      <dgm:t>
        <a:bodyPr/>
        <a:lstStyle/>
        <a:p>
          <a:endParaRPr lang="it-IT"/>
        </a:p>
      </dgm:t>
    </dgm:pt>
    <dgm:pt modelId="{147876D7-33DF-42F2-BE88-B7B852B8137F}" type="sibTrans" cxnId="{3532DDF6-C7DF-4650-BCEE-D6AC402B73C7}">
      <dgm:prSet/>
      <dgm:spPr/>
      <dgm:t>
        <a:bodyPr/>
        <a:lstStyle/>
        <a:p>
          <a:endParaRPr lang="it-IT"/>
        </a:p>
      </dgm:t>
    </dgm:pt>
    <dgm:pt modelId="{D3466F0D-8706-434D-98D1-52D91C4923D0}">
      <dgm:prSet phldrT="[Testo]" custT="1"/>
      <dgm:spPr/>
      <dgm:t>
        <a:bodyPr/>
        <a:lstStyle/>
        <a:p>
          <a:r>
            <a:rPr lang="it-IT" sz="1400" b="1" i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rPr>
            <a:t> dal 1999/00 </a:t>
          </a:r>
        </a:p>
        <a:p>
          <a:r>
            <a:rPr lang="it-IT" sz="1400" b="1" i="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rPr>
            <a:t> i</a:t>
          </a:r>
          <a:r>
            <a:rPr lang="it-IT" sz="1400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rPr>
            <a:t>ndagine cartacea</a:t>
          </a:r>
        </a:p>
      </dgm:t>
    </dgm:pt>
    <dgm:pt modelId="{D3A9E902-209E-472C-9C1B-A850BC307793}" type="parTrans" cxnId="{F1CB9A09-B735-48A3-AED7-16AED14539AE}">
      <dgm:prSet/>
      <dgm:spPr/>
      <dgm:t>
        <a:bodyPr/>
        <a:lstStyle/>
        <a:p>
          <a:endParaRPr lang="it-IT"/>
        </a:p>
      </dgm:t>
    </dgm:pt>
    <dgm:pt modelId="{1D0180C1-54B2-4271-B31A-6962A558D16D}" type="sibTrans" cxnId="{F1CB9A09-B735-48A3-AED7-16AED14539AE}">
      <dgm:prSet/>
      <dgm:spPr/>
      <dgm:t>
        <a:bodyPr/>
        <a:lstStyle/>
        <a:p>
          <a:endParaRPr lang="it-IT"/>
        </a:p>
      </dgm:t>
    </dgm:pt>
    <dgm:pt modelId="{1ED18EF6-C631-4A5A-A0C7-325B469144D8}">
      <dgm:prSet phldrT="[Testo]" custT="1"/>
      <dgm:spPr/>
      <dgm:t>
        <a:bodyPr/>
        <a:lstStyle/>
        <a:p>
          <a:r>
            <a:rPr lang="it-IT" sz="1600" b="1" i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2006/07 </a:t>
          </a:r>
          <a:r>
            <a:rPr lang="it-IT" sz="1400" b="1" i="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sperimentazione</a:t>
          </a:r>
          <a:r>
            <a:rPr lang="it-IT" sz="1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1" i="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indagine</a:t>
          </a:r>
          <a:r>
            <a:rPr lang="it-IT" sz="1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1" i="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web</a:t>
          </a:r>
          <a:r>
            <a:rPr lang="it-IT" sz="1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it-IT" sz="16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14421-E24A-49DC-8ABF-A824EDD97F4B}" type="parTrans" cxnId="{19BE72DA-0517-4E64-B674-3592F5FA2DFE}">
      <dgm:prSet/>
      <dgm:spPr/>
      <dgm:t>
        <a:bodyPr/>
        <a:lstStyle/>
        <a:p>
          <a:endParaRPr lang="it-IT"/>
        </a:p>
      </dgm:t>
    </dgm:pt>
    <dgm:pt modelId="{6BF3BFAF-9F67-49C9-BA2A-027960001199}" type="sibTrans" cxnId="{19BE72DA-0517-4E64-B674-3592F5FA2DFE}">
      <dgm:prSet/>
      <dgm:spPr/>
      <dgm:t>
        <a:bodyPr/>
        <a:lstStyle/>
        <a:p>
          <a:endParaRPr lang="it-IT"/>
        </a:p>
      </dgm:t>
    </dgm:pt>
    <dgm:pt modelId="{096E7602-CA5F-49CB-963B-B63AFF95D322}">
      <dgm:prSet phldrT="[Testo]" custT="1"/>
      <dgm:spPr/>
      <dgm:t>
        <a:bodyPr/>
        <a:lstStyle/>
        <a:p>
          <a:r>
            <a:rPr lang="it-IT" sz="1600" b="1" i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2010/11 – oggi</a:t>
          </a:r>
        </a:p>
        <a:p>
          <a:r>
            <a:rPr lang="it-IT" sz="16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indagine via web</a:t>
          </a:r>
          <a:endParaRPr lang="it-IT" sz="1600" dirty="0"/>
        </a:p>
      </dgm:t>
    </dgm:pt>
    <dgm:pt modelId="{5116A3B6-85D2-4C46-8903-A8626C3B134F}" type="sibTrans" cxnId="{96DF3C0E-C25D-43A8-8CAC-68C97F181F2B}">
      <dgm:prSet/>
      <dgm:spPr/>
      <dgm:t>
        <a:bodyPr/>
        <a:lstStyle/>
        <a:p>
          <a:endParaRPr lang="it-IT"/>
        </a:p>
      </dgm:t>
    </dgm:pt>
    <dgm:pt modelId="{F28C4DCA-A4F4-49FF-AB77-BD40E0772A01}" type="parTrans" cxnId="{96DF3C0E-C25D-43A8-8CAC-68C97F181F2B}">
      <dgm:prSet/>
      <dgm:spPr/>
      <dgm:t>
        <a:bodyPr/>
        <a:lstStyle/>
        <a:p>
          <a:endParaRPr lang="it-IT"/>
        </a:p>
      </dgm:t>
    </dgm:pt>
    <dgm:pt modelId="{75B08C2C-7164-4E09-81D7-CA47FD7CF56C}" type="pres">
      <dgm:prSet presAssocID="{EC6AA90F-7473-45B3-B201-A9904C83EF6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E6C7EF2-DFBD-4DC2-870C-5897BC1B4A0A}" type="pres">
      <dgm:prSet presAssocID="{EC6AA90F-7473-45B3-B201-A9904C83EF64}" presName="arrow" presStyleLbl="bgShp" presStyleIdx="0" presStyleCnt="1" custLinFactNeighborX="0" custLinFactNeighborY="-10631"/>
      <dgm:spPr>
        <a:solidFill>
          <a:schemeClr val="bg1">
            <a:lumMod val="75000"/>
            <a:alpha val="85000"/>
          </a:schemeClr>
        </a:solidFill>
      </dgm:spPr>
    </dgm:pt>
    <dgm:pt modelId="{62F371C1-E3B9-414A-83FE-EC88C86FE678}" type="pres">
      <dgm:prSet presAssocID="{EC6AA90F-7473-45B3-B201-A9904C83EF64}" presName="arrowDiagram4" presStyleCnt="0"/>
      <dgm:spPr/>
    </dgm:pt>
    <dgm:pt modelId="{2C882F4F-D176-4D29-8BD2-86C33817DD7B}" type="pres">
      <dgm:prSet presAssocID="{2BE283BE-2F1B-4C90-8B06-DD379BFAB280}" presName="bullet4a" presStyleLbl="node1" presStyleIdx="0" presStyleCnt="4" custLinFactY="-1794" custLinFactNeighborX="87127" custLinFactNeighborY="-100000"/>
      <dgm:spPr>
        <a:solidFill>
          <a:srgbClr val="B00000"/>
        </a:solidFill>
      </dgm:spPr>
      <dgm:t>
        <a:bodyPr/>
        <a:lstStyle/>
        <a:p>
          <a:endParaRPr lang="it-IT"/>
        </a:p>
      </dgm:t>
    </dgm:pt>
    <dgm:pt modelId="{C4B60832-0E7F-4614-A7E9-14B5E6E450C8}" type="pres">
      <dgm:prSet presAssocID="{2BE283BE-2F1B-4C90-8B06-DD379BFAB280}" presName="textBox4a" presStyleLbl="revTx" presStyleIdx="0" presStyleCnt="4" custScaleX="109440" custLinFactNeighborX="-17831" custLinFactNeighborY="155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4D1589-4B30-415A-B40C-79AFE86C9545}" type="pres">
      <dgm:prSet presAssocID="{D3466F0D-8706-434D-98D1-52D91C4923D0}" presName="bullet4b" presStyleLbl="node1" presStyleIdx="1" presStyleCnt="4" custLinFactNeighborX="6507" custLinFactNeighborY="11227"/>
      <dgm:spPr>
        <a:solidFill>
          <a:srgbClr val="3333FF"/>
        </a:solidFill>
      </dgm:spPr>
      <dgm:t>
        <a:bodyPr/>
        <a:lstStyle/>
        <a:p>
          <a:endParaRPr lang="it-IT"/>
        </a:p>
      </dgm:t>
    </dgm:pt>
    <dgm:pt modelId="{D4C12371-BB48-4F87-8806-7D2D1400BFF2}" type="pres">
      <dgm:prSet presAssocID="{D3466F0D-8706-434D-98D1-52D91C4923D0}" presName="textBox4b" presStyleLbl="revTx" presStyleIdx="1" presStyleCnt="4" custScaleX="149321" custScaleY="46756" custLinFactNeighborX="-2035" custLinFactNeighborY="-101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062F6F-E22C-44F3-B6C2-6C12CDCE94CE}" type="pres">
      <dgm:prSet presAssocID="{1ED18EF6-C631-4A5A-A0C7-325B469144D8}" presName="bullet4c" presStyleLbl="node1" presStyleIdx="2" presStyleCnt="4" custLinFactNeighborX="-40091" custLinFactNeighborY="28223"/>
      <dgm:spPr>
        <a:solidFill>
          <a:srgbClr val="FF6600"/>
        </a:solidFill>
      </dgm:spPr>
      <dgm:t>
        <a:bodyPr/>
        <a:lstStyle/>
        <a:p>
          <a:endParaRPr lang="it-IT"/>
        </a:p>
      </dgm:t>
    </dgm:pt>
    <dgm:pt modelId="{1E27AA98-5131-4160-96D2-032440E671CA}" type="pres">
      <dgm:prSet presAssocID="{1ED18EF6-C631-4A5A-A0C7-325B469144D8}" presName="textBox4c" presStyleLbl="revTx" presStyleIdx="2" presStyleCnt="4" custScaleX="119376" custScaleY="35143" custLinFactNeighborX="-14024" custLinFactNeighborY="-171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0966AE-B47F-4E7C-8BD6-F391CDC8DA9B}" type="pres">
      <dgm:prSet presAssocID="{096E7602-CA5F-49CB-963B-B63AFF95D322}" presName="bullet4d" presStyleLbl="node1" presStyleIdx="3" presStyleCnt="4" custLinFactNeighborX="-60827" custLinFactNeighborY="14040"/>
      <dgm:spPr>
        <a:solidFill>
          <a:srgbClr val="006600"/>
        </a:solidFill>
      </dgm:spPr>
      <dgm:t>
        <a:bodyPr/>
        <a:lstStyle/>
        <a:p>
          <a:endParaRPr lang="it-IT"/>
        </a:p>
      </dgm:t>
    </dgm:pt>
    <dgm:pt modelId="{C2C20A8B-9AD4-405A-936A-5C26817B847A}" type="pres">
      <dgm:prSet presAssocID="{096E7602-CA5F-49CB-963B-B63AFF95D322}" presName="textBox4d" presStyleLbl="revTx" presStyleIdx="3" presStyleCnt="4" custScaleX="176249" custScaleY="48230" custLinFactNeighborX="6398" custLinFactNeighborY="-132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7170256-8B22-424A-8E26-815591787AC6}" type="presOf" srcId="{1ED18EF6-C631-4A5A-A0C7-325B469144D8}" destId="{1E27AA98-5131-4160-96D2-032440E671CA}" srcOrd="0" destOrd="0" presId="urn:microsoft.com/office/officeart/2005/8/layout/arrow2"/>
    <dgm:cxn modelId="{F1CB9A09-B735-48A3-AED7-16AED14539AE}" srcId="{EC6AA90F-7473-45B3-B201-A9904C83EF64}" destId="{D3466F0D-8706-434D-98D1-52D91C4923D0}" srcOrd="1" destOrd="0" parTransId="{D3A9E902-209E-472C-9C1B-A850BC307793}" sibTransId="{1D0180C1-54B2-4271-B31A-6962A558D16D}"/>
    <dgm:cxn modelId="{1E8F5492-55F4-BC43-8794-B1FB18C21E4C}" type="presOf" srcId="{D3466F0D-8706-434D-98D1-52D91C4923D0}" destId="{D4C12371-BB48-4F87-8806-7D2D1400BFF2}" srcOrd="0" destOrd="0" presId="urn:microsoft.com/office/officeart/2005/8/layout/arrow2"/>
    <dgm:cxn modelId="{3532DDF6-C7DF-4650-BCEE-D6AC402B73C7}" srcId="{EC6AA90F-7473-45B3-B201-A9904C83EF64}" destId="{2BE283BE-2F1B-4C90-8B06-DD379BFAB280}" srcOrd="0" destOrd="0" parTransId="{0C7933D2-2344-49C6-A342-9F0408B3B30E}" sibTransId="{147876D7-33DF-42F2-BE88-B7B852B8137F}"/>
    <dgm:cxn modelId="{96DF3C0E-C25D-43A8-8CAC-68C97F181F2B}" srcId="{EC6AA90F-7473-45B3-B201-A9904C83EF64}" destId="{096E7602-CA5F-49CB-963B-B63AFF95D322}" srcOrd="3" destOrd="0" parTransId="{F28C4DCA-A4F4-49FF-AB77-BD40E0772A01}" sibTransId="{5116A3B6-85D2-4C46-8903-A8626C3B134F}"/>
    <dgm:cxn modelId="{C45448BE-4805-4546-9335-6C4545398B70}" type="presOf" srcId="{2BE283BE-2F1B-4C90-8B06-DD379BFAB280}" destId="{C4B60832-0E7F-4614-A7E9-14B5E6E450C8}" srcOrd="0" destOrd="0" presId="urn:microsoft.com/office/officeart/2005/8/layout/arrow2"/>
    <dgm:cxn modelId="{2E98BCF5-017E-4D40-8939-F3985FDAB1AC}" type="presOf" srcId="{096E7602-CA5F-49CB-963B-B63AFF95D322}" destId="{C2C20A8B-9AD4-405A-936A-5C26817B847A}" srcOrd="0" destOrd="0" presId="urn:microsoft.com/office/officeart/2005/8/layout/arrow2"/>
    <dgm:cxn modelId="{19BE72DA-0517-4E64-B674-3592F5FA2DFE}" srcId="{EC6AA90F-7473-45B3-B201-A9904C83EF64}" destId="{1ED18EF6-C631-4A5A-A0C7-325B469144D8}" srcOrd="2" destOrd="0" parTransId="{9E114421-E24A-49DC-8ABF-A824EDD97F4B}" sibTransId="{6BF3BFAF-9F67-49C9-BA2A-027960001199}"/>
    <dgm:cxn modelId="{C36CE8D5-EF0F-F34F-B18D-60E6BD7EF9B0}" type="presOf" srcId="{EC6AA90F-7473-45B3-B201-A9904C83EF64}" destId="{75B08C2C-7164-4E09-81D7-CA47FD7CF56C}" srcOrd="0" destOrd="0" presId="urn:microsoft.com/office/officeart/2005/8/layout/arrow2"/>
    <dgm:cxn modelId="{5114FEA0-1F03-B645-B5D2-35EC63876238}" type="presParOf" srcId="{75B08C2C-7164-4E09-81D7-CA47FD7CF56C}" destId="{6E6C7EF2-DFBD-4DC2-870C-5897BC1B4A0A}" srcOrd="0" destOrd="0" presId="urn:microsoft.com/office/officeart/2005/8/layout/arrow2"/>
    <dgm:cxn modelId="{8748065B-2550-854D-9FE9-043D47E840B8}" type="presParOf" srcId="{75B08C2C-7164-4E09-81D7-CA47FD7CF56C}" destId="{62F371C1-E3B9-414A-83FE-EC88C86FE678}" srcOrd="1" destOrd="0" presId="urn:microsoft.com/office/officeart/2005/8/layout/arrow2"/>
    <dgm:cxn modelId="{8E7C91FC-1A64-164A-B532-69593FBBFD19}" type="presParOf" srcId="{62F371C1-E3B9-414A-83FE-EC88C86FE678}" destId="{2C882F4F-D176-4D29-8BD2-86C33817DD7B}" srcOrd="0" destOrd="0" presId="urn:microsoft.com/office/officeart/2005/8/layout/arrow2"/>
    <dgm:cxn modelId="{789DFE64-C83C-544A-B395-6CA0AB541473}" type="presParOf" srcId="{62F371C1-E3B9-414A-83FE-EC88C86FE678}" destId="{C4B60832-0E7F-4614-A7E9-14B5E6E450C8}" srcOrd="1" destOrd="0" presId="urn:microsoft.com/office/officeart/2005/8/layout/arrow2"/>
    <dgm:cxn modelId="{9156DFA7-985C-AB40-8D82-80AACD2E9BA0}" type="presParOf" srcId="{62F371C1-E3B9-414A-83FE-EC88C86FE678}" destId="{C74D1589-4B30-415A-B40C-79AFE86C9545}" srcOrd="2" destOrd="0" presId="urn:microsoft.com/office/officeart/2005/8/layout/arrow2"/>
    <dgm:cxn modelId="{6DDD07F0-5A55-4F46-89A0-A429CD7D8048}" type="presParOf" srcId="{62F371C1-E3B9-414A-83FE-EC88C86FE678}" destId="{D4C12371-BB48-4F87-8806-7D2D1400BFF2}" srcOrd="3" destOrd="0" presId="urn:microsoft.com/office/officeart/2005/8/layout/arrow2"/>
    <dgm:cxn modelId="{C0D369E2-0E38-164B-BA36-74C0EE42E903}" type="presParOf" srcId="{62F371C1-E3B9-414A-83FE-EC88C86FE678}" destId="{D1062F6F-E22C-44F3-B6C2-6C12CDCE94CE}" srcOrd="4" destOrd="0" presId="urn:microsoft.com/office/officeart/2005/8/layout/arrow2"/>
    <dgm:cxn modelId="{C92FBCEA-8AC9-A04B-8740-65D990BE91FA}" type="presParOf" srcId="{62F371C1-E3B9-414A-83FE-EC88C86FE678}" destId="{1E27AA98-5131-4160-96D2-032440E671CA}" srcOrd="5" destOrd="0" presId="urn:microsoft.com/office/officeart/2005/8/layout/arrow2"/>
    <dgm:cxn modelId="{E09FCC71-6B58-6545-B1CD-D7874CDCA7D7}" type="presParOf" srcId="{62F371C1-E3B9-414A-83FE-EC88C86FE678}" destId="{130966AE-B47F-4E7C-8BD6-F391CDC8DA9B}" srcOrd="6" destOrd="0" presId="urn:microsoft.com/office/officeart/2005/8/layout/arrow2"/>
    <dgm:cxn modelId="{837A2408-9359-664C-8339-C8C684E255F5}" type="presParOf" srcId="{62F371C1-E3B9-414A-83FE-EC88C86FE678}" destId="{C2C20A8B-9AD4-405A-936A-5C26817B847A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9F21F-FBD6-4DAA-9D76-FED46992FE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81676E2-E69C-4DA1-9E5E-BA933D526B8F}">
      <dgm:prSet phldrT="[Testo]" custT="1"/>
      <dgm:spPr>
        <a:xfrm rot="5400000">
          <a:off x="-240726" y="240729"/>
          <a:ext cx="1604861" cy="1123403"/>
        </a:xfrm>
        <a:solidFill>
          <a:srgbClr val="AD0101">
            <a:hueOff val="0"/>
            <a:satOff val="0"/>
            <a:lumOff val="0"/>
            <a:alphaOff val="0"/>
          </a:srgb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24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Studenti</a:t>
          </a:r>
          <a:endParaRPr lang="it-IT" sz="24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89449928-453A-4588-ACC4-61C1949AC6F6}" type="parTrans" cxnId="{70068898-F1D9-47DF-9168-6A2D21EC682F}">
      <dgm:prSet/>
      <dgm:spPr/>
      <dgm:t>
        <a:bodyPr/>
        <a:lstStyle/>
        <a:p>
          <a:endParaRPr lang="it-IT"/>
        </a:p>
      </dgm:t>
    </dgm:pt>
    <dgm:pt modelId="{0E5104BE-EA5D-4A1F-B5AA-3ED54F55CF6A}" type="sibTrans" cxnId="{70068898-F1D9-47DF-9168-6A2D21EC682F}">
      <dgm:prSet/>
      <dgm:spPr/>
      <dgm:t>
        <a:bodyPr/>
        <a:lstStyle/>
        <a:p>
          <a:endParaRPr lang="it-IT"/>
        </a:p>
      </dgm:t>
    </dgm:pt>
    <dgm:pt modelId="{08BF4030-6661-4D62-8D17-9B2A3C512C0E}">
      <dgm:prSet phldrT="[Testo]" custT="1"/>
      <dgm:spPr>
        <a:xfrm rot="5400000">
          <a:off x="3847375" y="-2479196"/>
          <a:ext cx="1043708" cy="60021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Fare emergere il </a:t>
          </a:r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punto di vista degli studenti </a:t>
          </a:r>
          <a:r>
            <a:rPr lang="it-I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rispetto all’attività didattica erogata</a:t>
          </a:r>
          <a:endParaRPr lang="it-I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CE1D4963-B2F0-4F43-9E54-7A9A206D6307}" type="sibTrans" cxnId="{D86B50D0-B5C0-4DD8-AE6D-F49C4F697755}">
      <dgm:prSet/>
      <dgm:spPr/>
      <dgm:t>
        <a:bodyPr/>
        <a:lstStyle/>
        <a:p>
          <a:endParaRPr lang="it-IT"/>
        </a:p>
      </dgm:t>
    </dgm:pt>
    <dgm:pt modelId="{C7159DDE-5662-4B22-8ED7-CC14722F4B14}" type="parTrans" cxnId="{D86B50D0-B5C0-4DD8-AE6D-F49C4F697755}">
      <dgm:prSet/>
      <dgm:spPr/>
      <dgm:t>
        <a:bodyPr/>
        <a:lstStyle/>
        <a:p>
          <a:endParaRPr lang="it-IT"/>
        </a:p>
      </dgm:t>
    </dgm:pt>
    <dgm:pt modelId="{E646DF56-75BD-43A6-8418-D6CB7812BA4D}" type="pres">
      <dgm:prSet presAssocID="{3F49F21F-FBD6-4DAA-9D76-FED46992FE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5654BCE-D823-4E25-9973-E97F74BD186A}" type="pres">
      <dgm:prSet presAssocID="{381676E2-E69C-4DA1-9E5E-BA933D526B8F}" presName="composite" presStyleCnt="0"/>
      <dgm:spPr/>
    </dgm:pt>
    <dgm:pt modelId="{9CBA8342-9564-4100-BB86-13B232EA1F95}" type="pres">
      <dgm:prSet presAssocID="{381676E2-E69C-4DA1-9E5E-BA933D526B8F}" presName="parentText" presStyleLbl="alignNode1" presStyleIdx="0" presStyleCnt="1" custLinFactNeighborX="-14140" custLinFactNeighborY="-1559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it-IT"/>
        </a:p>
      </dgm:t>
    </dgm:pt>
    <dgm:pt modelId="{007A0843-DCDE-4B67-BCC5-079D4A1B9309}" type="pres">
      <dgm:prSet presAssocID="{381676E2-E69C-4DA1-9E5E-BA933D526B8F}" presName="descendantText" presStyleLbl="alignAcc1" presStyleIdx="0" presStyleCnt="1" custScaleX="90427" custLinFactNeighborX="-3492" custLinFactNeighborY="-23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</dgm:ptLst>
  <dgm:cxnLst>
    <dgm:cxn modelId="{DBCF68A9-024E-BC4B-A2F8-FAAEA0BEEFF0}" type="presOf" srcId="{381676E2-E69C-4DA1-9E5E-BA933D526B8F}" destId="{9CBA8342-9564-4100-BB86-13B232EA1F95}" srcOrd="0" destOrd="0" presId="urn:microsoft.com/office/officeart/2005/8/layout/chevron2"/>
    <dgm:cxn modelId="{70068898-F1D9-47DF-9168-6A2D21EC682F}" srcId="{3F49F21F-FBD6-4DAA-9D76-FED46992FEBD}" destId="{381676E2-E69C-4DA1-9E5E-BA933D526B8F}" srcOrd="0" destOrd="0" parTransId="{89449928-453A-4588-ACC4-61C1949AC6F6}" sibTransId="{0E5104BE-EA5D-4A1F-B5AA-3ED54F55CF6A}"/>
    <dgm:cxn modelId="{B9A0EB13-1111-6C42-9E32-27AFCFB21452}" type="presOf" srcId="{08BF4030-6661-4D62-8D17-9B2A3C512C0E}" destId="{007A0843-DCDE-4B67-BCC5-079D4A1B9309}" srcOrd="0" destOrd="0" presId="urn:microsoft.com/office/officeart/2005/8/layout/chevron2"/>
    <dgm:cxn modelId="{CEC74E22-A9CC-294E-B222-3B38FFE4F16B}" type="presOf" srcId="{3F49F21F-FBD6-4DAA-9D76-FED46992FEBD}" destId="{E646DF56-75BD-43A6-8418-D6CB7812BA4D}" srcOrd="0" destOrd="0" presId="urn:microsoft.com/office/officeart/2005/8/layout/chevron2"/>
    <dgm:cxn modelId="{D86B50D0-B5C0-4DD8-AE6D-F49C4F697755}" srcId="{381676E2-E69C-4DA1-9E5E-BA933D526B8F}" destId="{08BF4030-6661-4D62-8D17-9B2A3C512C0E}" srcOrd="0" destOrd="0" parTransId="{C7159DDE-5662-4B22-8ED7-CC14722F4B14}" sibTransId="{CE1D4963-B2F0-4F43-9E54-7A9A206D6307}"/>
    <dgm:cxn modelId="{DFD6C620-D9CD-2640-A137-7C4068ADE1B8}" type="presParOf" srcId="{E646DF56-75BD-43A6-8418-D6CB7812BA4D}" destId="{35654BCE-D823-4E25-9973-E97F74BD186A}" srcOrd="0" destOrd="0" presId="urn:microsoft.com/office/officeart/2005/8/layout/chevron2"/>
    <dgm:cxn modelId="{E7FF35FA-2AFB-6A44-82D4-B5819A12C90A}" type="presParOf" srcId="{35654BCE-D823-4E25-9973-E97F74BD186A}" destId="{9CBA8342-9564-4100-BB86-13B232EA1F95}" srcOrd="0" destOrd="0" presId="urn:microsoft.com/office/officeart/2005/8/layout/chevron2"/>
    <dgm:cxn modelId="{B8F8F2B7-D10F-F54D-8DCC-CF509C71EC09}" type="presParOf" srcId="{35654BCE-D823-4E25-9973-E97F74BD186A}" destId="{007A0843-DCDE-4B67-BCC5-079D4A1B93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9F21F-FBD6-4DAA-9D76-FED46992FE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81676E2-E69C-4DA1-9E5E-BA933D526B8F}">
      <dgm:prSet phldrT="[Testo]" custT="1"/>
      <dgm:spPr>
        <a:xfrm rot="5400000">
          <a:off x="-241200" y="241200"/>
          <a:ext cx="1608001" cy="1125600"/>
        </a:xfrm>
        <a:solidFill>
          <a:srgbClr val="AD0101">
            <a:hueOff val="0"/>
            <a:satOff val="0"/>
            <a:lumOff val="0"/>
            <a:alphaOff val="0"/>
          </a:srgb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24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Docenti</a:t>
          </a:r>
          <a:endParaRPr lang="it-IT" sz="24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89449928-453A-4588-ACC4-61C1949AC6F6}" type="parTrans" cxnId="{70068898-F1D9-47DF-9168-6A2D21EC682F}">
      <dgm:prSet/>
      <dgm:spPr/>
      <dgm:t>
        <a:bodyPr/>
        <a:lstStyle/>
        <a:p>
          <a:endParaRPr lang="it-IT"/>
        </a:p>
      </dgm:t>
    </dgm:pt>
    <dgm:pt modelId="{0E5104BE-EA5D-4A1F-B5AA-3ED54F55CF6A}" type="sibTrans" cxnId="{70068898-F1D9-47DF-9168-6A2D21EC682F}">
      <dgm:prSet/>
      <dgm:spPr/>
      <dgm:t>
        <a:bodyPr/>
        <a:lstStyle/>
        <a:p>
          <a:endParaRPr lang="it-IT"/>
        </a:p>
      </dgm:t>
    </dgm:pt>
    <dgm:pt modelId="{08BF4030-6661-4D62-8D17-9B2A3C512C0E}">
      <dgm:prSet phldrT="[Testo]" custT="1"/>
      <dgm:spPr>
        <a:xfrm rot="5400000">
          <a:off x="3847752" y="-2477457"/>
          <a:ext cx="1045200" cy="600011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Favorire la </a:t>
          </a:r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riflessione</a:t>
          </a:r>
          <a:r>
            <a:rPr lang="it-I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da parte dei </a:t>
          </a:r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Docenti</a:t>
          </a:r>
          <a:r>
            <a:rPr lang="it-I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e dei </a:t>
          </a:r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Consigli di Corso di studio</a:t>
          </a:r>
          <a:endParaRPr lang="it-I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CE1D4963-B2F0-4F43-9E54-7A9A206D6307}" type="sibTrans" cxnId="{D86B50D0-B5C0-4DD8-AE6D-F49C4F697755}">
      <dgm:prSet/>
      <dgm:spPr/>
      <dgm:t>
        <a:bodyPr/>
        <a:lstStyle/>
        <a:p>
          <a:endParaRPr lang="it-IT"/>
        </a:p>
      </dgm:t>
    </dgm:pt>
    <dgm:pt modelId="{C7159DDE-5662-4B22-8ED7-CC14722F4B14}" type="parTrans" cxnId="{D86B50D0-B5C0-4DD8-AE6D-F49C4F697755}">
      <dgm:prSet/>
      <dgm:spPr/>
      <dgm:t>
        <a:bodyPr/>
        <a:lstStyle/>
        <a:p>
          <a:endParaRPr lang="it-IT"/>
        </a:p>
      </dgm:t>
    </dgm:pt>
    <dgm:pt modelId="{E646DF56-75BD-43A6-8418-D6CB7812BA4D}" type="pres">
      <dgm:prSet presAssocID="{3F49F21F-FBD6-4DAA-9D76-FED46992FE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5654BCE-D823-4E25-9973-E97F74BD186A}" type="pres">
      <dgm:prSet presAssocID="{381676E2-E69C-4DA1-9E5E-BA933D526B8F}" presName="composite" presStyleCnt="0"/>
      <dgm:spPr/>
    </dgm:pt>
    <dgm:pt modelId="{9CBA8342-9564-4100-BB86-13B232EA1F95}" type="pres">
      <dgm:prSet presAssocID="{381676E2-E69C-4DA1-9E5E-BA933D526B8F}" presName="parentText" presStyleLbl="alignNode1" presStyleIdx="0" presStyleCnt="1" custLinFactNeighborX="-14140" custLinFactNeighborY="-1559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it-IT"/>
        </a:p>
      </dgm:t>
    </dgm:pt>
    <dgm:pt modelId="{007A0843-DCDE-4B67-BCC5-079D4A1B9309}" type="pres">
      <dgm:prSet presAssocID="{381676E2-E69C-4DA1-9E5E-BA933D526B8F}" presName="descendantText" presStyleLbl="alignAcc1" presStyleIdx="0" presStyleCnt="1" custScaleX="90427" custLinFactNeighborX="-3492" custLinFactNeighborY="-23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</dgm:ptLst>
  <dgm:cxnLst>
    <dgm:cxn modelId="{70068898-F1D9-47DF-9168-6A2D21EC682F}" srcId="{3F49F21F-FBD6-4DAA-9D76-FED46992FEBD}" destId="{381676E2-E69C-4DA1-9E5E-BA933D526B8F}" srcOrd="0" destOrd="0" parTransId="{89449928-453A-4588-ACC4-61C1949AC6F6}" sibTransId="{0E5104BE-EA5D-4A1F-B5AA-3ED54F55CF6A}"/>
    <dgm:cxn modelId="{3111DFFB-E050-B648-BBAC-80490E19BBED}" type="presOf" srcId="{08BF4030-6661-4D62-8D17-9B2A3C512C0E}" destId="{007A0843-DCDE-4B67-BCC5-079D4A1B9309}" srcOrd="0" destOrd="0" presId="urn:microsoft.com/office/officeart/2005/8/layout/chevron2"/>
    <dgm:cxn modelId="{E459EDA8-830A-7E4F-8B64-C14D366CD9ED}" type="presOf" srcId="{381676E2-E69C-4DA1-9E5E-BA933D526B8F}" destId="{9CBA8342-9564-4100-BB86-13B232EA1F95}" srcOrd="0" destOrd="0" presId="urn:microsoft.com/office/officeart/2005/8/layout/chevron2"/>
    <dgm:cxn modelId="{D86B50D0-B5C0-4DD8-AE6D-F49C4F697755}" srcId="{381676E2-E69C-4DA1-9E5E-BA933D526B8F}" destId="{08BF4030-6661-4D62-8D17-9B2A3C512C0E}" srcOrd="0" destOrd="0" parTransId="{C7159DDE-5662-4B22-8ED7-CC14722F4B14}" sibTransId="{CE1D4963-B2F0-4F43-9E54-7A9A206D6307}"/>
    <dgm:cxn modelId="{89D10C36-7D6D-674D-864B-F6BC4FA16B34}" type="presOf" srcId="{3F49F21F-FBD6-4DAA-9D76-FED46992FEBD}" destId="{E646DF56-75BD-43A6-8418-D6CB7812BA4D}" srcOrd="0" destOrd="0" presId="urn:microsoft.com/office/officeart/2005/8/layout/chevron2"/>
    <dgm:cxn modelId="{7C6E271D-1222-6F45-9E57-3B1461177842}" type="presParOf" srcId="{E646DF56-75BD-43A6-8418-D6CB7812BA4D}" destId="{35654BCE-D823-4E25-9973-E97F74BD186A}" srcOrd="0" destOrd="0" presId="urn:microsoft.com/office/officeart/2005/8/layout/chevron2"/>
    <dgm:cxn modelId="{BCE386EA-F3B9-B141-AE21-34D835669663}" type="presParOf" srcId="{35654BCE-D823-4E25-9973-E97F74BD186A}" destId="{9CBA8342-9564-4100-BB86-13B232EA1F95}" srcOrd="0" destOrd="0" presId="urn:microsoft.com/office/officeart/2005/8/layout/chevron2"/>
    <dgm:cxn modelId="{A0763048-A9CB-574F-94FB-4DD8A8912C13}" type="presParOf" srcId="{35654BCE-D823-4E25-9973-E97F74BD186A}" destId="{007A0843-DCDE-4B67-BCC5-079D4A1B93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49F21F-FBD6-4DAA-9D76-FED46992FE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81676E2-E69C-4DA1-9E5E-BA933D526B8F}">
      <dgm:prSet phldrT="[Testo]" custT="1"/>
      <dgm:spPr>
        <a:xfrm rot="5400000">
          <a:off x="-241200" y="241200"/>
          <a:ext cx="1608001" cy="1125600"/>
        </a:xfrm>
        <a:solidFill>
          <a:srgbClr val="AD0101">
            <a:hueOff val="0"/>
            <a:satOff val="0"/>
            <a:lumOff val="0"/>
            <a:alphaOff val="0"/>
          </a:srgb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24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Ateneo</a:t>
          </a:r>
          <a:endParaRPr lang="it-IT" sz="24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89449928-453A-4588-ACC4-61C1949AC6F6}" type="parTrans" cxnId="{70068898-F1D9-47DF-9168-6A2D21EC682F}">
      <dgm:prSet/>
      <dgm:spPr/>
      <dgm:t>
        <a:bodyPr/>
        <a:lstStyle/>
        <a:p>
          <a:endParaRPr lang="it-IT"/>
        </a:p>
      </dgm:t>
    </dgm:pt>
    <dgm:pt modelId="{0E5104BE-EA5D-4A1F-B5AA-3ED54F55CF6A}" type="sibTrans" cxnId="{70068898-F1D9-47DF-9168-6A2D21EC682F}">
      <dgm:prSet/>
      <dgm:spPr/>
      <dgm:t>
        <a:bodyPr/>
        <a:lstStyle/>
        <a:p>
          <a:endParaRPr lang="it-IT"/>
        </a:p>
      </dgm:t>
    </dgm:pt>
    <dgm:pt modelId="{08BF4030-6661-4D62-8D17-9B2A3C512C0E}">
      <dgm:prSet phldrT="[Testo]" custT="1"/>
      <dgm:spPr>
        <a:xfrm rot="5400000">
          <a:off x="3847287" y="-2477457"/>
          <a:ext cx="1045200" cy="600011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it-I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Innalzare la </a:t>
          </a:r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qualità </a:t>
          </a:r>
          <a:r>
            <a:rPr lang="it-I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delle attività didattiche per un </a:t>
          </a:r>
          <a:r>
            <a:rPr lang="it-IT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generale miglioramento </a:t>
          </a:r>
          <a:r>
            <a:rPr lang="it-IT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dell’offerta formativa e dei servizi per la didattica</a:t>
          </a:r>
          <a:endParaRPr lang="it-IT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CE1D4963-B2F0-4F43-9E54-7A9A206D6307}" type="sibTrans" cxnId="{D86B50D0-B5C0-4DD8-AE6D-F49C4F697755}">
      <dgm:prSet/>
      <dgm:spPr/>
      <dgm:t>
        <a:bodyPr/>
        <a:lstStyle/>
        <a:p>
          <a:endParaRPr lang="it-IT"/>
        </a:p>
      </dgm:t>
    </dgm:pt>
    <dgm:pt modelId="{C7159DDE-5662-4B22-8ED7-CC14722F4B14}" type="parTrans" cxnId="{D86B50D0-B5C0-4DD8-AE6D-F49C4F697755}">
      <dgm:prSet/>
      <dgm:spPr/>
      <dgm:t>
        <a:bodyPr/>
        <a:lstStyle/>
        <a:p>
          <a:endParaRPr lang="it-IT"/>
        </a:p>
      </dgm:t>
    </dgm:pt>
    <dgm:pt modelId="{E646DF56-75BD-43A6-8418-D6CB7812BA4D}" type="pres">
      <dgm:prSet presAssocID="{3F49F21F-FBD6-4DAA-9D76-FED46992FE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5654BCE-D823-4E25-9973-E97F74BD186A}" type="pres">
      <dgm:prSet presAssocID="{381676E2-E69C-4DA1-9E5E-BA933D526B8F}" presName="composite" presStyleCnt="0"/>
      <dgm:spPr/>
    </dgm:pt>
    <dgm:pt modelId="{9CBA8342-9564-4100-BB86-13B232EA1F95}" type="pres">
      <dgm:prSet presAssocID="{381676E2-E69C-4DA1-9E5E-BA933D526B8F}" presName="parentText" presStyleLbl="alignNode1" presStyleIdx="0" presStyleCnt="1" custLinFactNeighborX="-14140" custLinFactNeighborY="-1559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it-IT"/>
        </a:p>
      </dgm:t>
    </dgm:pt>
    <dgm:pt modelId="{007A0843-DCDE-4B67-BCC5-079D4A1B9309}" type="pres">
      <dgm:prSet presAssocID="{381676E2-E69C-4DA1-9E5E-BA933D526B8F}" presName="descendantText" presStyleLbl="alignAcc1" presStyleIdx="0" presStyleCnt="1" custScaleX="90427" custLinFactNeighborX="-34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</dgm:ptLst>
  <dgm:cxnLst>
    <dgm:cxn modelId="{70068898-F1D9-47DF-9168-6A2D21EC682F}" srcId="{3F49F21F-FBD6-4DAA-9D76-FED46992FEBD}" destId="{381676E2-E69C-4DA1-9E5E-BA933D526B8F}" srcOrd="0" destOrd="0" parTransId="{89449928-453A-4588-ACC4-61C1949AC6F6}" sibTransId="{0E5104BE-EA5D-4A1F-B5AA-3ED54F55CF6A}"/>
    <dgm:cxn modelId="{B9E6ED19-A0A9-004C-B5A0-ED85DA56FCDB}" type="presOf" srcId="{3F49F21F-FBD6-4DAA-9D76-FED46992FEBD}" destId="{E646DF56-75BD-43A6-8418-D6CB7812BA4D}" srcOrd="0" destOrd="0" presId="urn:microsoft.com/office/officeart/2005/8/layout/chevron2"/>
    <dgm:cxn modelId="{03B3BDC2-00AC-FB40-9ED0-13C040BED8A5}" type="presOf" srcId="{381676E2-E69C-4DA1-9E5E-BA933D526B8F}" destId="{9CBA8342-9564-4100-BB86-13B232EA1F95}" srcOrd="0" destOrd="0" presId="urn:microsoft.com/office/officeart/2005/8/layout/chevron2"/>
    <dgm:cxn modelId="{7E5D205F-A97F-754D-ADB7-93FE8BF09CE3}" type="presOf" srcId="{08BF4030-6661-4D62-8D17-9B2A3C512C0E}" destId="{007A0843-DCDE-4B67-BCC5-079D4A1B9309}" srcOrd="0" destOrd="0" presId="urn:microsoft.com/office/officeart/2005/8/layout/chevron2"/>
    <dgm:cxn modelId="{D86B50D0-B5C0-4DD8-AE6D-F49C4F697755}" srcId="{381676E2-E69C-4DA1-9E5E-BA933D526B8F}" destId="{08BF4030-6661-4D62-8D17-9B2A3C512C0E}" srcOrd="0" destOrd="0" parTransId="{C7159DDE-5662-4B22-8ED7-CC14722F4B14}" sibTransId="{CE1D4963-B2F0-4F43-9E54-7A9A206D6307}"/>
    <dgm:cxn modelId="{5C218E22-72CB-FF46-9B53-4201AC167B9A}" type="presParOf" srcId="{E646DF56-75BD-43A6-8418-D6CB7812BA4D}" destId="{35654BCE-D823-4E25-9973-E97F74BD186A}" srcOrd="0" destOrd="0" presId="urn:microsoft.com/office/officeart/2005/8/layout/chevron2"/>
    <dgm:cxn modelId="{F1D54B0B-6C84-914C-97F9-B8C1991F19F7}" type="presParOf" srcId="{35654BCE-D823-4E25-9973-E97F74BD186A}" destId="{9CBA8342-9564-4100-BB86-13B232EA1F95}" srcOrd="0" destOrd="0" presId="urn:microsoft.com/office/officeart/2005/8/layout/chevron2"/>
    <dgm:cxn modelId="{858E41D7-3CE5-CA44-8992-8CC8DC542D82}" type="presParOf" srcId="{35654BCE-D823-4E25-9973-E97F74BD186A}" destId="{007A0843-DCDE-4B67-BCC5-079D4A1B93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C7EF2-DFBD-4DC2-870C-5897BC1B4A0A}">
      <dsp:nvSpPr>
        <dsp:cNvPr id="0" name=""/>
        <dsp:cNvSpPr/>
      </dsp:nvSpPr>
      <dsp:spPr>
        <a:xfrm>
          <a:off x="329340" y="0"/>
          <a:ext cx="6412752" cy="4007970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75000"/>
            <a:alpha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82F4F-D176-4D29-8BD2-86C33817DD7B}">
      <dsp:nvSpPr>
        <dsp:cNvPr id="0" name=""/>
        <dsp:cNvSpPr/>
      </dsp:nvSpPr>
      <dsp:spPr>
        <a:xfrm>
          <a:off x="1089503" y="2830187"/>
          <a:ext cx="147493" cy="147493"/>
        </a:xfrm>
        <a:prstGeom prst="ellipse">
          <a:avLst/>
        </a:prstGeom>
        <a:solidFill>
          <a:srgbClr val="B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60832-0E7F-4614-A7E9-14B5E6E450C8}">
      <dsp:nvSpPr>
        <dsp:cNvPr id="0" name=""/>
        <dsp:cNvSpPr/>
      </dsp:nvSpPr>
      <dsp:spPr>
        <a:xfrm>
          <a:off x="787453" y="3054073"/>
          <a:ext cx="1200097" cy="95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5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i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1998/99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prime  sperimentazioni</a:t>
          </a:r>
          <a:endParaRPr lang="it-IT" sz="11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7453" y="3054073"/>
        <a:ext cx="1200097" cy="953896"/>
      </dsp:txXfrm>
    </dsp:sp>
    <dsp:sp modelId="{C74D1589-4B30-415A-B40C-79AFE86C9545}">
      <dsp:nvSpPr>
        <dsp:cNvPr id="0" name=""/>
        <dsp:cNvSpPr/>
      </dsp:nvSpPr>
      <dsp:spPr>
        <a:xfrm>
          <a:off x="2019759" y="2076871"/>
          <a:ext cx="256510" cy="256510"/>
        </a:xfrm>
        <a:prstGeom prst="ellipse">
          <a:avLst/>
        </a:prstGeom>
        <a:solidFill>
          <a:srgbClr val="33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12371-BB48-4F87-8806-7D2D1400BFF2}">
      <dsp:nvSpPr>
        <dsp:cNvPr id="0" name=""/>
        <dsp:cNvSpPr/>
      </dsp:nvSpPr>
      <dsp:spPr>
        <a:xfrm>
          <a:off x="1771821" y="2478109"/>
          <a:ext cx="2010872" cy="85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1" kern="120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rPr>
            <a:t> dal 1999/00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0" kern="120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rPr>
            <a:t> i</a:t>
          </a:r>
          <a:r>
            <a:rPr lang="it-IT" sz="1400" b="1" kern="120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rPr>
            <a:t>ndagine cartacea</a:t>
          </a:r>
        </a:p>
      </dsp:txBody>
      <dsp:txXfrm>
        <a:off x="1771821" y="2478109"/>
        <a:ext cx="2010872" cy="856402"/>
      </dsp:txXfrm>
    </dsp:sp>
    <dsp:sp modelId="{D1062F6F-E22C-44F3-B6C2-6C12CDCE94CE}">
      <dsp:nvSpPr>
        <dsp:cNvPr id="0" name=""/>
        <dsp:cNvSpPr/>
      </dsp:nvSpPr>
      <dsp:spPr>
        <a:xfrm>
          <a:off x="3197455" y="1457029"/>
          <a:ext cx="339875" cy="339875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7AA98-5131-4160-96D2-032440E671CA}">
      <dsp:nvSpPr>
        <dsp:cNvPr id="0" name=""/>
        <dsp:cNvSpPr/>
      </dsp:nvSpPr>
      <dsp:spPr>
        <a:xfrm>
          <a:off x="3184328" y="1910373"/>
          <a:ext cx="1607610" cy="87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2006/07 </a:t>
          </a:r>
          <a:r>
            <a:rPr lang="it-IT" sz="1400" b="1" i="0" kern="12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sperimentazione</a:t>
          </a:r>
          <a:r>
            <a:rPr lang="it-IT" sz="1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1" i="0" kern="12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indagine</a:t>
          </a:r>
          <a:r>
            <a:rPr lang="it-IT" sz="1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b="1" i="0" kern="12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rPr>
            <a:t>web</a:t>
          </a:r>
          <a:r>
            <a:rPr lang="it-IT" sz="1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it-IT" sz="16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4328" y="1910373"/>
        <a:ext cx="1607610" cy="870465"/>
      </dsp:txXfrm>
    </dsp:sp>
    <dsp:sp modelId="{130966AE-B47F-4E7C-8BD6-F391CDC8DA9B}">
      <dsp:nvSpPr>
        <dsp:cNvPr id="0" name=""/>
        <dsp:cNvSpPr/>
      </dsp:nvSpPr>
      <dsp:spPr>
        <a:xfrm>
          <a:off x="4506048" y="970527"/>
          <a:ext cx="455305" cy="455305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20A8B-9AD4-405A-936A-5C26817B847A}">
      <dsp:nvSpPr>
        <dsp:cNvPr id="0" name=""/>
        <dsp:cNvSpPr/>
      </dsp:nvSpPr>
      <dsp:spPr>
        <a:xfrm>
          <a:off x="4583395" y="1497607"/>
          <a:ext cx="2373506" cy="1385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5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2010/11 – oggi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indagine via web</a:t>
          </a:r>
          <a:endParaRPr lang="it-IT" sz="1600" kern="1200" dirty="0"/>
        </a:p>
      </dsp:txBody>
      <dsp:txXfrm>
        <a:off x="4583395" y="1497607"/>
        <a:ext cx="2373506" cy="1385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8342-9564-4100-BB86-13B232EA1F95}">
      <dsp:nvSpPr>
        <dsp:cNvPr id="0" name=""/>
        <dsp:cNvSpPr/>
      </dsp:nvSpPr>
      <dsp:spPr>
        <a:xfrm rot="5400000">
          <a:off x="-241200" y="241200"/>
          <a:ext cx="1608001" cy="1125600"/>
        </a:xfrm>
        <a:prstGeom prst="chevron">
          <a:avLst/>
        </a:prstGeom>
        <a:solidFill>
          <a:srgbClr val="AD0101">
            <a:hueOff val="0"/>
            <a:satOff val="0"/>
            <a:lumOff val="0"/>
            <a:alphaOff val="0"/>
          </a:srgb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Studenti</a:t>
          </a:r>
          <a:endParaRPr lang="it-IT" sz="2400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 rot="-5400000">
        <a:off x="1" y="562799"/>
        <a:ext cx="1125600" cy="482401"/>
      </dsp:txXfrm>
    </dsp:sp>
    <dsp:sp modelId="{007A0843-DCDE-4B67-BCC5-079D4A1B9309}">
      <dsp:nvSpPr>
        <dsp:cNvPr id="0" name=""/>
        <dsp:cNvSpPr/>
      </dsp:nvSpPr>
      <dsp:spPr>
        <a:xfrm rot="5400000">
          <a:off x="3847752" y="-2477457"/>
          <a:ext cx="1045200" cy="600011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Fare emergere il </a:t>
          </a: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punto di vista degli studenti </a:t>
          </a:r>
          <a:r>
            <a:rPr lang="it-I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rispetto all’attività didattica erogata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 rot="-5400000">
        <a:off x="1370295" y="51022"/>
        <a:ext cx="5949093" cy="943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8342-9564-4100-BB86-13B232EA1F95}">
      <dsp:nvSpPr>
        <dsp:cNvPr id="0" name=""/>
        <dsp:cNvSpPr/>
      </dsp:nvSpPr>
      <dsp:spPr>
        <a:xfrm rot="5400000">
          <a:off x="-241200" y="241200"/>
          <a:ext cx="1608001" cy="1125600"/>
        </a:xfrm>
        <a:prstGeom prst="chevron">
          <a:avLst/>
        </a:prstGeom>
        <a:solidFill>
          <a:srgbClr val="AD0101">
            <a:hueOff val="0"/>
            <a:satOff val="0"/>
            <a:lumOff val="0"/>
            <a:alphaOff val="0"/>
          </a:srgb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Docenti</a:t>
          </a:r>
          <a:endParaRPr lang="it-IT" sz="2400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 rot="-5400000">
        <a:off x="1" y="562799"/>
        <a:ext cx="1125600" cy="482401"/>
      </dsp:txXfrm>
    </dsp:sp>
    <dsp:sp modelId="{007A0843-DCDE-4B67-BCC5-079D4A1B9309}">
      <dsp:nvSpPr>
        <dsp:cNvPr id="0" name=""/>
        <dsp:cNvSpPr/>
      </dsp:nvSpPr>
      <dsp:spPr>
        <a:xfrm rot="5400000">
          <a:off x="3847752" y="-2477457"/>
          <a:ext cx="1045200" cy="600011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Favorire la </a:t>
          </a: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riflessione</a:t>
          </a:r>
          <a:r>
            <a:rPr lang="it-I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da parte dei </a:t>
          </a: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Docenti</a:t>
          </a:r>
          <a:r>
            <a:rPr lang="it-I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e dei </a:t>
          </a: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Consigli di Corso di studio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 rot="-5400000">
        <a:off x="1370295" y="51022"/>
        <a:ext cx="5949093" cy="943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8342-9564-4100-BB86-13B232EA1F95}">
      <dsp:nvSpPr>
        <dsp:cNvPr id="0" name=""/>
        <dsp:cNvSpPr/>
      </dsp:nvSpPr>
      <dsp:spPr>
        <a:xfrm rot="5400000">
          <a:off x="-241200" y="241200"/>
          <a:ext cx="1608001" cy="1125600"/>
        </a:xfrm>
        <a:prstGeom prst="chevron">
          <a:avLst/>
        </a:prstGeom>
        <a:solidFill>
          <a:srgbClr val="AD0101">
            <a:hueOff val="0"/>
            <a:satOff val="0"/>
            <a:lumOff val="0"/>
            <a:alphaOff val="0"/>
          </a:srgb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Ateneo</a:t>
          </a:r>
          <a:endParaRPr lang="it-IT" sz="2400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 rot="-5400000">
        <a:off x="1" y="562799"/>
        <a:ext cx="1125600" cy="482401"/>
      </dsp:txXfrm>
    </dsp:sp>
    <dsp:sp modelId="{007A0843-DCDE-4B67-BCC5-079D4A1B9309}">
      <dsp:nvSpPr>
        <dsp:cNvPr id="0" name=""/>
        <dsp:cNvSpPr/>
      </dsp:nvSpPr>
      <dsp:spPr>
        <a:xfrm rot="5400000">
          <a:off x="3847287" y="-2477457"/>
          <a:ext cx="1045200" cy="600011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2225" cap="flat" cmpd="sng" algn="ctr">
          <a:solidFill>
            <a:srgbClr val="AD010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Innalzare la </a:t>
          </a: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qualità </a:t>
          </a:r>
          <a:r>
            <a:rPr lang="it-I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delle attività didattiche per un </a:t>
          </a:r>
          <a:r>
            <a:rPr lang="it-IT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generale miglioramento </a:t>
          </a:r>
          <a:r>
            <a:rPr lang="it-IT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dell’offerta formativa e dei servizi per la didattica</a:t>
          </a:r>
          <a:endParaRPr lang="it-IT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 rot="-5400000">
        <a:off x="1369830" y="51022"/>
        <a:ext cx="5949093" cy="94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70B4809-3FE2-3444-988C-ADAC86E15C8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3173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EF7FD-4AA6-46DB-9BA6-3A20CC483E18}" type="slidenum">
              <a:rPr lang="it-IT" altLang="it-IT" smtClean="0"/>
              <a:pPr>
                <a:spcBef>
                  <a:spcPct val="0"/>
                </a:spcBef>
              </a:pPr>
              <a:t>2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Troppo</a:t>
            </a:r>
            <a:r>
              <a:rPr lang="it-IT" altLang="it-IT" baseline="0" dirty="0" smtClean="0"/>
              <a:t> </a:t>
            </a:r>
            <a:r>
              <a:rPr lang="it-IT" altLang="it-IT" baseline="0" smtClean="0"/>
              <a:t>confuso,</a:t>
            </a:r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EF7FD-4AA6-46DB-9BA6-3A20CC483E18}" type="slidenum">
              <a:rPr lang="it-IT" altLang="it-IT" smtClean="0"/>
              <a:pPr>
                <a:spcBef>
                  <a:spcPct val="0"/>
                </a:spcBef>
              </a:pPr>
              <a:t>11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Troppo</a:t>
            </a:r>
            <a:r>
              <a:rPr lang="it-IT" altLang="it-IT" baseline="0" dirty="0" smtClean="0"/>
              <a:t> </a:t>
            </a:r>
            <a:r>
              <a:rPr lang="it-IT" altLang="it-IT" baseline="0" smtClean="0"/>
              <a:t>confuso,</a:t>
            </a:r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EF7FD-4AA6-46DB-9BA6-3A20CC483E18}" type="slidenum">
              <a:rPr lang="it-IT" altLang="it-IT" smtClean="0"/>
              <a:pPr>
                <a:spcBef>
                  <a:spcPct val="0"/>
                </a:spcBef>
              </a:pPr>
              <a:t>12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Troppo</a:t>
            </a:r>
            <a:r>
              <a:rPr lang="it-IT" altLang="it-IT" baseline="0" dirty="0" smtClean="0"/>
              <a:t> </a:t>
            </a:r>
            <a:r>
              <a:rPr lang="it-IT" altLang="it-IT" baseline="0" smtClean="0"/>
              <a:t>confuso,</a:t>
            </a:r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DC8AC05-C510-E04A-ABAF-362B85880F93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4750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DC8AC05-C510-E04A-ABAF-362B85880F93}" type="slidenum">
              <a:rPr lang="it-IT" altLang="it-IT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3382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A304F2F-B72F-FD4F-8D2D-AB7BA78318C8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437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A304F2F-B72F-FD4F-8D2D-AB7BA78318C8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4372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259BC48-0F1E-774F-B5AF-3DC3152ADCC6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/>
              <a:t>Quando è iniziata, come </a:t>
            </a:r>
            <a:r>
              <a:rPr lang="it-IT" altLang="it-IT" dirty="0" err="1"/>
              <a:t>e’</a:t>
            </a:r>
            <a:r>
              <a:rPr lang="it-IT" altLang="it-IT" dirty="0"/>
              <a:t> organizzata: giusto 2 parole perché al caso lo dice la Stocco</a:t>
            </a:r>
          </a:p>
        </p:txBody>
      </p:sp>
    </p:spTree>
    <p:extLst>
      <p:ext uri="{BB962C8B-B14F-4D97-AF65-F5344CB8AC3E}">
        <p14:creationId xmlns:p14="http://schemas.microsoft.com/office/powerpoint/2010/main" val="1434786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AC2111-A414-4872-8A94-0BEE5F43EDEF}" type="slidenum">
              <a:rPr lang="it-IT" altLang="it-IT" smtClean="0"/>
              <a:pPr>
                <a:spcBef>
                  <a:spcPct val="0"/>
                </a:spcBef>
              </a:pPr>
              <a:t>19</a:t>
            </a:fld>
            <a:endParaRPr lang="it-IT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B12CC52-D7D7-C748-A8C0-04B46D8E22E4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it-IT" altLang="it-IT" baseline="0" dirty="0" smtClean="0"/>
              <a:t>Aggiungere dati casella gialla</a:t>
            </a:r>
          </a:p>
        </p:txBody>
      </p:sp>
    </p:spTree>
    <p:extLst>
      <p:ext uri="{BB962C8B-B14F-4D97-AF65-F5344CB8AC3E}">
        <p14:creationId xmlns:p14="http://schemas.microsoft.com/office/powerpoint/2010/main" val="1309326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DC8AC05-C510-E04A-ABAF-362B85880F93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Ateneo di Padova AA 2015/16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51611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28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29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30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00F1F00-CC2C-7A4A-B8DE-4314E0C076F9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L’indagine didattica è una delle occasioni</a:t>
            </a:r>
            <a:r>
              <a:rPr lang="it-IT" altLang="it-IT" baseline="0" dirty="0" smtClean="0"/>
              <a:t> in cui studenti, docenti e organi di ateneo sono parte attiva per obiettivi comuni nell’ottica di un miglioramento continuo della qualità della didattica.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22262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31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32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AC9415-440E-6245-BA2C-553F61828C7D}" type="slidenum">
              <a:rPr lang="it-IT" altLang="it-IT"/>
              <a:pPr>
                <a:spcBef>
                  <a:spcPct val="0"/>
                </a:spcBef>
              </a:pPr>
              <a:t>33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91979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DC8AC05-C510-E04A-ABAF-362B85880F93}" type="slidenum">
              <a:rPr lang="it-IT" altLang="it-IT"/>
              <a:pPr>
                <a:spcBef>
                  <a:spcPct val="0"/>
                </a:spcBef>
              </a:pPr>
              <a:t>34</a:t>
            </a:fld>
            <a:endParaRPr lang="it-IT" altLang="it-IT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Ateneo di Padova AA 2015/16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5161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EF7FD-4AA6-46DB-9BA6-3A20CC483E18}" type="slidenum">
              <a:rPr lang="it-IT" altLang="it-IT" smtClean="0"/>
              <a:pPr>
                <a:spcBef>
                  <a:spcPct val="0"/>
                </a:spcBef>
              </a:pPr>
              <a:t>5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Troppo</a:t>
            </a:r>
            <a:r>
              <a:rPr lang="it-IT" altLang="it-IT" baseline="0" dirty="0" smtClean="0"/>
              <a:t> </a:t>
            </a:r>
            <a:r>
              <a:rPr lang="it-IT" altLang="it-IT" baseline="0" smtClean="0"/>
              <a:t>confuso,</a:t>
            </a:r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EF7FD-4AA6-46DB-9BA6-3A20CC483E18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Troppo</a:t>
            </a:r>
            <a:r>
              <a:rPr lang="it-IT" altLang="it-IT" baseline="0" dirty="0" smtClean="0"/>
              <a:t> </a:t>
            </a:r>
            <a:r>
              <a:rPr lang="it-IT" altLang="it-IT" baseline="0" smtClean="0"/>
              <a:t>confuso,</a:t>
            </a:r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EF7FD-4AA6-46DB-9BA6-3A20CC483E18}" type="slidenum">
              <a:rPr lang="it-IT" altLang="it-IT" smtClean="0"/>
              <a:pPr>
                <a:spcBef>
                  <a:spcPct val="0"/>
                </a:spcBef>
              </a:pPr>
              <a:t>7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Troppo</a:t>
            </a:r>
            <a:r>
              <a:rPr lang="it-IT" altLang="it-IT" baseline="0" dirty="0" smtClean="0"/>
              <a:t> </a:t>
            </a:r>
            <a:r>
              <a:rPr lang="it-IT" altLang="it-IT" baseline="0" smtClean="0"/>
              <a:t>confuso,</a:t>
            </a:r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EF7FD-4AA6-46DB-9BA6-3A20CC483E18}" type="slidenum">
              <a:rPr lang="it-IT" altLang="it-IT" smtClean="0"/>
              <a:pPr>
                <a:spcBef>
                  <a:spcPct val="0"/>
                </a:spcBef>
              </a:pPr>
              <a:t>8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Troppo</a:t>
            </a:r>
            <a:r>
              <a:rPr lang="it-IT" altLang="it-IT" baseline="0" dirty="0" smtClean="0"/>
              <a:t> </a:t>
            </a:r>
            <a:r>
              <a:rPr lang="it-IT" altLang="it-IT" baseline="0" smtClean="0"/>
              <a:t>confuso,</a:t>
            </a:r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EF7FD-4AA6-46DB-9BA6-3A20CC483E18}" type="slidenum">
              <a:rPr lang="it-IT" altLang="it-IT" smtClean="0"/>
              <a:pPr>
                <a:spcBef>
                  <a:spcPct val="0"/>
                </a:spcBef>
              </a:pPr>
              <a:t>9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Troppo</a:t>
            </a:r>
            <a:r>
              <a:rPr lang="it-IT" altLang="it-IT" baseline="0" dirty="0" smtClean="0"/>
              <a:t> </a:t>
            </a:r>
            <a:r>
              <a:rPr lang="it-IT" altLang="it-IT" baseline="0" smtClean="0"/>
              <a:t>confuso,</a:t>
            </a:r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EF7FD-4AA6-46DB-9BA6-3A20CC483E18}" type="slidenum">
              <a:rPr lang="it-IT" altLang="it-IT" smtClean="0"/>
              <a:pPr>
                <a:spcBef>
                  <a:spcPct val="0"/>
                </a:spcBef>
              </a:pPr>
              <a:t>10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dirty="0" smtClean="0"/>
              <a:t>Troppo</a:t>
            </a:r>
            <a:r>
              <a:rPr lang="it-IT" altLang="it-IT" baseline="0" dirty="0" smtClean="0"/>
              <a:t> </a:t>
            </a:r>
            <a:r>
              <a:rPr lang="it-IT" altLang="it-IT" baseline="0" smtClean="0"/>
              <a:t>confuso,</a:t>
            </a:r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06970-33D1-DB4B-9359-67EEA2321F8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407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1B902-AC14-424A-B38A-566EE2615B5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76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6CFAC-473D-5B46-B846-26C8B2E8335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998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B517A-0066-E94F-BB11-2F09BA858C99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5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AE762-17CD-374B-8B07-7FA2C747DA05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0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68035-024D-BA44-8EEB-BE327FB80679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6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9E4A-F185-014D-9F42-3DA5F2A18DEC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4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E8803-81E3-3A44-BDBB-1D8277509B53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9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610FF-95F1-8E40-B398-1BFE2B70D77D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70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C9377-20EC-8C43-87FC-D6C024FF7F4F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85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A26DE-7045-914D-9129-16370CBD0107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73C42-031E-BE4F-B6ED-791C7F5FEFD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964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C26E7-0210-D549-9DEA-49AB2B8924AE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5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3E8FA-0062-404B-A58C-F0B154EFF3E8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73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3422D-D656-204F-B37A-B066C26D02DC}" type="slidenum">
              <a:rPr lang="it-IT" altLang="it-IT">
                <a:solidFill>
                  <a:srgbClr val="000000"/>
                </a:solidFill>
              </a:rPr>
              <a:pPr/>
              <a:t>‹#›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87BFD-65D1-0F43-B143-1F56155DE0A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151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E4E64-BAC7-094E-B358-601AAAF167A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247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0187D-B3EA-AE45-AB5C-DF522F77C0F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897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F7472-7B81-8649-940E-CDFF20687C1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90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DFF06-E282-734C-BF6E-4E6008CF692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738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93696-C190-B246-B4E8-BF2142A1E76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042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9B10E-B7A4-8841-9CE1-42B3DBE2F0A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754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it-IT" smtClean="0"/>
              <a:t>D. Mapelli, 30 novembre 2015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81A56C-1761-5444-92CC-0955C1F53281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D15FA81A-9141-114E-AEDD-E8471E9A0F85}" type="slidenum">
              <a:rPr lang="it-IT" altLang="it-IT" smtClean="0">
                <a:solidFill>
                  <a:srgbClr val="000000"/>
                </a:solidFill>
              </a:rPr>
              <a:pPr/>
              <a:t>‹#›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0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149725"/>
            <a:ext cx="9144000" cy="1752600"/>
          </a:xfrm>
          <a:ln>
            <a:noFill/>
          </a:ln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chemeClr val="bg1"/>
                </a:solidFill>
              </a:rPr>
              <a:t>L’indagine sull’opinione degli studenti </a:t>
            </a:r>
            <a:endParaRPr lang="it-IT" altLang="it-IT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SigilloLogoLAST_White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908050"/>
            <a:ext cx="567055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3. Compilazione questionario online   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87524" y="2059687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B00000"/>
                </a:solidFill>
              </a:rPr>
              <a:t>Chi lo compila</a:t>
            </a:r>
          </a:p>
          <a:p>
            <a:r>
              <a:rPr lang="it-IT" sz="2000" dirty="0" smtClean="0"/>
              <a:t>      TUTTI GLI STUDENTI 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3491880" y="1413356"/>
            <a:ext cx="5400601" cy="1837035"/>
            <a:chOff x="3491880" y="1413356"/>
            <a:chExt cx="5400601" cy="1837035"/>
          </a:xfrm>
        </p:grpSpPr>
        <p:sp>
          <p:nvSpPr>
            <p:cNvPr id="5" name="CasellaDiTesto 4"/>
            <p:cNvSpPr txBox="1"/>
            <p:nvPr/>
          </p:nvSpPr>
          <p:spPr>
            <a:xfrm>
              <a:off x="4427984" y="1413356"/>
              <a:ext cx="4464496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u="sng" kern="0" dirty="0"/>
                <a:t>Frequentant</a:t>
              </a:r>
              <a:r>
                <a:rPr lang="it-IT" b="0" kern="0" dirty="0"/>
                <a:t>i: </a:t>
              </a:r>
              <a:r>
                <a:rPr lang="it-IT" b="0" kern="0" dirty="0" smtClean="0"/>
                <a:t>se si è frequentato </a:t>
              </a:r>
              <a:r>
                <a:rPr lang="it-IT" b="0" kern="0" dirty="0"/>
                <a:t>almeno il 50% delle lezioni nell’anno in corso</a:t>
              </a:r>
              <a:r>
                <a:rPr lang="it-IT" b="0" kern="0" dirty="0" smtClean="0">
                  <a:solidFill>
                    <a:prstClr val="black"/>
                  </a:solidFill>
                </a:rPr>
                <a:t>.</a:t>
              </a:r>
              <a:endParaRPr lang="it-IT" b="0" kern="0" dirty="0">
                <a:solidFill>
                  <a:prstClr val="black"/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4427985" y="2327061"/>
              <a:ext cx="4464496" cy="92333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u="sng" kern="0" dirty="0" smtClean="0"/>
                <a:t>Non </a:t>
              </a:r>
              <a:r>
                <a:rPr lang="it-IT" b="0" u="sng" kern="0" dirty="0"/>
                <a:t>frequentanti</a:t>
              </a:r>
              <a:r>
                <a:rPr lang="it-IT" b="0" kern="0" dirty="0"/>
                <a:t>: </a:t>
              </a:r>
              <a:r>
                <a:rPr lang="it-IT" b="0" kern="0" dirty="0" smtClean="0"/>
                <a:t>se si è frequentato </a:t>
              </a:r>
              <a:r>
                <a:rPr lang="it-IT" b="0" kern="0" dirty="0"/>
                <a:t>meno del 50% delle lezioni o di aver frequentato in anni </a:t>
              </a:r>
              <a:r>
                <a:rPr lang="it-IT" b="0" kern="0" dirty="0" smtClean="0"/>
                <a:t>precedenti</a:t>
              </a:r>
              <a:endParaRPr lang="it-IT" dirty="0"/>
            </a:p>
          </p:txBody>
        </p:sp>
        <p:cxnSp>
          <p:nvCxnSpPr>
            <p:cNvPr id="8" name="Connettore 2 7"/>
            <p:cNvCxnSpPr>
              <a:endCxn id="5" idx="1"/>
            </p:cNvCxnSpPr>
            <p:nvPr/>
          </p:nvCxnSpPr>
          <p:spPr bwMode="auto">
            <a:xfrm flipV="1">
              <a:off x="3491880" y="1736522"/>
              <a:ext cx="936104" cy="590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Connettore 2 9"/>
            <p:cNvCxnSpPr>
              <a:endCxn id="6" idx="1"/>
            </p:cNvCxnSpPr>
            <p:nvPr/>
          </p:nvCxnSpPr>
          <p:spPr bwMode="auto">
            <a:xfrm>
              <a:off x="3491880" y="2475185"/>
              <a:ext cx="936105" cy="3135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CasellaDiTesto 12"/>
          <p:cNvSpPr txBox="1"/>
          <p:nvPr/>
        </p:nvSpPr>
        <p:spPr>
          <a:xfrm>
            <a:off x="260111" y="4797152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B00000"/>
                </a:solidFill>
              </a:rPr>
              <a:t>Su che cosa si esprime</a:t>
            </a:r>
            <a:endParaRPr lang="en-GB" sz="2800" dirty="0">
              <a:solidFill>
                <a:srgbClr val="B0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860032" y="4849238"/>
            <a:ext cx="4032449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dirty="0" smtClean="0"/>
              <a:t>Su ogni </a:t>
            </a:r>
            <a:r>
              <a:rPr lang="it-IT" altLang="it-IT" dirty="0"/>
              <a:t>attività didattica </a:t>
            </a:r>
            <a:r>
              <a:rPr lang="it-IT" altLang="it-IT" dirty="0" smtClean="0"/>
              <a:t>offerta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altLang="it-IT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dirty="0" smtClean="0"/>
              <a:t>Su ogni docente coinvolto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2125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3. Compilazione questionario online   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2165" y="1644188"/>
            <a:ext cx="414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B00000"/>
                </a:solidFill>
              </a:rPr>
              <a:t>Quando lo compila</a:t>
            </a:r>
          </a:p>
          <a:p>
            <a:r>
              <a:rPr lang="it-IT" sz="2000" dirty="0" smtClean="0"/>
              <a:t>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405433" y="1484784"/>
            <a:ext cx="4464496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it-IT" b="0" dirty="0" smtClean="0"/>
              <a:t>da </a:t>
            </a:r>
            <a:r>
              <a:rPr lang="it-IT" altLang="it-IT" b="0" dirty="0"/>
              <a:t>20 giorni prima della fine del periodo ufficiale di lezione </a:t>
            </a:r>
            <a:r>
              <a:rPr lang="it-IT" altLang="it-IT" b="0" dirty="0" smtClean="0"/>
              <a:t>alla </a:t>
            </a:r>
            <a:r>
              <a:rPr lang="it-IT" altLang="it-IT" b="0" dirty="0"/>
              <a:t>fine della prima sessione d’esame </a:t>
            </a:r>
            <a:r>
              <a:rPr lang="it-IT" altLang="it-IT" b="0" dirty="0" smtClean="0"/>
              <a:t>successiva </a:t>
            </a:r>
            <a:r>
              <a:rPr lang="it-IT" altLang="it-IT" b="0" dirty="0"/>
              <a:t>alle lezioni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4109"/>
              </p:ext>
            </p:extLst>
          </p:nvPr>
        </p:nvGraphicFramePr>
        <p:xfrm>
          <a:off x="3685353" y="2636912"/>
          <a:ext cx="5184576" cy="1876428"/>
        </p:xfrm>
        <a:graphic>
          <a:graphicData uri="http://schemas.openxmlformats.org/drawingml/2006/table">
            <a:tbl>
              <a:tblPr firstRow="1" firstCol="1" bandRow="1"/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apertura questionario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chiusura questionario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Attività 1° semestre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7-dic-17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02-mar-18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Attività 2° semestre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2-mag-18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27-lug-18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Attività 1° trimestre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15-nov-17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12-gen-18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Attività 2° trimestre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16-feb-18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20-apr-18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5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Attività 3° trimestre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24-mag-18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27-lug-18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184150" y="5062466"/>
            <a:ext cx="8852345" cy="15081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kern="0" dirty="0" smtClean="0">
                <a:solidFill>
                  <a:srgbClr val="B00000"/>
                </a:solidFill>
              </a:rPr>
              <a:t>N.B</a:t>
            </a:r>
            <a:r>
              <a:rPr lang="it-IT" b="0" kern="0" dirty="0" smtClean="0"/>
              <a:t>: il questionario è compilabile </a:t>
            </a:r>
            <a:r>
              <a:rPr lang="it-IT" kern="0" dirty="0"/>
              <a:t>una sola volta per docente </a:t>
            </a:r>
            <a:r>
              <a:rPr lang="it-IT" b="0" kern="0" dirty="0"/>
              <a:t>e </a:t>
            </a:r>
            <a:r>
              <a:rPr lang="it-IT" kern="0" dirty="0"/>
              <a:t>prima </a:t>
            </a:r>
            <a:r>
              <a:rPr lang="it-IT" kern="0" dirty="0" smtClean="0"/>
              <a:t>della registrazione </a:t>
            </a:r>
            <a:r>
              <a:rPr lang="it-IT" kern="0" dirty="0"/>
              <a:t>del </a:t>
            </a:r>
            <a:r>
              <a:rPr lang="it-IT" kern="0" dirty="0" smtClean="0"/>
              <a:t>voto</a:t>
            </a:r>
            <a:r>
              <a:rPr lang="it-IT" b="0" kern="0" dirty="0"/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dirty="0" smtClean="0"/>
              <a:t>Si può compilare dal </a:t>
            </a:r>
            <a:r>
              <a:rPr lang="it-IT" b="0" kern="0" dirty="0"/>
              <a:t>proprio libretto on line, in qualsiasi momento durante la finestra temporale di apertura del questionario. </a:t>
            </a:r>
            <a:endParaRPr lang="it-IT" b="0" kern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dirty="0" smtClean="0"/>
              <a:t>La compilazione, diventa </a:t>
            </a:r>
            <a:r>
              <a:rPr lang="it-IT" b="0" kern="0" dirty="0"/>
              <a:t>poi </a:t>
            </a:r>
            <a:r>
              <a:rPr lang="it-IT" kern="0" dirty="0"/>
              <a:t>obbligatoria in fase di iscrizione all’appello </a:t>
            </a:r>
            <a:r>
              <a:rPr lang="it-IT" kern="0" dirty="0" smtClean="0"/>
              <a:t>d’esame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18209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7584" y="1988840"/>
            <a:ext cx="633378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Storia e obiettivi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2. Organizzazione attuale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r>
              <a:rPr lang="it-IT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3. Compilazione questionario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r>
              <a:rPr lang="it-IT" sz="2800" dirty="0" smtClean="0">
                <a:solidFill>
                  <a:srgbClr val="B00000"/>
                </a:solidFill>
              </a:rPr>
              <a:t>4. Utilizzo dei risultati</a:t>
            </a:r>
          </a:p>
        </p:txBody>
      </p:sp>
    </p:spTree>
    <p:extLst>
      <p:ext uri="{BB962C8B-B14F-4D97-AF65-F5344CB8AC3E}">
        <p14:creationId xmlns:p14="http://schemas.microsoft.com/office/powerpoint/2010/main" val="38319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4. Utilizzo dei risultati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474013" y="2329135"/>
            <a:ext cx="8136904" cy="1015663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2</a:t>
            </a:r>
            <a:r>
              <a:rPr lang="it-IT" altLang="it-IT" sz="2000" dirty="0" smtClean="0"/>
              <a:t>. Invio</a:t>
            </a:r>
            <a:r>
              <a:rPr lang="it-IT" altLang="it-IT" sz="2000" b="0" dirty="0" smtClean="0"/>
              <a:t> dei risultati </a:t>
            </a:r>
            <a:r>
              <a:rPr lang="it-IT" altLang="it-IT" sz="2000" b="0" dirty="0"/>
              <a:t>sull’opinione degli S</a:t>
            </a:r>
            <a:r>
              <a:rPr lang="it-IT" altLang="it-IT" sz="2000" b="0" dirty="0" smtClean="0"/>
              <a:t>tudenti 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/>
              <a:t> </a:t>
            </a:r>
            <a:r>
              <a:rPr lang="it-IT" altLang="it-IT" sz="2000" b="0" dirty="0" smtClean="0"/>
              <a:t>- singoli Docenti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0" dirty="0" smtClean="0"/>
              <a:t> - </a:t>
            </a:r>
            <a:r>
              <a:rPr lang="it-IT" altLang="it-IT" sz="2000" b="0" dirty="0"/>
              <a:t>o</a:t>
            </a:r>
            <a:r>
              <a:rPr lang="it-IT" altLang="it-IT" sz="2000" b="0" dirty="0" smtClean="0"/>
              <a:t>rgani preposti all’Assicurazione della Qualità della Didattica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508184" y="5517232"/>
            <a:ext cx="8136904" cy="40011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/>
              <a:t>4</a:t>
            </a:r>
            <a:r>
              <a:rPr lang="it-IT" altLang="it-IT" sz="2000" b="0" dirty="0" smtClean="0"/>
              <a:t>. </a:t>
            </a:r>
            <a:r>
              <a:rPr lang="it-IT" altLang="it-IT" sz="2000" dirty="0" smtClean="0"/>
              <a:t>Diffusione pubblica </a:t>
            </a:r>
            <a:r>
              <a:rPr lang="it-IT" altLang="it-IT" sz="2000" b="0" dirty="0" smtClean="0"/>
              <a:t>dei </a:t>
            </a:r>
            <a:r>
              <a:rPr lang="it-IT" altLang="it-IT" sz="2000" b="0" dirty="0"/>
              <a:t>risultati sull’opinione degli studenti </a:t>
            </a: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508184" y="1366609"/>
            <a:ext cx="813690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000" dirty="0"/>
              <a:t>1</a:t>
            </a:r>
            <a:r>
              <a:rPr lang="it-IT" altLang="it-IT" sz="2000" dirty="0" smtClean="0"/>
              <a:t>.   Analisi </a:t>
            </a:r>
            <a:r>
              <a:rPr lang="it-IT" altLang="it-IT" sz="2000" b="0" dirty="0" smtClean="0"/>
              <a:t>dei dati di ogni quesito per ciascun insegnamento/modulo</a:t>
            </a:r>
            <a:endParaRPr lang="it-IT" altLang="it-IT" sz="2000" b="0" dirty="0"/>
          </a:p>
        </p:txBody>
      </p:sp>
      <p:grpSp>
        <p:nvGrpSpPr>
          <p:cNvPr id="6" name="Gruppo 5"/>
          <p:cNvGrpSpPr/>
          <p:nvPr/>
        </p:nvGrpSpPr>
        <p:grpSpPr>
          <a:xfrm>
            <a:off x="474013" y="3344798"/>
            <a:ext cx="8136904" cy="1641574"/>
            <a:chOff x="469698" y="3791367"/>
            <a:chExt cx="8136904" cy="1641574"/>
          </a:xfrm>
        </p:grpSpPr>
        <p:sp>
          <p:nvSpPr>
            <p:cNvPr id="5" name="Rettangolo 4"/>
            <p:cNvSpPr>
              <a:spLocks noChangeArrowheads="1"/>
            </p:cNvSpPr>
            <p:nvPr/>
          </p:nvSpPr>
          <p:spPr bwMode="auto">
            <a:xfrm>
              <a:off x="469698" y="4725055"/>
              <a:ext cx="8136904" cy="70788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it-IT" altLang="it-IT" sz="2000" dirty="0" smtClean="0"/>
                <a:t>3.   Riflessioni e azioni</a:t>
              </a:r>
              <a:r>
                <a:rPr lang="it-IT" altLang="it-IT" sz="2000" b="0" dirty="0" smtClean="0"/>
                <a:t> ai diversi livelli di gestione della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it-IT" altLang="it-IT" sz="2000" b="0" dirty="0" smtClean="0"/>
                <a:t>      didattica  </a:t>
              </a:r>
              <a:endParaRPr lang="it-IT" altLang="it-IT" sz="2000" b="0" dirty="0"/>
            </a:p>
          </p:txBody>
        </p:sp>
        <p:sp>
          <p:nvSpPr>
            <p:cNvPr id="3" name="Freccia in giù 2"/>
            <p:cNvSpPr/>
            <p:nvPr/>
          </p:nvSpPr>
          <p:spPr bwMode="auto">
            <a:xfrm>
              <a:off x="4211959" y="3791367"/>
              <a:ext cx="499741" cy="87962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934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89" y="1484783"/>
            <a:ext cx="5657811" cy="33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4. Utilizzo dei </a:t>
            </a:r>
            <a:r>
              <a:rPr lang="it-IT" altLang="it-IT" sz="2000" dirty="0" smtClean="0">
                <a:solidFill>
                  <a:schemeClr val="bg1"/>
                </a:solidFill>
              </a:rPr>
              <a:t>risultati 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1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6"/>
          <a:stretch>
            <a:fillRect/>
          </a:stretch>
        </p:blipFill>
        <p:spPr bwMode="auto">
          <a:xfrm>
            <a:off x="827584" y="5085184"/>
            <a:ext cx="7992888" cy="166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086" y="1484784"/>
            <a:ext cx="340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/>
              <a:t>ANALISI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 smtClean="0"/>
              <a:t>Valori medi e mediane per ogni singolo quesito relativo ad un insegnamento/modulo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 smtClean="0"/>
              <a:t>Sintesi con 3 indicatori (Soddisfazione complessiva, Aspetti organizzativi, Azione didattica)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 smtClean="0"/>
              <a:t>La sintesi viene fatta a livello di singolo </a:t>
            </a:r>
            <a:r>
              <a:rPr lang="it-IT" b="0" dirty="0" err="1" smtClean="0"/>
              <a:t>CdS</a:t>
            </a:r>
            <a:r>
              <a:rPr lang="it-IT" b="0" dirty="0" smtClean="0"/>
              <a:t>, Scuola e Ateneo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486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4. Utilizzo dei risultati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1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107504" y="1390742"/>
            <a:ext cx="8928992" cy="2505301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it-IT" altLang="it-IT" sz="2000" dirty="0" smtClean="0"/>
              <a:t>2. INVIO </a:t>
            </a:r>
            <a:r>
              <a:rPr lang="it-IT" altLang="it-IT" sz="2000" b="0" dirty="0" smtClean="0"/>
              <a:t>dei </a:t>
            </a:r>
            <a:r>
              <a:rPr lang="it-IT" altLang="it-IT" sz="2000" b="0" dirty="0"/>
              <a:t>risultati sull’opinione degli studenti </a:t>
            </a:r>
            <a:r>
              <a:rPr lang="it-IT" altLang="it-IT" sz="2000" b="0" dirty="0" smtClean="0"/>
              <a:t>a: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it-IT" altLang="it-IT" sz="2000" b="0" dirty="0" smtClean="0"/>
              <a:t>Docenti </a:t>
            </a:r>
            <a:r>
              <a:rPr lang="it-IT" altLang="it-IT" sz="2000" b="0" dirty="0"/>
              <a:t>(relativi al proprio insegnamento</a:t>
            </a:r>
            <a:r>
              <a:rPr lang="it-IT" altLang="it-IT" sz="2000" b="0" dirty="0" smtClean="0"/>
              <a:t>)</a:t>
            </a:r>
          </a:p>
          <a:p>
            <a:pPr marL="342900" indent="-342900">
              <a:spcBef>
                <a:spcPct val="0"/>
              </a:spcBef>
            </a:pPr>
            <a:r>
              <a:rPr lang="it-IT" altLang="it-IT" sz="2000" b="0" dirty="0" smtClean="0"/>
              <a:t>Organi </a:t>
            </a:r>
            <a:r>
              <a:rPr lang="it-IT" altLang="it-IT" sz="2000" b="0" dirty="0"/>
              <a:t>preposti (</a:t>
            </a:r>
            <a:r>
              <a:rPr lang="it-IT" altLang="it-IT" sz="2000" b="0" dirty="0" smtClean="0"/>
              <a:t>risultati integrali):</a:t>
            </a:r>
            <a:endParaRPr lang="it-IT" altLang="it-IT" sz="2000" b="0" dirty="0"/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it-IT" altLang="it-IT" sz="1600" b="0" dirty="0" smtClean="0"/>
              <a:t>Presidenti </a:t>
            </a:r>
            <a:r>
              <a:rPr lang="it-IT" altLang="it-IT" sz="1600" b="0" dirty="0"/>
              <a:t>di </a:t>
            </a:r>
            <a:r>
              <a:rPr lang="it-IT" altLang="it-IT" sz="1600" b="0" dirty="0" err="1"/>
              <a:t>CdS</a:t>
            </a:r>
            <a:r>
              <a:rPr lang="it-IT" altLang="it-IT" sz="1600" b="0" dirty="0"/>
              <a:t> (tutti gli insegnamenti/moduli del </a:t>
            </a:r>
            <a:r>
              <a:rPr lang="it-IT" altLang="it-IT" sz="1600" b="0" dirty="0" err="1" smtClean="0"/>
              <a:t>CdS</a:t>
            </a:r>
            <a:r>
              <a:rPr lang="it-IT" altLang="it-IT" sz="1600" b="0" dirty="0" smtClean="0"/>
              <a:t>)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it-IT" altLang="it-IT" sz="1600" b="0" dirty="0" smtClean="0"/>
              <a:t>Presidenti </a:t>
            </a:r>
            <a:r>
              <a:rPr lang="it-IT" altLang="it-IT" sz="1600" b="0" dirty="0"/>
              <a:t>di Scuola (tutti gli </a:t>
            </a:r>
            <a:r>
              <a:rPr lang="it-IT" altLang="it-IT" sz="1600" b="0" dirty="0" err="1" smtClean="0"/>
              <a:t>insegn</a:t>
            </a:r>
            <a:r>
              <a:rPr lang="it-IT" altLang="it-IT" sz="1600" b="0" dirty="0" smtClean="0"/>
              <a:t>./moduli </a:t>
            </a:r>
            <a:r>
              <a:rPr lang="it-IT" altLang="it-IT" sz="1600" b="0" dirty="0"/>
              <a:t>dei </a:t>
            </a:r>
            <a:r>
              <a:rPr lang="it-IT" altLang="it-IT" sz="1600" b="0" dirty="0" err="1" smtClean="0"/>
              <a:t>CdS</a:t>
            </a:r>
            <a:r>
              <a:rPr lang="it-IT" altLang="it-IT" sz="1600" b="0" dirty="0" smtClean="0"/>
              <a:t>  della Scuola)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it-IT" altLang="it-IT" sz="1600" b="0" dirty="0" smtClean="0"/>
              <a:t>Direttori </a:t>
            </a:r>
            <a:r>
              <a:rPr lang="it-IT" altLang="it-IT" sz="1600" b="0" dirty="0"/>
              <a:t>di Dipartimento (tutti gli </a:t>
            </a:r>
            <a:r>
              <a:rPr lang="it-IT" altLang="it-IT" sz="1600" b="0" dirty="0" err="1"/>
              <a:t>insegn</a:t>
            </a:r>
            <a:r>
              <a:rPr lang="it-IT" altLang="it-IT" sz="1600" b="0" dirty="0"/>
              <a:t>./moduli dei docenti </a:t>
            </a:r>
            <a:r>
              <a:rPr lang="it-IT" altLang="it-IT" sz="1600" b="0" dirty="0" smtClean="0"/>
              <a:t>del </a:t>
            </a:r>
            <a:r>
              <a:rPr lang="it-IT" altLang="it-IT" sz="1600" b="0" dirty="0" err="1" smtClean="0"/>
              <a:t>Dip</a:t>
            </a:r>
            <a:r>
              <a:rPr lang="it-IT" altLang="it-IT" sz="1600" b="0" dirty="0"/>
              <a:t>.) 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it-IT" altLang="it-IT" sz="1600" b="0" dirty="0" smtClean="0"/>
              <a:t>Nucleo </a:t>
            </a:r>
            <a:r>
              <a:rPr lang="it-IT" altLang="it-IT" sz="1600" b="0" dirty="0"/>
              <a:t>di Valutazione di </a:t>
            </a:r>
            <a:r>
              <a:rPr lang="it-IT" altLang="it-IT" sz="1600" b="0" dirty="0" smtClean="0"/>
              <a:t>Ateneo</a:t>
            </a:r>
            <a:endParaRPr lang="it-IT" altLang="it-IT" sz="1600" b="0" dirty="0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401092" y="4221088"/>
            <a:ext cx="8352928" cy="2308324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it-IT" altLang="it-IT" sz="2400" dirty="0" smtClean="0">
                <a:solidFill>
                  <a:srgbClr val="B00000"/>
                </a:solidFill>
              </a:rPr>
              <a:t>I dati integrali sono presentati e discussi     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it-IT" altLang="it-IT" sz="2400" dirty="0" smtClean="0">
                <a:solidFill>
                  <a:srgbClr val="B00000"/>
                </a:solidFill>
              </a:rPr>
              <a:t>nei </a:t>
            </a:r>
            <a:r>
              <a:rPr lang="it-IT" altLang="it-IT" sz="2400" u="sng" dirty="0" smtClean="0">
                <a:solidFill>
                  <a:srgbClr val="B00000"/>
                </a:solidFill>
              </a:rPr>
              <a:t>GAV dei Corsi di Studio</a:t>
            </a:r>
            <a:r>
              <a:rPr lang="it-IT" altLang="it-IT" sz="2400" dirty="0" smtClean="0">
                <a:solidFill>
                  <a:srgbClr val="B00000"/>
                </a:solidFill>
              </a:rPr>
              <a:t> e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it-IT" altLang="it-IT" sz="2400" dirty="0" smtClean="0">
                <a:solidFill>
                  <a:srgbClr val="B00000"/>
                </a:solidFill>
              </a:rPr>
              <a:t>nelle </a:t>
            </a:r>
            <a:r>
              <a:rPr lang="it-IT" altLang="it-IT" sz="2400" u="sng" dirty="0" smtClean="0">
                <a:solidFill>
                  <a:srgbClr val="B00000"/>
                </a:solidFill>
              </a:rPr>
              <a:t>Commissioni Paritetiche delle Scuole</a:t>
            </a:r>
            <a:r>
              <a:rPr lang="it-IT" altLang="it-IT" sz="2400" dirty="0" smtClean="0">
                <a:solidFill>
                  <a:srgbClr val="B00000"/>
                </a:solidFill>
              </a:rPr>
              <a:t>,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it-IT" altLang="it-IT" sz="2400" dirty="0" smtClean="0">
                <a:solidFill>
                  <a:srgbClr val="B00000"/>
                </a:solidFill>
              </a:rPr>
              <a:t>con i rispettivi Rappresentanti </a:t>
            </a:r>
            <a:r>
              <a:rPr lang="it-IT" altLang="it-IT" sz="2400" dirty="0">
                <a:solidFill>
                  <a:srgbClr val="B00000"/>
                </a:solidFill>
              </a:rPr>
              <a:t>degli S</a:t>
            </a:r>
            <a:r>
              <a:rPr lang="it-IT" altLang="it-IT" sz="2400" dirty="0" smtClean="0">
                <a:solidFill>
                  <a:srgbClr val="B00000"/>
                </a:solidFill>
              </a:rPr>
              <a:t>tudenti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5612127" y="2612107"/>
            <a:ext cx="1266444" cy="369332"/>
            <a:chOff x="6156176" y="2608625"/>
            <a:chExt cx="1266444" cy="369332"/>
          </a:xfrm>
        </p:grpSpPr>
        <p:cxnSp>
          <p:nvCxnSpPr>
            <p:cNvPr id="3" name="Connettore 2 2"/>
            <p:cNvCxnSpPr/>
            <p:nvPr/>
          </p:nvCxnSpPr>
          <p:spPr bwMode="auto">
            <a:xfrm>
              <a:off x="6156176" y="2852936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" name="CasellaDiTesto 3"/>
            <p:cNvSpPr txBox="1"/>
            <p:nvPr/>
          </p:nvSpPr>
          <p:spPr>
            <a:xfrm>
              <a:off x="6754937" y="2608625"/>
              <a:ext cx="667683" cy="369332"/>
            </a:xfrm>
            <a:prstGeom prst="rect">
              <a:avLst/>
            </a:prstGeom>
            <a:noFill/>
            <a:ln>
              <a:solidFill>
                <a:srgbClr val="B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B00000"/>
                  </a:solidFill>
                </a:rPr>
                <a:t>GAV</a:t>
              </a:r>
              <a:endParaRPr lang="en-GB" dirty="0">
                <a:solidFill>
                  <a:srgbClr val="B00000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6544729" y="2796773"/>
            <a:ext cx="2253339" cy="646331"/>
            <a:chOff x="6544729" y="2796773"/>
            <a:chExt cx="2253339" cy="646331"/>
          </a:xfrm>
        </p:grpSpPr>
        <p:cxnSp>
          <p:nvCxnSpPr>
            <p:cNvPr id="9" name="Connettore 2 8"/>
            <p:cNvCxnSpPr/>
            <p:nvPr/>
          </p:nvCxnSpPr>
          <p:spPr bwMode="auto">
            <a:xfrm>
              <a:off x="6544729" y="3140968"/>
              <a:ext cx="61955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CasellaDiTesto 12"/>
            <p:cNvSpPr txBox="1"/>
            <p:nvPr/>
          </p:nvSpPr>
          <p:spPr>
            <a:xfrm>
              <a:off x="7164287" y="2796773"/>
              <a:ext cx="1633781" cy="646331"/>
            </a:xfrm>
            <a:prstGeom prst="rect">
              <a:avLst/>
            </a:prstGeom>
            <a:noFill/>
            <a:ln>
              <a:solidFill>
                <a:srgbClr val="B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B00000"/>
                  </a:solidFill>
                </a:rPr>
                <a:t>Commissioni</a:t>
              </a:r>
            </a:p>
            <a:p>
              <a:pPr algn="ctr"/>
              <a:r>
                <a:rPr lang="it-IT" dirty="0" smtClean="0">
                  <a:solidFill>
                    <a:srgbClr val="B00000"/>
                  </a:solidFill>
                </a:rPr>
                <a:t>Paritetiche</a:t>
              </a:r>
              <a:endParaRPr lang="en-GB" dirty="0">
                <a:solidFill>
                  <a:srgbClr val="B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1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4. Utilizzo dei risultati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9938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56843" y="3861048"/>
            <a:ext cx="8241425" cy="1938992"/>
          </a:xfrm>
          <a:prstGeom prst="rect">
            <a:avLst/>
          </a:prstGeom>
          <a:solidFill>
            <a:schemeClr val="bg2">
              <a:lumMod val="60000"/>
              <a:lumOff val="40000"/>
              <a:alpha val="2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it-IT" altLang="en-US" sz="2000" dirty="0" smtClean="0"/>
              <a:t>Obiettivi comuni: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it-IT" altLang="en-US" sz="2000" b="0" dirty="0" smtClean="0"/>
              <a:t>Monitorare la qualità della didattica attraverso la discussione negli organi responsabili (con dati integrali) e pubblica (con dati anonimi o di sintesi)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it-IT" altLang="en-US" sz="2000" b="0" dirty="0" smtClean="0"/>
              <a:t>Valutare i casi critici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it-IT" altLang="en-US" sz="2000" b="0" dirty="0" smtClean="0"/>
              <a:t>Attivare azioni per il miglioramento della didattica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1700808"/>
            <a:ext cx="3251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3. RIFLESSIONI E AZIONI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0" dirty="0" smtClean="0"/>
              <a:t>A livello di </a:t>
            </a:r>
            <a:r>
              <a:rPr lang="it-IT" sz="2000" b="0" dirty="0" err="1" smtClean="0"/>
              <a:t>CdS</a:t>
            </a:r>
            <a:endParaRPr lang="it-IT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0" dirty="0" smtClean="0"/>
              <a:t>A livello di Scuola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0" dirty="0" smtClean="0"/>
              <a:t>A livello di Ateneo 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616021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4. Utilizzo dei risultati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9938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91268" y="1412776"/>
            <a:ext cx="8241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it-IT" altLang="en-US" sz="2000" dirty="0" smtClean="0"/>
              <a:t>La discussione pubblica (13-17 NOVEMBRE 2017)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it-IT" altLang="en-US" sz="2000" dirty="0" smtClean="0">
                <a:solidFill>
                  <a:srgbClr val="B00000"/>
                </a:solidFill>
              </a:rPr>
              <a:t>SETTIMANA PER IL MIGLIORAMENTO DELLA DIDATTICA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6195" y="2348880"/>
            <a:ext cx="86185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Corsi di Studio  e Scuole, </a:t>
            </a:r>
            <a:r>
              <a:rPr lang="it-IT" sz="2000" b="0" dirty="0" smtClean="0"/>
              <a:t>o</a:t>
            </a:r>
            <a:r>
              <a:rPr lang="it-IT" b="0" dirty="0" smtClean="0"/>
              <a:t>gni anno organizzano </a:t>
            </a:r>
            <a:r>
              <a:rPr lang="it-IT" b="0" dirty="0"/>
              <a:t>incontri collegiali per sottolineare problemi e opportunità di miglioramento </a:t>
            </a:r>
            <a:r>
              <a:rPr lang="it-IT" b="0" dirty="0" smtClean="0"/>
              <a:t>della didattica.  </a:t>
            </a:r>
            <a:r>
              <a:rPr lang="it-IT" dirty="0" smtClean="0"/>
              <a:t>E</a:t>
            </a:r>
            <a:r>
              <a:rPr lang="it-IT" dirty="0"/>
              <a:t>’ importante che tutti partecipino</a:t>
            </a:r>
            <a:r>
              <a:rPr lang="it-IT" b="0" dirty="0"/>
              <a:t>, </a:t>
            </a:r>
            <a:r>
              <a:rPr lang="it-IT" b="0" dirty="0" smtClean="0"/>
              <a:t>in particolare gli </a:t>
            </a:r>
            <a:r>
              <a:rPr lang="it-IT" b="0" dirty="0"/>
              <a:t>studenti che sono tutti coinvolti in prima persona.</a:t>
            </a:r>
          </a:p>
          <a:p>
            <a:r>
              <a:rPr lang="it-IT" dirty="0" smtClean="0"/>
              <a:t> 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191268" y="4077072"/>
            <a:ext cx="850912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Occasione di discussione e riflessione tra tutti gli </a:t>
            </a:r>
            <a:r>
              <a:rPr lang="it-IT" dirty="0"/>
              <a:t>attori coinvolti </a:t>
            </a:r>
            <a:r>
              <a:rPr lang="it-IT" dirty="0" smtClean="0"/>
              <a:t> nella </a:t>
            </a:r>
            <a:r>
              <a:rPr lang="it-IT" dirty="0"/>
              <a:t>gestione, organizzazione e fruizione della didattica, dal prorettore </a:t>
            </a:r>
            <a:r>
              <a:rPr lang="it-IT" dirty="0" smtClean="0"/>
              <a:t>agli studenti e i loro rappresentanti.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695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-109579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4. Utilizzo dei risultati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41986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515777" y="2636912"/>
            <a:ext cx="7896225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it-IT" altLang="en-US" sz="1600" b="0" dirty="0"/>
              <a:t>Cambio </a:t>
            </a:r>
            <a:r>
              <a:rPr lang="it-IT" altLang="en-US" sz="1600" dirty="0"/>
              <a:t>orari</a:t>
            </a:r>
            <a:r>
              <a:rPr lang="it-IT" altLang="en-US" sz="1600" b="0" dirty="0"/>
              <a:t>, spostamento di </a:t>
            </a:r>
            <a:r>
              <a:rPr lang="it-IT" altLang="en-US" sz="1600" dirty="0"/>
              <a:t>semestre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it-IT" altLang="en-US" sz="1600" b="0" dirty="0"/>
              <a:t>Ridiscussione del </a:t>
            </a:r>
            <a:r>
              <a:rPr lang="it-IT" altLang="en-US" sz="1600" dirty="0"/>
              <a:t>programma dell’insegnamento </a:t>
            </a:r>
            <a:r>
              <a:rPr lang="it-IT" altLang="en-US" sz="1600" b="0" dirty="0"/>
              <a:t>e della sua </a:t>
            </a:r>
            <a:r>
              <a:rPr lang="it-IT" altLang="en-US" sz="1600" dirty="0"/>
              <a:t>pianificazione</a:t>
            </a:r>
            <a:r>
              <a:rPr lang="it-IT" altLang="en-US" sz="1600" b="0" dirty="0"/>
              <a:t>, modifica del numero di </a:t>
            </a:r>
            <a:r>
              <a:rPr lang="it-IT" altLang="en-US" sz="1600" dirty="0" err="1"/>
              <a:t>cfu</a:t>
            </a:r>
            <a:r>
              <a:rPr lang="it-IT" altLang="en-US" sz="1600" b="0" dirty="0"/>
              <a:t>, divisione del corso </a:t>
            </a:r>
            <a:r>
              <a:rPr lang="it-IT" altLang="en-US" sz="1600" dirty="0"/>
              <a:t>in più </a:t>
            </a:r>
            <a:r>
              <a:rPr lang="it-IT" altLang="en-US" sz="1600" dirty="0" smtClean="0"/>
              <a:t>canali </a:t>
            </a:r>
            <a:endParaRPr lang="it-IT" altLang="en-US" sz="1600" dirty="0"/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it-IT" altLang="en-US" sz="1600" b="0" dirty="0"/>
              <a:t>Divisione del carico didattico con un </a:t>
            </a:r>
            <a:r>
              <a:rPr lang="it-IT" altLang="en-US" sz="1600" dirty="0"/>
              <a:t>altro </a:t>
            </a:r>
            <a:r>
              <a:rPr lang="it-IT" altLang="en-US" sz="1600" dirty="0" smtClean="0"/>
              <a:t>docente</a:t>
            </a:r>
            <a:endParaRPr lang="it-IT" altLang="en-US" sz="1600" dirty="0"/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it-IT" altLang="en-US" sz="1600" b="0" dirty="0"/>
              <a:t>Coinvolgimento dei </a:t>
            </a:r>
            <a:r>
              <a:rPr lang="it-IT" altLang="en-US" sz="1600" dirty="0"/>
              <a:t>rappresentanti degli studenti </a:t>
            </a:r>
            <a:r>
              <a:rPr lang="it-IT" altLang="en-US" sz="1600" b="0" dirty="0"/>
              <a:t>per concretizzare meglio il problema e responsabilizzarli a trovare insieme una soluzione. 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it-IT" altLang="en-US" sz="1600" dirty="0" smtClean="0"/>
              <a:t>Monitoraggio</a:t>
            </a:r>
            <a:r>
              <a:rPr lang="it-IT" altLang="en-US" sz="1600" b="0" dirty="0" smtClean="0"/>
              <a:t> della soluzione messa in atto per verificarne l’efficacia</a:t>
            </a:r>
            <a:endParaRPr lang="it-IT" altLang="en-US" sz="1600" dirty="0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552694" y="5157192"/>
            <a:ext cx="7824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it-IT" altLang="en-US" sz="1600" dirty="0" smtClean="0"/>
              <a:t>Mancato rinnovo del contratto </a:t>
            </a:r>
            <a:r>
              <a:rPr lang="it-IT" altLang="en-US" sz="1600" b="0" dirty="0" smtClean="0"/>
              <a:t>nel caso di docenti </a:t>
            </a:r>
            <a:r>
              <a:rPr lang="it-IT" altLang="en-US" sz="1600" b="0" dirty="0"/>
              <a:t>a contratto con valutazione negativa </a:t>
            </a:r>
            <a:endParaRPr lang="it-IT" altLang="en-US" sz="1600" b="0" dirty="0" smtClean="0"/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it-IT" altLang="en-US" sz="1600" b="0" dirty="0" smtClean="0"/>
              <a:t>Dove </a:t>
            </a:r>
            <a:r>
              <a:rPr lang="it-IT" altLang="en-US" sz="1600" b="0" dirty="0"/>
              <a:t>possibile, sostituzione del </a:t>
            </a:r>
            <a:r>
              <a:rPr lang="it-IT" altLang="en-US" sz="1600" dirty="0"/>
              <a:t>docente </a:t>
            </a:r>
            <a:r>
              <a:rPr lang="it-IT" altLang="en-US" sz="1600" b="0" dirty="0"/>
              <a:t>(spostato su altri anni di corso o altri insegnamenti)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it-IT" altLang="en-US" sz="1600" b="0" dirty="0"/>
              <a:t>Attivazione </a:t>
            </a:r>
            <a:r>
              <a:rPr lang="it-IT" altLang="en-US" sz="1600" b="0" dirty="0" smtClean="0"/>
              <a:t>di </a:t>
            </a:r>
            <a:r>
              <a:rPr lang="it-IT" altLang="en-US" sz="1600" dirty="0"/>
              <a:t>didattica</a:t>
            </a:r>
            <a:r>
              <a:rPr lang="it-IT" altLang="en-US" sz="1600" b="0" dirty="0"/>
              <a:t> </a:t>
            </a:r>
            <a:r>
              <a:rPr lang="it-IT" altLang="en-US" sz="1600" dirty="0"/>
              <a:t>integrativa</a:t>
            </a:r>
          </a:p>
        </p:txBody>
      </p:sp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553984" y="4735320"/>
            <a:ext cx="7618415" cy="3698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it-IT" altLang="en-US" sz="1800" dirty="0">
                <a:solidFill>
                  <a:srgbClr val="B00000"/>
                </a:solidFill>
              </a:rPr>
              <a:t>Azioni con impatto sull’assetto didattico</a:t>
            </a:r>
            <a:endParaRPr lang="it-IT" altLang="en-US" sz="1400" dirty="0">
              <a:solidFill>
                <a:srgbClr val="B00000"/>
              </a:solidFill>
            </a:endParaRP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601577" y="2253258"/>
            <a:ext cx="7570821" cy="368300"/>
          </a:xfrm>
          <a:prstGeom prst="rect">
            <a:avLst/>
          </a:prstGeom>
          <a:solidFill>
            <a:schemeClr val="bg2">
              <a:lumMod val="60000"/>
              <a:lumOff val="40000"/>
              <a:alpha val="2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it-IT" altLang="en-US" sz="1800" dirty="0" smtClean="0">
                <a:solidFill>
                  <a:srgbClr val="B00000"/>
                </a:solidFill>
              </a:rPr>
              <a:t>Azioni </a:t>
            </a:r>
            <a:r>
              <a:rPr lang="it-IT" altLang="en-US" sz="1800" dirty="0">
                <a:solidFill>
                  <a:srgbClr val="B00000"/>
                </a:solidFill>
              </a:rPr>
              <a:t>organizzative concrete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4151" y="1369805"/>
            <a:ext cx="895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Le discussioni a livello di organi </a:t>
            </a:r>
            <a:r>
              <a:rPr lang="it-IT" dirty="0" smtClean="0"/>
              <a:t>dei </a:t>
            </a:r>
            <a:r>
              <a:rPr lang="it-IT" dirty="0" err="1" smtClean="0"/>
              <a:t>CdS</a:t>
            </a:r>
            <a:r>
              <a:rPr lang="it-IT" dirty="0" smtClean="0"/>
              <a:t> (GAV) e delle Commissioni Paritetiche delle Scuole portano a: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98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4. Utilizzo dei risultati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4340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13408" y="1625169"/>
            <a:ext cx="475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4. DIFFUSIONE PUBBLICA DEI RISULTATI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532693" y="249289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B00000"/>
                </a:solidFill>
              </a:rPr>
              <a:t>http://www.unipd.it/opinione-studenti-sulle-attivita-didattiche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165802" y="2189240"/>
            <a:ext cx="2099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nel sito di Ateneo</a:t>
            </a:r>
          </a:p>
          <a:p>
            <a:pPr algn="ctr"/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395536" y="3193282"/>
            <a:ext cx="7292301" cy="3240360"/>
            <a:chOff x="395536" y="3193282"/>
            <a:chExt cx="7292301" cy="3240360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193282"/>
              <a:ext cx="6140173" cy="324036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0" name="Connettore 2 9"/>
            <p:cNvCxnSpPr/>
            <p:nvPr/>
          </p:nvCxnSpPr>
          <p:spPr bwMode="auto">
            <a:xfrm>
              <a:off x="395536" y="5085184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92342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7584" y="1988840"/>
            <a:ext cx="633378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1. Storia e obiettivi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r>
              <a:rPr lang="it-IT" sz="2800" dirty="0" smtClean="0"/>
              <a:t>2. Organizzazione attuale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r>
              <a:rPr lang="it-IT" sz="2800" dirty="0" smtClean="0"/>
              <a:t>3. Compilazione questionario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r>
              <a:rPr lang="it-IT" sz="2800" dirty="0" smtClean="0"/>
              <a:t>4. Utilizzo dei risultati</a:t>
            </a:r>
          </a:p>
        </p:txBody>
      </p:sp>
    </p:spTree>
    <p:extLst>
      <p:ext uri="{BB962C8B-B14F-4D97-AF65-F5344CB8AC3E}">
        <p14:creationId xmlns:p14="http://schemas.microsoft.com/office/powerpoint/2010/main" val="2791936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02" y="233262"/>
            <a:ext cx="8709245" cy="66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4. Utilizzo dei risultati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57" y="1507192"/>
            <a:ext cx="6048375" cy="39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1"/>
          <a:stretch/>
        </p:blipFill>
        <p:spPr bwMode="auto">
          <a:xfrm>
            <a:off x="1342013" y="1977398"/>
            <a:ext cx="6029325" cy="663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/>
          <a:stretch/>
        </p:blipFill>
        <p:spPr bwMode="auto">
          <a:xfrm>
            <a:off x="1889303" y="2492747"/>
            <a:ext cx="5829300" cy="417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1"/>
          <a:stretch/>
        </p:blipFill>
        <p:spPr bwMode="auto">
          <a:xfrm>
            <a:off x="2291283" y="3024622"/>
            <a:ext cx="5953125" cy="36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68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00014"/>
            <a:ext cx="9155113" cy="695801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1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36" y="1628800"/>
            <a:ext cx="567055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49318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per approfondimenti sulla compilazione del questionario…</a:t>
            </a:r>
            <a:endParaRPr lang="it-IT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5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7896"/>
            <a:ext cx="5400675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3. Compilazione </a:t>
            </a:r>
            <a:r>
              <a:rPr lang="it-IT" altLang="it-IT" sz="2000" dirty="0">
                <a:solidFill>
                  <a:schemeClr val="bg1"/>
                </a:solidFill>
              </a:rPr>
              <a:t>questionario online    </a:t>
            </a: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5" r="61231" b="9467"/>
          <a:stretch/>
        </p:blipFill>
        <p:spPr bwMode="auto">
          <a:xfrm>
            <a:off x="3131840" y="5049779"/>
            <a:ext cx="2093770" cy="11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17109" y="2924944"/>
            <a:ext cx="2410676" cy="456535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UNIWEB</a:t>
            </a: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229076" y="4245719"/>
            <a:ext cx="2410676" cy="456535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MENU PRINCIPALE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217108" y="3530238"/>
            <a:ext cx="2410676" cy="456535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LOG IN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3131840" y="1412776"/>
            <a:ext cx="5400750" cy="5445224"/>
            <a:chOff x="3059757" y="1686043"/>
            <a:chExt cx="5400750" cy="517195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11"/>
            <a:stretch/>
          </p:blipFill>
          <p:spPr bwMode="auto">
            <a:xfrm>
              <a:off x="3059832" y="2996952"/>
              <a:ext cx="5400675" cy="195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 bwMode="auto">
            <a:xfrm>
              <a:off x="3059757" y="4947392"/>
              <a:ext cx="5400675" cy="19106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3059832" y="1686043"/>
              <a:ext cx="5400675" cy="16225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93432" y="5060697"/>
            <a:ext cx="2410676" cy="456535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QUESTIONARI</a:t>
            </a: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79512" y="5013176"/>
            <a:ext cx="2410676" cy="1754326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QUESTIONARI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VALUTAZIONE ATTIVITA’ DIDATTICHE</a:t>
            </a:r>
          </a:p>
        </p:txBody>
      </p:sp>
      <p:sp>
        <p:nvSpPr>
          <p:cNvPr id="12" name="Ovale 11"/>
          <p:cNvSpPr/>
          <p:nvPr/>
        </p:nvSpPr>
        <p:spPr bwMode="auto">
          <a:xfrm>
            <a:off x="2893633" y="5789712"/>
            <a:ext cx="2331978" cy="591616"/>
          </a:xfrm>
          <a:prstGeom prst="ellipse">
            <a:avLst/>
          </a:prstGeom>
          <a:noFill/>
          <a:ln w="25400" cap="flat" cmpd="sng" algn="ctr">
            <a:solidFill>
              <a:srgbClr val="B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0" y="132628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00000"/>
                </a:solidFill>
              </a:rPr>
              <a:t>  Come si compila</a:t>
            </a:r>
          </a:p>
        </p:txBody>
      </p:sp>
    </p:spTree>
    <p:extLst>
      <p:ext uri="{BB962C8B-B14F-4D97-AF65-F5344CB8AC3E}">
        <p14:creationId xmlns:p14="http://schemas.microsoft.com/office/powerpoint/2010/main" val="4207936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6161E-6 L -0.00382 -1.46161E-6 C -0.00556 -1.46161E-6 -0.00764 -0.17437 -0.00764 -0.3166 L -0.00764 -0.63159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31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9" grpId="0" animBg="1"/>
      <p:bldP spid="2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online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5" r="61231" b="9467"/>
          <a:stretch/>
        </p:blipFill>
        <p:spPr bwMode="auto">
          <a:xfrm>
            <a:off x="2915816" y="4941168"/>
            <a:ext cx="2592288" cy="14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17109" y="2924944"/>
            <a:ext cx="2410676" cy="456535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UNIWEB</a:t>
            </a: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229076" y="4245719"/>
            <a:ext cx="2410676" cy="456535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MENU PRINCIPALE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217108" y="3530238"/>
            <a:ext cx="2410676" cy="456535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LOG IN</a:t>
            </a: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93432" y="5060697"/>
            <a:ext cx="2410676" cy="456535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QUESTIONARI</a:t>
            </a: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79512" y="5013176"/>
            <a:ext cx="2410676" cy="1754326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QUESTIONARI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b="0" dirty="0" smtClean="0"/>
              <a:t>VALUTAZIONE ATTIVITA’ DIDATTICHE</a:t>
            </a:r>
          </a:p>
        </p:txBody>
      </p:sp>
      <p:sp>
        <p:nvSpPr>
          <p:cNvPr id="12" name="Ovale 11"/>
          <p:cNvSpPr/>
          <p:nvPr/>
        </p:nvSpPr>
        <p:spPr bwMode="auto">
          <a:xfrm>
            <a:off x="2893633" y="5789712"/>
            <a:ext cx="2331978" cy="591616"/>
          </a:xfrm>
          <a:prstGeom prst="ellipse">
            <a:avLst/>
          </a:prstGeom>
          <a:noFill/>
          <a:ln w="25400" cap="flat" cmpd="sng" algn="ctr">
            <a:solidFill>
              <a:srgbClr val="B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8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5" r="61231" b="9467"/>
          <a:stretch/>
        </p:blipFill>
        <p:spPr bwMode="auto">
          <a:xfrm>
            <a:off x="-72008" y="1226038"/>
            <a:ext cx="1979712" cy="112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online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b="30547"/>
          <a:stretch/>
        </p:blipFill>
        <p:spPr>
          <a:xfrm>
            <a:off x="917848" y="2249716"/>
            <a:ext cx="8190656" cy="4491651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 bwMode="auto">
          <a:xfrm>
            <a:off x="8676456" y="2780928"/>
            <a:ext cx="0" cy="21602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B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e 5"/>
          <p:cNvSpPr/>
          <p:nvPr/>
        </p:nvSpPr>
        <p:spPr bwMode="auto">
          <a:xfrm>
            <a:off x="8134279" y="4797152"/>
            <a:ext cx="576064" cy="307313"/>
          </a:xfrm>
          <a:prstGeom prst="ellipse">
            <a:avLst/>
          </a:prstGeom>
          <a:noFill/>
          <a:ln w="25400" cap="flat" cmpd="sng" algn="ctr">
            <a:solidFill>
              <a:srgbClr val="B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Connettore 1 15"/>
          <p:cNvCxnSpPr/>
          <p:nvPr/>
        </p:nvCxnSpPr>
        <p:spPr bwMode="auto">
          <a:xfrm>
            <a:off x="5796136" y="2780928"/>
            <a:ext cx="2880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uppo 20"/>
          <p:cNvGrpSpPr/>
          <p:nvPr/>
        </p:nvGrpSpPr>
        <p:grpSpPr>
          <a:xfrm>
            <a:off x="2483768" y="5059460"/>
            <a:ext cx="5976665" cy="1573896"/>
            <a:chOff x="1907704" y="4483396"/>
            <a:chExt cx="5976665" cy="1573896"/>
          </a:xfrm>
        </p:grpSpPr>
        <p:grpSp>
          <p:nvGrpSpPr>
            <p:cNvPr id="14" name="Gruppo 13"/>
            <p:cNvGrpSpPr/>
            <p:nvPr/>
          </p:nvGrpSpPr>
          <p:grpSpPr>
            <a:xfrm>
              <a:off x="1907704" y="5589240"/>
              <a:ext cx="1872208" cy="468052"/>
              <a:chOff x="1907704" y="5589240"/>
              <a:chExt cx="1872208" cy="468052"/>
            </a:xfrm>
          </p:grpSpPr>
          <p:sp>
            <p:nvSpPr>
              <p:cNvPr id="13" name="Ovale 12"/>
              <p:cNvSpPr/>
              <p:nvPr/>
            </p:nvSpPr>
            <p:spPr bwMode="auto">
              <a:xfrm>
                <a:off x="1907704" y="5589240"/>
                <a:ext cx="432048" cy="468052"/>
              </a:xfrm>
              <a:prstGeom prst="ellipse">
                <a:avLst/>
              </a:prstGeom>
              <a:noFill/>
              <a:ln w="25400" cap="flat" cmpd="sng" algn="ctr">
                <a:solidFill>
                  <a:srgbClr val="B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" name="Connettore 1 10"/>
              <p:cNvCxnSpPr>
                <a:stCxn id="13" idx="5"/>
              </p:cNvCxnSpPr>
              <p:nvPr/>
            </p:nvCxnSpPr>
            <p:spPr bwMode="auto">
              <a:xfrm>
                <a:off x="2276480" y="5988747"/>
                <a:ext cx="150343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B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0" name="Connettore 1 19"/>
            <p:cNvCxnSpPr/>
            <p:nvPr/>
          </p:nvCxnSpPr>
          <p:spPr bwMode="auto">
            <a:xfrm flipH="1">
              <a:off x="2339752" y="4483396"/>
              <a:ext cx="5544617" cy="117438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B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Ovale 38"/>
          <p:cNvSpPr/>
          <p:nvPr/>
        </p:nvSpPr>
        <p:spPr bwMode="auto">
          <a:xfrm>
            <a:off x="-36512" y="1881900"/>
            <a:ext cx="1975317" cy="394972"/>
          </a:xfrm>
          <a:prstGeom prst="ellipse">
            <a:avLst/>
          </a:prstGeom>
          <a:noFill/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5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1" y="1484784"/>
            <a:ext cx="7705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online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 bwMode="auto">
          <a:xfrm flipH="1">
            <a:off x="7380312" y="2780928"/>
            <a:ext cx="136815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B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sellaDiTesto 5"/>
          <p:cNvSpPr txBox="1"/>
          <p:nvPr/>
        </p:nvSpPr>
        <p:spPr>
          <a:xfrm>
            <a:off x="5796136" y="306896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Cliccare sull’icona rossa in corrispondenza della riga del docente che si sceglie di valutare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09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online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7048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ttore 2 16"/>
          <p:cNvCxnSpPr/>
          <p:nvPr/>
        </p:nvCxnSpPr>
        <p:spPr bwMode="auto">
          <a:xfrm flipH="1">
            <a:off x="1825155" y="4077072"/>
            <a:ext cx="136815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B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sellaDiTesto 5"/>
          <p:cNvSpPr txBox="1"/>
          <p:nvPr/>
        </p:nvSpPr>
        <p:spPr>
          <a:xfrm>
            <a:off x="3491880" y="38610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Cliccare sul pulsante Nuova compilazione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online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" y="1556792"/>
            <a:ext cx="9140138" cy="231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2 14"/>
          <p:cNvCxnSpPr/>
          <p:nvPr/>
        </p:nvCxnSpPr>
        <p:spPr bwMode="auto">
          <a:xfrm flipH="1">
            <a:off x="4220781" y="2924944"/>
            <a:ext cx="136815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B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" y="3873388"/>
            <a:ext cx="4505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ttore 2 16"/>
          <p:cNvCxnSpPr/>
          <p:nvPr/>
        </p:nvCxnSpPr>
        <p:spPr bwMode="auto">
          <a:xfrm flipH="1">
            <a:off x="4585044" y="4581128"/>
            <a:ext cx="136815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B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uppo 3"/>
          <p:cNvGrpSpPr/>
          <p:nvPr/>
        </p:nvGrpSpPr>
        <p:grpSpPr>
          <a:xfrm>
            <a:off x="488424" y="5660020"/>
            <a:ext cx="8214887" cy="914400"/>
            <a:chOff x="488424" y="5660020"/>
            <a:chExt cx="8214887" cy="914400"/>
          </a:xfrm>
        </p:grpSpPr>
        <p:sp>
          <p:nvSpPr>
            <p:cNvPr id="2" name="CasellaDiTesto 1"/>
            <p:cNvSpPr txBox="1"/>
            <p:nvPr/>
          </p:nvSpPr>
          <p:spPr>
            <a:xfrm>
              <a:off x="525047" y="5932554"/>
              <a:ext cx="8178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B00000"/>
                  </a:solidFill>
                </a:rPr>
                <a:t>A questo punto vengono proposti i 13 quesiti con un punteggio da 1 a 10</a:t>
              </a:r>
              <a:endParaRPr lang="en-GB" dirty="0">
                <a:solidFill>
                  <a:srgbClr val="B00000"/>
                </a:solidFill>
              </a:endParaRPr>
            </a:p>
          </p:txBody>
        </p:sp>
        <p:sp>
          <p:nvSpPr>
            <p:cNvPr id="3" name="Rettangolo 2"/>
            <p:cNvSpPr/>
            <p:nvPr/>
          </p:nvSpPr>
          <p:spPr bwMode="auto">
            <a:xfrm>
              <a:off x="488424" y="5660020"/>
              <a:ext cx="8178264" cy="914400"/>
            </a:xfrm>
            <a:prstGeom prst="rect">
              <a:avLst/>
            </a:prstGeom>
            <a:noFill/>
            <a:ln w="9525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5939971" y="351513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Iniziare la compilazione rispondendo alle domande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81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83" y="1372305"/>
            <a:ext cx="7783785" cy="488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online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2 14"/>
          <p:cNvCxnSpPr/>
          <p:nvPr/>
        </p:nvCxnSpPr>
        <p:spPr bwMode="auto">
          <a:xfrm flipH="1">
            <a:off x="2339752" y="6021288"/>
            <a:ext cx="136815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B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21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3" y="1350134"/>
            <a:ext cx="7783785" cy="49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online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2 14"/>
          <p:cNvCxnSpPr/>
          <p:nvPr/>
        </p:nvCxnSpPr>
        <p:spPr bwMode="auto">
          <a:xfrm flipH="1">
            <a:off x="2339752" y="6021288"/>
            <a:ext cx="136815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B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3" y="2750992"/>
            <a:ext cx="7641195" cy="305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340271236"/>
              </p:ext>
            </p:extLst>
          </p:nvPr>
        </p:nvGraphicFramePr>
        <p:xfrm>
          <a:off x="184150" y="2040717"/>
          <a:ext cx="7200082" cy="400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82274" y="-101998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1. Storia e obiettivi   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27651" name="Picture 3" descr="SigilloLogoLAST_White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4932040" y="5394325"/>
            <a:ext cx="4022725" cy="431800"/>
            <a:chOff x="4582640" y="5563979"/>
            <a:chExt cx="4021807" cy="432048"/>
          </a:xfrm>
        </p:grpSpPr>
        <p:sp>
          <p:nvSpPr>
            <p:cNvPr id="3" name="Rettangolo arrotondato 2"/>
            <p:cNvSpPr/>
            <p:nvPr/>
          </p:nvSpPr>
          <p:spPr bwMode="auto">
            <a:xfrm>
              <a:off x="4677868" y="5563979"/>
              <a:ext cx="3926579" cy="4320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7655" name="CasellaDiTesto 3"/>
            <p:cNvSpPr txBox="1">
              <a:spLocks noChangeArrowheads="1"/>
            </p:cNvSpPr>
            <p:nvPr/>
          </p:nvSpPr>
          <p:spPr bwMode="auto">
            <a:xfrm>
              <a:off x="4582640" y="5610726"/>
              <a:ext cx="40218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dirty="0"/>
                <a:t>+ un questionario a risposte aperte</a:t>
              </a:r>
            </a:p>
          </p:txBody>
        </p:sp>
      </p:grpSp>
      <p:pic>
        <p:nvPicPr>
          <p:cNvPr id="14" name="Picture 6" descr="Applic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19669" r="33281" b="16539"/>
          <a:stretch>
            <a:fillRect/>
          </a:stretch>
        </p:blipFill>
        <p:spPr bwMode="auto">
          <a:xfrm>
            <a:off x="184150" y="1412776"/>
            <a:ext cx="33829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32240" y="2068414"/>
            <a:ext cx="20454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</a:rPr>
              <a:t>Numero questionari compilati AA 2016/17</a:t>
            </a:r>
            <a:r>
              <a:rPr lang="it-IT" sz="2000" b="0" dirty="0" smtClean="0">
                <a:solidFill>
                  <a:srgbClr val="C00000"/>
                </a:solidFill>
              </a:rPr>
              <a:t>: circa </a:t>
            </a:r>
            <a:r>
              <a:rPr lang="it-IT" sz="2000" dirty="0" smtClean="0">
                <a:solidFill>
                  <a:srgbClr val="C00000"/>
                </a:solidFill>
              </a:rPr>
              <a:t>245.000</a:t>
            </a:r>
            <a:endParaRPr lang="it-IT" sz="1400" dirty="0" smtClean="0">
              <a:solidFill>
                <a:srgbClr val="C00000"/>
              </a:solidFill>
            </a:endParaRPr>
          </a:p>
          <a:p>
            <a:pPr algn="ctr"/>
            <a:endParaRPr lang="it-IT" sz="1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3. Compilazione questionario on line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6" y="1916832"/>
            <a:ext cx="7309840" cy="4104456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 bwMode="auto">
          <a:xfrm flipH="1">
            <a:off x="2231740" y="5589240"/>
            <a:ext cx="136815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B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65196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 line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7" y="1844824"/>
            <a:ext cx="8752785" cy="3024336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 bwMode="auto">
          <a:xfrm flipH="1">
            <a:off x="1728289" y="4437112"/>
            <a:ext cx="136815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B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58424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50665"/>
            <a:ext cx="8715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 line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o 19"/>
          <p:cNvGrpSpPr/>
          <p:nvPr/>
        </p:nvGrpSpPr>
        <p:grpSpPr>
          <a:xfrm>
            <a:off x="1691680" y="3094623"/>
            <a:ext cx="5904656" cy="1462698"/>
            <a:chOff x="1691680" y="3094623"/>
            <a:chExt cx="5904656" cy="1462698"/>
          </a:xfrm>
        </p:grpSpPr>
        <p:cxnSp>
          <p:nvCxnSpPr>
            <p:cNvPr id="6" name="Connettore 2 5"/>
            <p:cNvCxnSpPr/>
            <p:nvPr/>
          </p:nvCxnSpPr>
          <p:spPr bwMode="auto">
            <a:xfrm flipV="1">
              <a:off x="7488324" y="3094623"/>
              <a:ext cx="108012" cy="262369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CasellaDiTesto 7"/>
            <p:cNvSpPr txBox="1"/>
            <p:nvPr/>
          </p:nvSpPr>
          <p:spPr>
            <a:xfrm>
              <a:off x="1691680" y="3356992"/>
              <a:ext cx="5796644" cy="1200329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0" dirty="0" smtClean="0"/>
                <a:t>L’icona verde indica che è stato compilato il questionario per almeno uno dei docenti coinvolti e che  si è assolto il vincolo di compilazione per potersi iscrivere al relativo appello d’esame</a:t>
              </a:r>
              <a:endParaRPr lang="it-IT" b="0" dirty="0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180006" y="3635766"/>
            <a:ext cx="7718496" cy="3153803"/>
            <a:chOff x="1180006" y="3635766"/>
            <a:chExt cx="7718496" cy="3153803"/>
          </a:xfrm>
        </p:grpSpPr>
        <p:cxnSp>
          <p:nvCxnSpPr>
            <p:cNvPr id="10" name="Connettore 2 9"/>
            <p:cNvCxnSpPr/>
            <p:nvPr/>
          </p:nvCxnSpPr>
          <p:spPr bwMode="auto">
            <a:xfrm flipH="1" flipV="1">
              <a:off x="1180006" y="3635766"/>
              <a:ext cx="511674" cy="195347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CasellaDiTesto 8"/>
            <p:cNvSpPr txBox="1"/>
            <p:nvPr/>
          </p:nvSpPr>
          <p:spPr>
            <a:xfrm>
              <a:off x="1691680" y="5589240"/>
              <a:ext cx="7206822" cy="1200329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0" dirty="0" smtClean="0"/>
                <a:t>Oppure si esce dalla pagina di compilazione. </a:t>
              </a:r>
            </a:p>
            <a:p>
              <a:r>
                <a:rPr lang="it-IT" b="0" dirty="0" smtClean="0"/>
                <a:t>Sarà </a:t>
              </a:r>
              <a:r>
                <a:rPr lang="it-IT" b="0" dirty="0"/>
                <a:t>possibile compilare i questionari per i restanti </a:t>
              </a:r>
              <a:r>
                <a:rPr lang="it-IT" b="0" dirty="0" smtClean="0"/>
                <a:t>docenti successivamente all’interno del periodo di apertura del questionario e prima della registrazione del voto.</a:t>
              </a:r>
              <a:endParaRPr lang="it-IT" b="0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1691680" y="2672918"/>
            <a:ext cx="6624736" cy="2698557"/>
            <a:chOff x="1691680" y="2672918"/>
            <a:chExt cx="6624736" cy="2698557"/>
          </a:xfrm>
        </p:grpSpPr>
        <p:sp>
          <p:nvSpPr>
            <p:cNvPr id="2" name="CasellaDiTesto 1"/>
            <p:cNvSpPr txBox="1"/>
            <p:nvPr/>
          </p:nvSpPr>
          <p:spPr>
            <a:xfrm>
              <a:off x="1691680" y="4725144"/>
              <a:ext cx="6624736" cy="64633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0" dirty="0" smtClean="0"/>
                <a:t>Si può procedere poi alla compilazione del questionario per gli altri docenti ripetendo la procedura</a:t>
              </a:r>
              <a:endParaRPr lang="it-IT" b="0" dirty="0"/>
            </a:p>
          </p:txBody>
        </p:sp>
        <p:cxnSp>
          <p:nvCxnSpPr>
            <p:cNvPr id="13" name="Connettore 2 12"/>
            <p:cNvCxnSpPr/>
            <p:nvPr/>
          </p:nvCxnSpPr>
          <p:spPr bwMode="auto">
            <a:xfrm flipH="1" flipV="1">
              <a:off x="7812360" y="2672918"/>
              <a:ext cx="470497" cy="2052226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98591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it-IT" altLang="it-IT" sz="2000" dirty="0">
                <a:solidFill>
                  <a:schemeClr val="bg1"/>
                </a:solidFill>
              </a:rPr>
              <a:t>3. Compilazione questionario on line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35842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b="30547"/>
          <a:stretch/>
        </p:blipFill>
        <p:spPr>
          <a:xfrm>
            <a:off x="323528" y="1484784"/>
            <a:ext cx="8535065" cy="4680520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323528" y="4483396"/>
            <a:ext cx="7645203" cy="1573896"/>
            <a:chOff x="1907704" y="4483396"/>
            <a:chExt cx="7645203" cy="1573896"/>
          </a:xfrm>
        </p:grpSpPr>
        <p:grpSp>
          <p:nvGrpSpPr>
            <p:cNvPr id="14" name="Gruppo 13"/>
            <p:cNvGrpSpPr/>
            <p:nvPr/>
          </p:nvGrpSpPr>
          <p:grpSpPr>
            <a:xfrm>
              <a:off x="1907704" y="5589240"/>
              <a:ext cx="1872208" cy="468052"/>
              <a:chOff x="1907704" y="5589240"/>
              <a:chExt cx="1872208" cy="468052"/>
            </a:xfrm>
          </p:grpSpPr>
          <p:sp>
            <p:nvSpPr>
              <p:cNvPr id="13" name="Ovale 12"/>
              <p:cNvSpPr/>
              <p:nvPr/>
            </p:nvSpPr>
            <p:spPr bwMode="auto">
              <a:xfrm>
                <a:off x="1907704" y="5589240"/>
                <a:ext cx="432048" cy="468052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" name="Connettore 1 10"/>
              <p:cNvCxnSpPr>
                <a:stCxn id="13" idx="5"/>
              </p:cNvCxnSpPr>
              <p:nvPr/>
            </p:nvCxnSpPr>
            <p:spPr bwMode="auto">
              <a:xfrm>
                <a:off x="2276480" y="5988747"/>
                <a:ext cx="150343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0" name="Connettore 1 19"/>
            <p:cNvCxnSpPr>
              <a:stCxn id="6" idx="3"/>
              <a:endCxn id="13" idx="7"/>
            </p:cNvCxnSpPr>
            <p:nvPr/>
          </p:nvCxnSpPr>
          <p:spPr bwMode="auto">
            <a:xfrm flipH="1">
              <a:off x="2276480" y="4483396"/>
              <a:ext cx="7276427" cy="117438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87" y="4261701"/>
            <a:ext cx="276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 bwMode="auto">
          <a:xfrm>
            <a:off x="7884368" y="4221088"/>
            <a:ext cx="576064" cy="307313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1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00014"/>
            <a:ext cx="9155113" cy="695801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1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SigilloLogoLAST_White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36" y="1628800"/>
            <a:ext cx="567055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49318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70104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0" dirty="0" smtClean="0">
                <a:solidFill>
                  <a:schemeClr val="bg1"/>
                </a:solidFill>
              </a:rPr>
              <a:t>Questo materiale è disponibile  alla voce </a:t>
            </a:r>
          </a:p>
          <a:p>
            <a:pPr algn="ctr"/>
            <a:r>
              <a:rPr lang="it-IT" b="0" dirty="0" smtClean="0">
                <a:solidFill>
                  <a:schemeClr val="bg1"/>
                </a:solidFill>
              </a:rPr>
              <a:t>«PRESENTAZIONE INDAGINE»  </a:t>
            </a:r>
          </a:p>
          <a:p>
            <a:pPr algn="ctr"/>
            <a:r>
              <a:rPr lang="it-IT" b="0" dirty="0" smtClean="0">
                <a:solidFill>
                  <a:schemeClr val="bg1"/>
                </a:solidFill>
              </a:rPr>
              <a:t>nella pagina Opinione Studenti</a:t>
            </a:r>
          </a:p>
          <a:p>
            <a:pPr algn="ctr"/>
            <a:r>
              <a:rPr lang="it-IT" b="0" dirty="0">
                <a:solidFill>
                  <a:schemeClr val="bg1"/>
                </a:solidFill>
              </a:rPr>
              <a:t>http://www.unipd.it/opinione-studenti-sulle-attivita-didattiche</a:t>
            </a:r>
          </a:p>
        </p:txBody>
      </p:sp>
    </p:spTree>
    <p:extLst>
      <p:ext uri="{BB962C8B-B14F-4D97-AF65-F5344CB8AC3E}">
        <p14:creationId xmlns:p14="http://schemas.microsoft.com/office/powerpoint/2010/main" val="71167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-100013"/>
            <a:ext cx="9155113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1. Storia e obiettivi 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29698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ma 7"/>
          <p:cNvGraphicFramePr/>
          <p:nvPr/>
        </p:nvGraphicFramePr>
        <p:xfrm>
          <a:off x="648679" y="1897689"/>
          <a:ext cx="7760915" cy="160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ma 8"/>
          <p:cNvGraphicFramePr/>
          <p:nvPr/>
        </p:nvGraphicFramePr>
        <p:xfrm>
          <a:off x="648679" y="3433682"/>
          <a:ext cx="7760915" cy="160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ma 9"/>
          <p:cNvGraphicFramePr/>
          <p:nvPr/>
        </p:nvGraphicFramePr>
        <p:xfrm>
          <a:off x="647029" y="5089866"/>
          <a:ext cx="7760915" cy="160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8953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7584" y="1988840"/>
            <a:ext cx="633378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Storia e obiettivi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r>
              <a:rPr lang="it-IT" sz="2800" dirty="0" smtClean="0">
                <a:solidFill>
                  <a:srgbClr val="C00000"/>
                </a:solidFill>
              </a:rPr>
              <a:t>2. Organizzazione attuale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r>
              <a:rPr lang="it-IT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3. Compilazione questionario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4. Utilizzo dei risultati</a:t>
            </a:r>
          </a:p>
        </p:txBody>
      </p:sp>
    </p:spTree>
    <p:extLst>
      <p:ext uri="{BB962C8B-B14F-4D97-AF65-F5344CB8AC3E}">
        <p14:creationId xmlns:p14="http://schemas.microsoft.com/office/powerpoint/2010/main" val="25433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2. Organizzazione attuale 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013733" y="1628798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2 tipi di questionario</a:t>
            </a:r>
            <a:endParaRPr lang="en-GB" sz="24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4716016" y="2080578"/>
            <a:ext cx="4104456" cy="2649782"/>
            <a:chOff x="5245584" y="2090463"/>
            <a:chExt cx="4104456" cy="2649782"/>
          </a:xfrm>
        </p:grpSpPr>
        <p:sp>
          <p:nvSpPr>
            <p:cNvPr id="6" name="CasellaDiTesto 5"/>
            <p:cNvSpPr txBox="1"/>
            <p:nvPr/>
          </p:nvSpPr>
          <p:spPr>
            <a:xfrm>
              <a:off x="5245584" y="2708920"/>
              <a:ext cx="4104456" cy="203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 smtClean="0">
                <a:solidFill>
                  <a:srgbClr val="B00000"/>
                </a:solidFill>
              </a:endParaRPr>
            </a:p>
            <a:p>
              <a:r>
                <a:rPr lang="it-IT" dirty="0" smtClean="0">
                  <a:solidFill>
                    <a:srgbClr val="B00000"/>
                  </a:solidFill>
                </a:rPr>
                <a:t>A domande aperte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cartaceo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n</a:t>
              </a:r>
              <a:r>
                <a:rPr lang="it-IT" dirty="0" smtClean="0"/>
                <a:t>umero quesiti variabile tra </a:t>
              </a:r>
              <a:r>
                <a:rPr lang="it-IT" dirty="0" err="1" smtClean="0"/>
                <a:t>CdS</a:t>
              </a:r>
              <a:endParaRPr lang="it-IT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erogato dal docente a circa 2/3 delle lezioni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  <p:cxnSp>
          <p:nvCxnSpPr>
            <p:cNvPr id="8" name="Connettore 2 7"/>
            <p:cNvCxnSpPr/>
            <p:nvPr/>
          </p:nvCxnSpPr>
          <p:spPr bwMode="auto">
            <a:xfrm>
              <a:off x="6014876" y="2090463"/>
              <a:ext cx="789372" cy="5977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uppo 10"/>
          <p:cNvGrpSpPr/>
          <p:nvPr/>
        </p:nvGrpSpPr>
        <p:grpSpPr>
          <a:xfrm>
            <a:off x="217821" y="2090463"/>
            <a:ext cx="4061593" cy="3183098"/>
            <a:chOff x="467543" y="2090463"/>
            <a:chExt cx="4061593" cy="3183098"/>
          </a:xfrm>
        </p:grpSpPr>
        <p:sp>
          <p:nvSpPr>
            <p:cNvPr id="4" name="CasellaDiTesto 3"/>
            <p:cNvSpPr txBox="1"/>
            <p:nvPr/>
          </p:nvSpPr>
          <p:spPr>
            <a:xfrm>
              <a:off x="467543" y="2688238"/>
              <a:ext cx="4061593" cy="258532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 smtClean="0">
                <a:solidFill>
                  <a:srgbClr val="B00000"/>
                </a:solidFill>
              </a:endParaRPr>
            </a:p>
            <a:p>
              <a:r>
                <a:rPr lang="it-IT" dirty="0" smtClean="0">
                  <a:solidFill>
                    <a:srgbClr val="B00000"/>
                  </a:solidFill>
                </a:rPr>
                <a:t>Online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13 quesiti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/>
                <a:t>Informativi su:</a:t>
              </a:r>
            </a:p>
            <a:p>
              <a:r>
                <a:rPr lang="it-IT" dirty="0" smtClean="0"/>
                <a:t>     - soddisfazione complessiva</a:t>
              </a:r>
            </a:p>
            <a:p>
              <a:r>
                <a:rPr lang="it-IT" dirty="0"/>
                <a:t> </a:t>
              </a:r>
              <a:r>
                <a:rPr lang="it-IT" dirty="0" smtClean="0"/>
                <a:t>    - aspetti organizzativi </a:t>
              </a:r>
            </a:p>
            <a:p>
              <a:r>
                <a:rPr lang="it-IT" dirty="0"/>
                <a:t> </a:t>
              </a:r>
              <a:r>
                <a:rPr lang="it-IT" dirty="0" smtClean="0"/>
                <a:t>    - efficacia attività didattica </a:t>
              </a:r>
            </a:p>
            <a:p>
              <a:r>
                <a:rPr lang="it-IT" dirty="0"/>
                <a:t> </a:t>
              </a:r>
              <a:r>
                <a:rPr lang="it-IT" dirty="0" smtClean="0"/>
                <a:t>    - contenuti e programma</a:t>
              </a:r>
            </a:p>
            <a:p>
              <a:r>
                <a:rPr lang="it-IT" dirty="0"/>
                <a:t> </a:t>
              </a:r>
              <a:r>
                <a:rPr lang="it-IT" dirty="0" smtClean="0"/>
                <a:t>    - carico di lavoro percepito</a:t>
              </a:r>
            </a:p>
          </p:txBody>
        </p:sp>
        <p:cxnSp>
          <p:nvCxnSpPr>
            <p:cNvPr id="10" name="Connettore 2 9"/>
            <p:cNvCxnSpPr/>
            <p:nvPr/>
          </p:nvCxnSpPr>
          <p:spPr bwMode="auto">
            <a:xfrm flipH="1">
              <a:off x="2284708" y="2090463"/>
              <a:ext cx="729025" cy="5977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43368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2. Organizzazione attuale 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6441" y="292504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Questionario online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03338"/>
            <a:ext cx="5113536" cy="52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368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solidFill>
                  <a:schemeClr val="bg1"/>
                </a:solidFill>
              </a:rPr>
              <a:t>2. Organizzazione attuale 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8836" y="2879227"/>
            <a:ext cx="36047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Esempio di questionario cartaceo</a:t>
            </a:r>
          </a:p>
          <a:p>
            <a:endParaRPr lang="it-IT" sz="1600" dirty="0" smtClean="0"/>
          </a:p>
          <a:p>
            <a:r>
              <a:rPr lang="it-IT" sz="1400" b="0" i="1" dirty="0" smtClean="0"/>
              <a:t>Strutturato con i rappresentanti degli studenti dei </a:t>
            </a:r>
            <a:r>
              <a:rPr lang="it-IT" sz="1400" b="0" i="1" dirty="0" err="1" smtClean="0"/>
              <a:t>CdS</a:t>
            </a:r>
            <a:r>
              <a:rPr lang="it-IT" sz="1400" b="0" i="1" dirty="0" smtClean="0"/>
              <a:t> afferenti al</a:t>
            </a:r>
          </a:p>
          <a:p>
            <a:r>
              <a:rPr lang="it-IT" sz="1400" b="0" i="1" dirty="0" smtClean="0"/>
              <a:t>Dipartimento di Biologia</a:t>
            </a:r>
            <a:endParaRPr lang="en-GB" sz="1400" b="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 r="2733"/>
          <a:stretch/>
        </p:blipFill>
        <p:spPr bwMode="auto">
          <a:xfrm>
            <a:off x="3762899" y="1412774"/>
            <a:ext cx="5339567" cy="8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95" y="2345012"/>
            <a:ext cx="5197971" cy="42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58" y="2925046"/>
            <a:ext cx="4829874" cy="42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56" y="3424795"/>
            <a:ext cx="4622478" cy="64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58" y="4089864"/>
            <a:ext cx="4703242" cy="51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56" y="4607161"/>
            <a:ext cx="4480744" cy="2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95" y="4902300"/>
            <a:ext cx="5008107" cy="41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51" y="5358539"/>
            <a:ext cx="4857055" cy="3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0" y="5805264"/>
            <a:ext cx="5138043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409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96838" y="-100013"/>
            <a:ext cx="9251951" cy="1368426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 descr="SigilloLogoLAST_White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6838"/>
            <a:ext cx="2300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7584" y="1988840"/>
            <a:ext cx="633378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Storia e obiettivi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2. Organizzazione attuale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r>
              <a:rPr lang="it-IT" sz="2800" dirty="0" smtClean="0">
                <a:solidFill>
                  <a:srgbClr val="B00000"/>
                </a:solidFill>
              </a:rPr>
              <a:t>3. Compilazione questionario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r>
              <a:rPr lang="it-IT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4. Utilizzo dei risultati</a:t>
            </a:r>
          </a:p>
        </p:txBody>
      </p:sp>
    </p:spTree>
    <p:extLst>
      <p:ext uri="{BB962C8B-B14F-4D97-AF65-F5344CB8AC3E}">
        <p14:creationId xmlns:p14="http://schemas.microsoft.com/office/powerpoint/2010/main" val="31175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1295</Words>
  <Application>Microsoft Office PowerPoint</Application>
  <PresentationFormat>Presentació en pantalla (4:3)</PresentationFormat>
  <Paragraphs>250</Paragraphs>
  <Slides>34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34</vt:i4>
      </vt:variant>
    </vt:vector>
  </HeadingPairs>
  <TitlesOfParts>
    <vt:vector size="36" baseType="lpstr">
      <vt:lpstr>Struttura predefinita</vt:lpstr>
      <vt:lpstr>1_Struttura predefinita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Daniela Mapelli</dc:creator>
  <cp:lastModifiedBy>Marco</cp:lastModifiedBy>
  <cp:revision>176</cp:revision>
  <dcterms:created xsi:type="dcterms:W3CDTF">2015-11-29T14:31:12Z</dcterms:created>
  <dcterms:modified xsi:type="dcterms:W3CDTF">2017-10-12T13:01:24Z</dcterms:modified>
</cp:coreProperties>
</file>