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2" r:id="rId6"/>
    <p:sldId id="263" r:id="rId7"/>
    <p:sldId id="264" r:id="rId8"/>
    <p:sldId id="266" r:id="rId9"/>
    <p:sldId id="267" r:id="rId10"/>
    <p:sldId id="268" r:id="rId11"/>
    <p:sldId id="269" r:id="rId12"/>
    <p:sldId id="270" r:id="rId13"/>
    <p:sldId id="271" r:id="rId14"/>
    <p:sldId id="272" r:id="rId15"/>
    <p:sldId id="273" r:id="rId16"/>
    <p:sldId id="274" r:id="rId17"/>
    <p:sldId id="275" r:id="rId18"/>
    <p:sldId id="277" r:id="rId19"/>
    <p:sldId id="278" r:id="rId20"/>
    <p:sldId id="279" r:id="rId21"/>
    <p:sldId id="28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90" y="-22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3/6/2018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3/6/2018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Realism and Idealism, Mind and World</a:t>
            </a:r>
            <a:endParaRPr lang="en-GB" dirty="0"/>
          </a:p>
        </p:txBody>
      </p:sp>
      <p:sp>
        <p:nvSpPr>
          <p:cNvPr id="3" name="Subtitle 2"/>
          <p:cNvSpPr>
            <a:spLocks noGrp="1"/>
          </p:cNvSpPr>
          <p:nvPr>
            <p:ph type="subTitle" idx="1"/>
          </p:nvPr>
        </p:nvSpPr>
        <p:spPr/>
        <p:txBody>
          <a:bodyPr/>
          <a:lstStyle/>
          <a:p>
            <a:endParaRPr lang="en-GB" dirty="0" smtClean="0"/>
          </a:p>
          <a:p>
            <a:r>
              <a:rPr lang="en-GB" dirty="0" smtClean="0"/>
              <a:t>Michael Morris</a:t>
            </a:r>
            <a:endParaRPr lang="en-GB" dirty="0"/>
          </a:p>
        </p:txBody>
      </p:sp>
    </p:spTree>
    <p:extLst>
      <p:ext uri="{BB962C8B-B14F-4D97-AF65-F5344CB8AC3E}">
        <p14:creationId xmlns:p14="http://schemas.microsoft.com/office/powerpoint/2010/main" xmlns="" val="1446724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a:t>
            </a:r>
            <a:endParaRPr lang="en-GB" dirty="0"/>
          </a:p>
        </p:txBody>
      </p:sp>
      <p:sp>
        <p:nvSpPr>
          <p:cNvPr id="3" name="Content Placeholder 2"/>
          <p:cNvSpPr>
            <a:spLocks noGrp="1"/>
          </p:cNvSpPr>
          <p:nvPr>
            <p:ph idx="1"/>
          </p:nvPr>
        </p:nvSpPr>
        <p:spPr/>
        <p:txBody>
          <a:bodyPr>
            <a:normAutofit/>
          </a:bodyPr>
          <a:lstStyle/>
          <a:p>
            <a:pPr marL="514350" indent="-514350">
              <a:buAutoNum type="romanLcParenBoth" startAt="2"/>
            </a:pPr>
            <a:r>
              <a:rPr lang="en-GB" dirty="0" smtClean="0"/>
              <a:t>Their relation to freedom and reason.  </a:t>
            </a:r>
            <a:r>
              <a:rPr lang="en-GB" i="1" dirty="0" smtClean="0"/>
              <a:t>Intuitions</a:t>
            </a:r>
            <a:r>
              <a:rPr lang="en-GB" dirty="0" smtClean="0"/>
              <a:t> are concerned with what is </a:t>
            </a:r>
            <a:r>
              <a:rPr lang="en-GB" i="1" dirty="0" smtClean="0"/>
              <a:t>given</a:t>
            </a:r>
            <a:r>
              <a:rPr lang="en-GB" dirty="0" smtClean="0"/>
              <a:t> to us, in </a:t>
            </a:r>
            <a:r>
              <a:rPr lang="en-GB" i="1" dirty="0" smtClean="0"/>
              <a:t>receptivity</a:t>
            </a:r>
            <a:r>
              <a:rPr lang="en-GB" dirty="0" smtClean="0"/>
              <a:t> (the mind takes stuff in, without choice), whereas </a:t>
            </a:r>
            <a:r>
              <a:rPr lang="en-GB" i="1" dirty="0" smtClean="0"/>
              <a:t>concepts</a:t>
            </a:r>
            <a:r>
              <a:rPr lang="en-GB" dirty="0" smtClean="0"/>
              <a:t> are </a:t>
            </a:r>
            <a:r>
              <a:rPr lang="en-GB" i="1" dirty="0" smtClean="0"/>
              <a:t>spontaneous</a:t>
            </a:r>
            <a:r>
              <a:rPr lang="en-GB" dirty="0" smtClean="0"/>
              <a:t> (that is, freely applied).  Moreover, precisely because of its association with freedom, the faculty which deploys concepts can be said to be concerned with </a:t>
            </a:r>
            <a:r>
              <a:rPr lang="en-GB" i="1" dirty="0" smtClean="0"/>
              <a:t>reason</a:t>
            </a:r>
            <a:r>
              <a:rPr lang="en-GB" dirty="0" smtClean="0"/>
              <a:t>, which has no place in pure receptivity.</a:t>
            </a:r>
          </a:p>
          <a:p>
            <a:pPr marL="514350" indent="-514350">
              <a:buNone/>
            </a:pPr>
            <a:endParaRPr lang="en-GB" dirty="0" smtClean="0"/>
          </a:p>
          <a:p>
            <a:pPr marL="514350" indent="-514350">
              <a:buNone/>
            </a:pPr>
            <a:r>
              <a:rPr lang="en-GB" dirty="0" smtClean="0"/>
              <a:t>McDowell </a:t>
            </a:r>
            <a:r>
              <a:rPr lang="en-GB" dirty="0" smtClean="0"/>
              <a:t>is concerned to explain the relation between what affects our senses without our choosing, on the one hand, and the way in which we freely organize that and reason about the world, on the other.</a:t>
            </a:r>
          </a:p>
          <a:p>
            <a:pPr marL="0" indent="0">
              <a:buNone/>
            </a:pPr>
            <a:endParaRPr lang="en-GB" dirty="0"/>
          </a:p>
        </p:txBody>
      </p:sp>
    </p:spTree>
    <p:extLst>
      <p:ext uri="{BB962C8B-B14F-4D97-AF65-F5344CB8AC3E}">
        <p14:creationId xmlns:p14="http://schemas.microsoft.com/office/powerpoint/2010/main" xmlns="" val="1136323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McDowell’s ‘see-saw’: The Given</a:t>
            </a:r>
            <a:endParaRPr lang="en-GB" dirty="0"/>
          </a:p>
        </p:txBody>
      </p:sp>
      <p:sp>
        <p:nvSpPr>
          <p:cNvPr id="3" name="Content Placeholder 2"/>
          <p:cNvSpPr>
            <a:spLocks noGrp="1"/>
          </p:cNvSpPr>
          <p:nvPr>
            <p:ph idx="1"/>
          </p:nvPr>
        </p:nvSpPr>
        <p:spPr/>
        <p:txBody>
          <a:bodyPr>
            <a:normAutofit/>
          </a:bodyPr>
          <a:lstStyle/>
          <a:p>
            <a:pPr>
              <a:buNone/>
            </a:pPr>
            <a:r>
              <a:rPr lang="en-GB" dirty="0" smtClean="0"/>
              <a:t>Here is a tempting argument:</a:t>
            </a:r>
          </a:p>
          <a:p>
            <a:pPr>
              <a:buNone/>
            </a:pPr>
            <a:r>
              <a:rPr lang="en-GB" dirty="0" smtClean="0"/>
              <a:t>	(</a:t>
            </a:r>
            <a:r>
              <a:rPr lang="en-GB" dirty="0" smtClean="0"/>
              <a:t>G1)	Unless there is some constraint on the conceptual from outside </a:t>
            </a:r>
            <a:r>
              <a:rPr lang="en-GB" dirty="0" smtClean="0"/>
              <a:t>			the </a:t>
            </a:r>
            <a:r>
              <a:rPr lang="en-GB" dirty="0" smtClean="0"/>
              <a:t>conceptual, the conceptual (which includes all </a:t>
            </a:r>
            <a:r>
              <a:rPr lang="en-GB" dirty="0" smtClean="0"/>
              <a:t>					judgement</a:t>
            </a:r>
            <a:r>
              <a:rPr lang="en-GB" dirty="0" smtClean="0"/>
              <a:t>) is unconstrained</a:t>
            </a:r>
            <a:r>
              <a:rPr lang="en-GB" dirty="0" smtClean="0"/>
              <a:t>;</a:t>
            </a:r>
          </a:p>
          <a:p>
            <a:pPr>
              <a:buNone/>
            </a:pPr>
            <a:r>
              <a:rPr lang="en-GB" dirty="0" smtClean="0"/>
              <a:t>	</a:t>
            </a:r>
            <a:r>
              <a:rPr lang="en-GB" dirty="0" smtClean="0"/>
              <a:t>(G2) The </a:t>
            </a:r>
            <a:r>
              <a:rPr lang="en-GB" dirty="0" smtClean="0"/>
              <a:t>conceptual cannot be unconstrained; </a:t>
            </a:r>
            <a:r>
              <a:rPr lang="en-GB" i="1" dirty="0" smtClean="0"/>
              <a:t>so</a:t>
            </a:r>
            <a:endParaRPr lang="en-GB" dirty="0" smtClean="0"/>
          </a:p>
          <a:p>
            <a:pPr>
              <a:buNone/>
            </a:pPr>
            <a:r>
              <a:rPr lang="en-GB" dirty="0" smtClean="0"/>
              <a:t>	(</a:t>
            </a:r>
            <a:r>
              <a:rPr lang="en-GB" dirty="0" smtClean="0"/>
              <a:t>G3)	There must be some constraint on the conceptual from outside </a:t>
            </a:r>
            <a:r>
              <a:rPr lang="en-GB" dirty="0" smtClean="0"/>
              <a:t>		the </a:t>
            </a:r>
            <a:r>
              <a:rPr lang="en-GB" dirty="0" smtClean="0"/>
              <a:t>conceptual.</a:t>
            </a:r>
          </a:p>
          <a:p>
            <a:pPr>
              <a:buNone/>
            </a:pPr>
            <a:endParaRPr lang="en-GB" dirty="0" smtClean="0"/>
          </a:p>
          <a:p>
            <a:pPr>
              <a:buNone/>
            </a:pPr>
            <a:r>
              <a:rPr lang="en-GB" dirty="0" smtClean="0"/>
              <a:t>‘</a:t>
            </a:r>
            <a:r>
              <a:rPr lang="en-GB" dirty="0" smtClean="0"/>
              <a:t>Constraint’ here must be </a:t>
            </a:r>
            <a:r>
              <a:rPr lang="en-GB" i="1" dirty="0" smtClean="0"/>
              <a:t>justificatory</a:t>
            </a:r>
            <a:r>
              <a:rPr lang="en-GB" dirty="0" smtClean="0"/>
              <a:t> constraint: something which provides a </a:t>
            </a:r>
            <a:r>
              <a:rPr lang="en-GB" i="1" dirty="0" smtClean="0"/>
              <a:t>reason</a:t>
            </a:r>
            <a:r>
              <a:rPr lang="en-GB" dirty="0" smtClean="0"/>
              <a:t> for judgement.</a:t>
            </a:r>
            <a:endParaRPr lang="en-GB" dirty="0"/>
          </a:p>
        </p:txBody>
      </p:sp>
    </p:spTree>
    <p:extLst>
      <p:ext uri="{BB962C8B-B14F-4D97-AF65-F5344CB8AC3E}">
        <p14:creationId xmlns:p14="http://schemas.microsoft.com/office/powerpoint/2010/main" xmlns="" val="4060411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McDowell’s formulation of the Given</a:t>
            </a:r>
            <a:endParaRPr lang="en-GB" dirty="0"/>
          </a:p>
        </p:txBody>
      </p:sp>
      <p:sp>
        <p:nvSpPr>
          <p:cNvPr id="3" name="Content Placeholder 2"/>
          <p:cNvSpPr>
            <a:spLocks noGrp="1"/>
          </p:cNvSpPr>
          <p:nvPr>
            <p:ph idx="1"/>
          </p:nvPr>
        </p:nvSpPr>
        <p:spPr/>
        <p:txBody>
          <a:bodyPr/>
          <a:lstStyle/>
          <a:p>
            <a:pPr>
              <a:buNone/>
            </a:pPr>
            <a:r>
              <a:rPr lang="en-GB" dirty="0" smtClean="0"/>
              <a:t>Accepting that understanding of ‘constraint’,(G3</a:t>
            </a:r>
            <a:r>
              <a:rPr lang="en-GB" dirty="0" smtClean="0"/>
              <a:t>) can be reformulated like this:</a:t>
            </a:r>
          </a:p>
          <a:p>
            <a:pPr>
              <a:buNone/>
            </a:pPr>
            <a:r>
              <a:rPr lang="en-GB" dirty="0" smtClean="0"/>
              <a:t>	(</a:t>
            </a:r>
            <a:r>
              <a:rPr lang="en-GB" dirty="0" smtClean="0"/>
              <a:t>G3a)	What is outside the conceptual must provide reasons for </a:t>
            </a:r>
            <a:r>
              <a:rPr lang="en-GB" dirty="0" smtClean="0"/>
              <a:t>				what </a:t>
            </a:r>
            <a:r>
              <a:rPr lang="en-GB" dirty="0" smtClean="0"/>
              <a:t>is conceptual.</a:t>
            </a:r>
          </a:p>
          <a:p>
            <a:pPr>
              <a:buNone/>
            </a:pPr>
            <a:r>
              <a:rPr lang="en-GB" dirty="0" smtClean="0"/>
              <a:t>Or, in McDowell’s formulation:</a:t>
            </a:r>
          </a:p>
          <a:p>
            <a:pPr>
              <a:buNone/>
            </a:pPr>
            <a:r>
              <a:rPr lang="en-GB" dirty="0" smtClean="0"/>
              <a:t>	(</a:t>
            </a:r>
            <a:r>
              <a:rPr lang="en-GB" dirty="0" smtClean="0"/>
              <a:t>G3b)	‘The space of reasons is made out to be more extensive </a:t>
            </a:r>
            <a:r>
              <a:rPr lang="en-GB" dirty="0" smtClean="0"/>
              <a:t>				than </a:t>
            </a:r>
            <a:r>
              <a:rPr lang="en-GB" dirty="0" smtClean="0"/>
              <a:t>the space of concepts’ (</a:t>
            </a:r>
            <a:r>
              <a:rPr lang="en-GB" i="1" dirty="0" smtClean="0"/>
              <a:t>MW</a:t>
            </a:r>
            <a:r>
              <a:rPr lang="en-GB" dirty="0" smtClean="0"/>
              <a:t>,6).</a:t>
            </a:r>
          </a:p>
          <a:p>
            <a:pPr>
              <a:buNone/>
            </a:pPr>
            <a:endParaRPr lang="en-GB" dirty="0" smtClean="0"/>
          </a:p>
          <a:p>
            <a:pPr>
              <a:buNone/>
            </a:pPr>
            <a:r>
              <a:rPr lang="en-GB" dirty="0" smtClean="0"/>
              <a:t>That </a:t>
            </a:r>
            <a:r>
              <a:rPr lang="en-GB" dirty="0" smtClean="0"/>
              <a:t>is the idea of the Given: the Given, on this view, is something outside the conceptual which justifies the conceptual.  </a:t>
            </a:r>
          </a:p>
          <a:p>
            <a:pPr marL="0" indent="0">
              <a:buNone/>
            </a:pPr>
            <a:endParaRPr lang="en-GB" dirty="0"/>
          </a:p>
        </p:txBody>
      </p:sp>
    </p:spTree>
    <p:extLst>
      <p:ext uri="{BB962C8B-B14F-4D97-AF65-F5344CB8AC3E}">
        <p14:creationId xmlns:p14="http://schemas.microsoft.com/office/powerpoint/2010/main" xmlns="" val="3684737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McDowell’s objection to the Given</a:t>
            </a:r>
            <a:endParaRPr lang="en-GB" dirty="0"/>
          </a:p>
        </p:txBody>
      </p:sp>
      <p:sp>
        <p:nvSpPr>
          <p:cNvPr id="3" name="Content Placeholder 2"/>
          <p:cNvSpPr>
            <a:spLocks noGrp="1"/>
          </p:cNvSpPr>
          <p:nvPr>
            <p:ph idx="1"/>
          </p:nvPr>
        </p:nvSpPr>
        <p:spPr/>
        <p:txBody>
          <a:bodyPr/>
          <a:lstStyle/>
          <a:p>
            <a:pPr>
              <a:buNone/>
            </a:pPr>
            <a:r>
              <a:rPr lang="en-GB" dirty="0" smtClean="0"/>
              <a:t>According to McDowell </a:t>
            </a:r>
            <a:r>
              <a:rPr lang="en-GB" dirty="0" smtClean="0"/>
              <a:t>the Given can’t do the job.  The argument is this:</a:t>
            </a:r>
          </a:p>
          <a:p>
            <a:pPr>
              <a:buNone/>
            </a:pPr>
            <a:endParaRPr lang="en-GB" dirty="0" smtClean="0"/>
          </a:p>
          <a:p>
            <a:pPr>
              <a:buNone/>
            </a:pPr>
            <a:r>
              <a:rPr lang="en-GB" dirty="0" smtClean="0"/>
              <a:t>	</a:t>
            </a:r>
            <a:r>
              <a:rPr lang="en-GB" dirty="0" smtClean="0"/>
              <a:t>But </a:t>
            </a:r>
            <a:r>
              <a:rPr lang="en-GB" dirty="0" smtClean="0"/>
              <a:t>we cannot really understand the relations in virtue of which a judgement is warranted except as relations within the space of concepts: relations such as implication or </a:t>
            </a:r>
            <a:r>
              <a:rPr lang="en-GB" dirty="0" err="1" smtClean="0"/>
              <a:t>probabilification</a:t>
            </a:r>
            <a:r>
              <a:rPr lang="en-GB" dirty="0" smtClean="0"/>
              <a:t>. (</a:t>
            </a:r>
            <a:r>
              <a:rPr lang="en-GB" i="1" dirty="0" smtClean="0"/>
              <a:t>MW</a:t>
            </a:r>
            <a:r>
              <a:rPr lang="en-GB" dirty="0" smtClean="0"/>
              <a:t>, 7)</a:t>
            </a:r>
          </a:p>
          <a:p>
            <a:pPr>
              <a:buNone/>
            </a:pPr>
            <a:endParaRPr lang="en-GB" dirty="0" smtClean="0"/>
          </a:p>
          <a:p>
            <a:pPr>
              <a:buNone/>
            </a:pPr>
            <a:r>
              <a:rPr lang="en-GB" dirty="0" smtClean="0"/>
              <a:t>	</a:t>
            </a:r>
            <a:r>
              <a:rPr lang="en-GB" dirty="0" smtClean="0"/>
              <a:t>In </a:t>
            </a:r>
            <a:r>
              <a:rPr lang="en-GB" dirty="0" smtClean="0"/>
              <a:t>effect, the idea of the Given offers exculpations where we wanted justifications.  (</a:t>
            </a:r>
            <a:r>
              <a:rPr lang="en-GB" i="1" dirty="0" smtClean="0"/>
              <a:t>MW</a:t>
            </a:r>
            <a:r>
              <a:rPr lang="en-GB" dirty="0" smtClean="0"/>
              <a:t>, 8)</a:t>
            </a:r>
          </a:p>
          <a:p>
            <a:pPr marL="0" indent="0">
              <a:buNone/>
            </a:pPr>
            <a:endParaRPr lang="en-GB" dirty="0"/>
          </a:p>
        </p:txBody>
      </p:sp>
    </p:spTree>
    <p:extLst>
      <p:ext uri="{BB962C8B-B14F-4D97-AF65-F5344CB8AC3E}">
        <p14:creationId xmlns:p14="http://schemas.microsoft.com/office/powerpoint/2010/main" xmlns="" val="4177921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other side of the see-saw: </a:t>
            </a:r>
            <a:r>
              <a:rPr lang="en-GB" dirty="0" err="1" smtClean="0"/>
              <a:t>Coherentism</a:t>
            </a:r>
            <a:endParaRPr lang="en-GB" dirty="0"/>
          </a:p>
        </p:txBody>
      </p:sp>
      <p:sp>
        <p:nvSpPr>
          <p:cNvPr id="3" name="Content Placeholder 2"/>
          <p:cNvSpPr>
            <a:spLocks noGrp="1"/>
          </p:cNvSpPr>
          <p:nvPr>
            <p:ph idx="1"/>
          </p:nvPr>
        </p:nvSpPr>
        <p:spPr/>
        <p:txBody>
          <a:bodyPr/>
          <a:lstStyle/>
          <a:p>
            <a:pPr>
              <a:buNone/>
            </a:pPr>
            <a:r>
              <a:rPr lang="en-GB" dirty="0" smtClean="0"/>
              <a:t>We </a:t>
            </a:r>
            <a:r>
              <a:rPr lang="en-GB" dirty="0" smtClean="0"/>
              <a:t>now have an argument in the other direction</a:t>
            </a:r>
            <a:r>
              <a:rPr lang="en-GB" dirty="0" smtClean="0"/>
              <a:t>:</a:t>
            </a:r>
          </a:p>
          <a:p>
            <a:pPr>
              <a:buNone/>
            </a:pPr>
            <a:endParaRPr lang="en-GB" dirty="0" smtClean="0"/>
          </a:p>
          <a:p>
            <a:pPr>
              <a:buNone/>
            </a:pPr>
            <a:r>
              <a:rPr lang="en-GB" dirty="0" smtClean="0"/>
              <a:t>	(</a:t>
            </a:r>
            <a:r>
              <a:rPr lang="en-GB" dirty="0" smtClean="0"/>
              <a:t>C1)	Unless there is some constraint on the conceptual from outside </a:t>
            </a:r>
            <a:r>
              <a:rPr lang="en-GB" dirty="0" smtClean="0"/>
              <a:t>			the </a:t>
            </a:r>
            <a:r>
              <a:rPr lang="en-GB" dirty="0" smtClean="0"/>
              <a:t>conceptual, the conceptual (which includes all </a:t>
            </a:r>
            <a:r>
              <a:rPr lang="en-GB" dirty="0" smtClean="0"/>
              <a:t>					judgement</a:t>
            </a:r>
            <a:r>
              <a:rPr lang="en-GB" dirty="0" smtClean="0"/>
              <a:t>) is unconstrained;</a:t>
            </a:r>
          </a:p>
          <a:p>
            <a:pPr>
              <a:buNone/>
            </a:pPr>
            <a:r>
              <a:rPr lang="en-GB" dirty="0" smtClean="0"/>
              <a:t>	(</a:t>
            </a:r>
            <a:r>
              <a:rPr lang="en-GB" dirty="0" smtClean="0"/>
              <a:t>C2)	There cannot be any constraint on the conceptual from </a:t>
            </a:r>
            <a:r>
              <a:rPr lang="en-GB" dirty="0" smtClean="0"/>
              <a:t>				outside </a:t>
            </a:r>
            <a:r>
              <a:rPr lang="en-GB" dirty="0" smtClean="0"/>
              <a:t>the conceptual; </a:t>
            </a:r>
            <a:r>
              <a:rPr lang="en-GB" i="1" dirty="0" smtClean="0"/>
              <a:t>so</a:t>
            </a:r>
            <a:endParaRPr lang="en-GB" dirty="0" smtClean="0"/>
          </a:p>
          <a:p>
            <a:pPr>
              <a:buNone/>
            </a:pPr>
            <a:r>
              <a:rPr lang="en-GB" dirty="0" smtClean="0"/>
              <a:t>	(</a:t>
            </a:r>
            <a:r>
              <a:rPr lang="en-GB" dirty="0" smtClean="0"/>
              <a:t>C3)	The conceptual is unconstrained.</a:t>
            </a:r>
          </a:p>
          <a:p>
            <a:pPr marL="0" indent="0">
              <a:buNone/>
            </a:pPr>
            <a:endParaRPr lang="en-GB" dirty="0"/>
          </a:p>
        </p:txBody>
      </p:sp>
    </p:spTree>
    <p:extLst>
      <p:ext uri="{BB962C8B-B14F-4D97-AF65-F5344CB8AC3E}">
        <p14:creationId xmlns:p14="http://schemas.microsoft.com/office/powerpoint/2010/main" xmlns="" val="1215602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formal position</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The (G) argument has this form:</a:t>
            </a:r>
          </a:p>
          <a:p>
            <a:pPr>
              <a:buNone/>
            </a:pPr>
            <a:r>
              <a:rPr lang="en-GB" dirty="0" smtClean="0"/>
              <a:t>	(</a:t>
            </a:r>
            <a:r>
              <a:rPr lang="en-GB" dirty="0" smtClean="0"/>
              <a:t>1)	¬ </a:t>
            </a:r>
            <a:r>
              <a:rPr lang="en-GB" i="1" dirty="0" smtClean="0"/>
              <a:t>p</a:t>
            </a:r>
            <a:r>
              <a:rPr lang="en-GB" dirty="0" smtClean="0"/>
              <a:t> → </a:t>
            </a:r>
            <a:r>
              <a:rPr lang="en-GB" i="1" dirty="0" smtClean="0"/>
              <a:t>q</a:t>
            </a:r>
            <a:endParaRPr lang="en-GB" dirty="0" smtClean="0"/>
          </a:p>
          <a:p>
            <a:pPr>
              <a:buNone/>
            </a:pPr>
            <a:r>
              <a:rPr lang="en-GB" dirty="0" smtClean="0"/>
              <a:t>	(</a:t>
            </a:r>
            <a:r>
              <a:rPr lang="en-GB" dirty="0" smtClean="0"/>
              <a:t>2)	¬ </a:t>
            </a:r>
            <a:r>
              <a:rPr lang="en-GB" i="1" dirty="0" smtClean="0"/>
              <a:t>q</a:t>
            </a:r>
            <a:endParaRPr lang="en-GB" dirty="0" smtClean="0"/>
          </a:p>
          <a:p>
            <a:pPr>
              <a:buNone/>
            </a:pPr>
            <a:r>
              <a:rPr lang="en-GB" dirty="0" smtClean="0"/>
              <a:t>	_______________</a:t>
            </a:r>
            <a:endParaRPr lang="en-GB" dirty="0" smtClean="0"/>
          </a:p>
          <a:p>
            <a:pPr>
              <a:buNone/>
            </a:pPr>
            <a:r>
              <a:rPr lang="en-GB" dirty="0" smtClean="0"/>
              <a:t>	(</a:t>
            </a:r>
            <a:r>
              <a:rPr lang="en-GB" dirty="0" smtClean="0"/>
              <a:t>3)	¬¬ </a:t>
            </a:r>
            <a:r>
              <a:rPr lang="en-GB" i="1" dirty="0" smtClean="0"/>
              <a:t>p</a:t>
            </a:r>
            <a:r>
              <a:rPr lang="en-GB" dirty="0" smtClean="0"/>
              <a:t> (i.e., </a:t>
            </a:r>
            <a:r>
              <a:rPr lang="en-GB" i="1" dirty="0" smtClean="0"/>
              <a:t>p</a:t>
            </a:r>
            <a:r>
              <a:rPr lang="en-GB" dirty="0" smtClean="0"/>
              <a:t>)</a:t>
            </a:r>
          </a:p>
          <a:p>
            <a:pPr>
              <a:buNone/>
            </a:pPr>
            <a:r>
              <a:rPr lang="en-GB" dirty="0" smtClean="0"/>
              <a:t> </a:t>
            </a:r>
          </a:p>
          <a:p>
            <a:pPr>
              <a:buNone/>
            </a:pPr>
            <a:r>
              <a:rPr lang="en-GB" dirty="0" smtClean="0"/>
              <a:t>The (C) argument has this form:</a:t>
            </a:r>
          </a:p>
          <a:p>
            <a:pPr>
              <a:buNone/>
            </a:pPr>
            <a:r>
              <a:rPr lang="fr-FR" dirty="0" smtClean="0"/>
              <a:t>	(</a:t>
            </a:r>
            <a:r>
              <a:rPr lang="fr-FR" dirty="0" smtClean="0"/>
              <a:t>1)	¬ </a:t>
            </a:r>
            <a:r>
              <a:rPr lang="fr-FR" i="1" dirty="0" smtClean="0"/>
              <a:t>p</a:t>
            </a:r>
            <a:r>
              <a:rPr lang="fr-FR" dirty="0" smtClean="0"/>
              <a:t> → </a:t>
            </a:r>
            <a:r>
              <a:rPr lang="fr-FR" i="1" dirty="0" smtClean="0"/>
              <a:t>q</a:t>
            </a:r>
            <a:endParaRPr lang="en-GB" dirty="0" smtClean="0"/>
          </a:p>
          <a:p>
            <a:pPr>
              <a:buNone/>
            </a:pPr>
            <a:r>
              <a:rPr lang="fr-FR" dirty="0" smtClean="0"/>
              <a:t>	(</a:t>
            </a:r>
            <a:r>
              <a:rPr lang="fr-FR" dirty="0" smtClean="0"/>
              <a:t>2)	¬ </a:t>
            </a:r>
            <a:r>
              <a:rPr lang="fr-FR" i="1" dirty="0" smtClean="0"/>
              <a:t>p</a:t>
            </a:r>
            <a:endParaRPr lang="en-GB" dirty="0" smtClean="0"/>
          </a:p>
          <a:p>
            <a:pPr>
              <a:buNone/>
            </a:pPr>
            <a:r>
              <a:rPr lang="fr-FR" dirty="0" smtClean="0"/>
              <a:t>	_______________</a:t>
            </a:r>
            <a:endParaRPr lang="en-GB" dirty="0" smtClean="0"/>
          </a:p>
          <a:p>
            <a:pPr>
              <a:buNone/>
            </a:pPr>
            <a:r>
              <a:rPr lang="fr-FR" dirty="0" smtClean="0"/>
              <a:t>	(</a:t>
            </a:r>
            <a:r>
              <a:rPr lang="fr-FR" dirty="0" smtClean="0"/>
              <a:t>3)	</a:t>
            </a:r>
            <a:r>
              <a:rPr lang="fr-FR" i="1" dirty="0" smtClean="0"/>
              <a:t>q</a:t>
            </a:r>
            <a:endParaRPr lang="en-GB" dirty="0" smtClean="0"/>
          </a:p>
          <a:p>
            <a:pPr marL="0" indent="0">
              <a:buNone/>
            </a:pPr>
            <a:endParaRPr lang="en-GB" dirty="0" smtClean="0"/>
          </a:p>
        </p:txBody>
      </p:sp>
    </p:spTree>
    <p:extLst>
      <p:ext uri="{BB962C8B-B14F-4D97-AF65-F5344CB8AC3E}">
        <p14:creationId xmlns:p14="http://schemas.microsoft.com/office/powerpoint/2010/main" xmlns="" val="3299549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McDowell’s position</a:t>
            </a:r>
            <a:endParaRPr lang="en-GB" dirty="0"/>
          </a:p>
        </p:txBody>
      </p:sp>
      <p:sp>
        <p:nvSpPr>
          <p:cNvPr id="3" name="Content Placeholder 2"/>
          <p:cNvSpPr>
            <a:spLocks noGrp="1"/>
          </p:cNvSpPr>
          <p:nvPr>
            <p:ph idx="1"/>
          </p:nvPr>
        </p:nvSpPr>
        <p:spPr/>
        <p:txBody>
          <a:bodyPr/>
          <a:lstStyle/>
          <a:p>
            <a:pPr marL="0" indent="0">
              <a:buNone/>
            </a:pPr>
            <a:endParaRPr lang="en-GB" dirty="0" smtClean="0"/>
          </a:p>
          <a:p>
            <a:pPr>
              <a:buNone/>
            </a:pPr>
            <a:r>
              <a:rPr lang="en-GB" dirty="0" smtClean="0"/>
              <a:t>McDowell thinks (with the </a:t>
            </a:r>
            <a:r>
              <a:rPr lang="en-GB" dirty="0" err="1" smtClean="0"/>
              <a:t>coherentists</a:t>
            </a:r>
            <a:r>
              <a:rPr lang="en-GB" dirty="0" smtClean="0"/>
              <a:t>) that (C2) is true.  And he thinks (with the upholders of the ‘Myth of the Given’) that (G2) is true</a:t>
            </a:r>
            <a:r>
              <a:rPr lang="en-GB" dirty="0" smtClean="0"/>
              <a:t>:</a:t>
            </a:r>
          </a:p>
          <a:p>
            <a:pPr>
              <a:buNone/>
            </a:pPr>
            <a:endParaRPr lang="en-GB" dirty="0" smtClean="0"/>
          </a:p>
          <a:p>
            <a:pPr>
              <a:buNone/>
            </a:pPr>
            <a:r>
              <a:rPr lang="en-GB" dirty="0" smtClean="0"/>
              <a:t>	We </a:t>
            </a:r>
            <a:r>
              <a:rPr lang="en-GB" dirty="0" smtClean="0"/>
              <a:t>need to conceive this expansive spontaneity as subject to control from outside our thinking, on pain of representing the operations of spontaneity as a frictionless spinning in a void.  </a:t>
            </a:r>
          </a:p>
          <a:p>
            <a:pPr>
              <a:buNone/>
            </a:pPr>
            <a:r>
              <a:rPr lang="en-GB" dirty="0" smtClean="0"/>
              <a:t>	(</a:t>
            </a:r>
            <a:r>
              <a:rPr lang="en-GB" i="1" dirty="0" smtClean="0"/>
              <a:t>MW</a:t>
            </a:r>
            <a:r>
              <a:rPr lang="en-GB" dirty="0" smtClean="0"/>
              <a:t>, 11)</a:t>
            </a:r>
          </a:p>
          <a:p>
            <a:pPr>
              <a:buNone/>
            </a:pPr>
            <a:endParaRPr lang="en-GB" dirty="0" smtClean="0"/>
          </a:p>
          <a:p>
            <a:pPr>
              <a:buNone/>
            </a:pPr>
            <a:r>
              <a:rPr lang="en-GB" dirty="0" smtClean="0"/>
              <a:t>So </a:t>
            </a:r>
            <a:r>
              <a:rPr lang="en-GB" dirty="0" smtClean="0"/>
              <a:t>he has to deny (G1) (= (C1)).</a:t>
            </a:r>
          </a:p>
          <a:p>
            <a:pPr marL="0" indent="0">
              <a:buNone/>
            </a:pPr>
            <a:endParaRPr lang="en-GB" dirty="0"/>
          </a:p>
        </p:txBody>
      </p:sp>
    </p:spTree>
    <p:extLst>
      <p:ext uri="{BB962C8B-B14F-4D97-AF65-F5344CB8AC3E}">
        <p14:creationId xmlns:p14="http://schemas.microsoft.com/office/powerpoint/2010/main" xmlns="" val="3064248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McDowell’s solution</a:t>
            </a:r>
            <a:endParaRPr lang="en-GB" dirty="0"/>
          </a:p>
        </p:txBody>
      </p:sp>
      <p:sp>
        <p:nvSpPr>
          <p:cNvPr id="3" name="Content Placeholder 2"/>
          <p:cNvSpPr>
            <a:spLocks noGrp="1"/>
          </p:cNvSpPr>
          <p:nvPr>
            <p:ph idx="1"/>
          </p:nvPr>
        </p:nvSpPr>
        <p:spPr/>
        <p:txBody>
          <a:bodyPr/>
          <a:lstStyle/>
          <a:p>
            <a:pPr>
              <a:buNone/>
            </a:pPr>
            <a:r>
              <a:rPr lang="en-GB" dirty="0" smtClean="0"/>
              <a:t>McDowell’s </a:t>
            </a:r>
            <a:r>
              <a:rPr lang="en-GB" dirty="0" smtClean="0"/>
              <a:t>solution is that </a:t>
            </a:r>
            <a:r>
              <a:rPr lang="en-GB" i="1" dirty="0" smtClean="0"/>
              <a:t>judgement</a:t>
            </a:r>
            <a:r>
              <a:rPr lang="en-GB" dirty="0" smtClean="0"/>
              <a:t> is constrained from outside </a:t>
            </a:r>
            <a:r>
              <a:rPr lang="en-GB" i="1" dirty="0" smtClean="0"/>
              <a:t>judgement</a:t>
            </a:r>
            <a:r>
              <a:rPr lang="en-GB" dirty="0" smtClean="0"/>
              <a:t>—by experience.  So here we have some sense in which the conceptual is constrained (i.e., (G2)).</a:t>
            </a:r>
          </a:p>
          <a:p>
            <a:pPr>
              <a:buNone/>
            </a:pPr>
            <a:r>
              <a:rPr lang="en-GB" dirty="0" smtClean="0"/>
              <a:t>But he claims experience is not outside the conceptual, so constraint by experience does not violate (C2).</a:t>
            </a:r>
          </a:p>
          <a:p>
            <a:pPr>
              <a:buNone/>
            </a:pPr>
            <a:r>
              <a:rPr lang="en-GB" dirty="0" smtClean="0"/>
              <a:t>The idea is that experience is passive (i.e., ‘receptive’), but conceptual: </a:t>
            </a:r>
          </a:p>
          <a:p>
            <a:pPr>
              <a:buNone/>
            </a:pPr>
            <a:r>
              <a:rPr lang="en-GB" dirty="0" smtClean="0"/>
              <a:t>	[</a:t>
            </a:r>
            <a:r>
              <a:rPr lang="en-GB" dirty="0" smtClean="0"/>
              <a:t>W]hen we enjoy experience conceptual capacities are drawn on </a:t>
            </a:r>
            <a:r>
              <a:rPr lang="en-GB" i="1" dirty="0" smtClean="0"/>
              <a:t>in</a:t>
            </a:r>
            <a:r>
              <a:rPr lang="en-GB" dirty="0" smtClean="0"/>
              <a:t> receptivity, not exercised </a:t>
            </a:r>
            <a:r>
              <a:rPr lang="en-GB" i="1" dirty="0" smtClean="0"/>
              <a:t>on</a:t>
            </a:r>
            <a:r>
              <a:rPr lang="en-GB" dirty="0" smtClean="0"/>
              <a:t> some supposedly prior deliverances of receptivity.  (</a:t>
            </a:r>
            <a:r>
              <a:rPr lang="en-GB" i="1" dirty="0" smtClean="0"/>
              <a:t>MW</a:t>
            </a:r>
            <a:r>
              <a:rPr lang="en-GB" dirty="0" smtClean="0"/>
              <a:t>, 10)</a:t>
            </a:r>
          </a:p>
          <a:p>
            <a:pPr>
              <a:buNone/>
            </a:pPr>
            <a:endParaRPr lang="en-GB" dirty="0" smtClean="0"/>
          </a:p>
        </p:txBody>
      </p:sp>
    </p:spTree>
    <p:extLst>
      <p:ext uri="{BB962C8B-B14F-4D97-AF65-F5344CB8AC3E}">
        <p14:creationId xmlns:p14="http://schemas.microsoft.com/office/powerpoint/2010/main" xmlns="" val="1942307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McDowell on the world</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McDowell’s principal focus is on the relation between judgement and experience, but experience only enters the picture because it is the link between our minds and the world.</a:t>
            </a:r>
          </a:p>
          <a:p>
            <a:pPr>
              <a:buNone/>
            </a:pPr>
            <a:r>
              <a:rPr lang="en-GB" dirty="0" smtClean="0"/>
              <a:t>	In </a:t>
            </a:r>
            <a:r>
              <a:rPr lang="en-GB" dirty="0" smtClean="0"/>
              <a:t>a particular experience in which one is not misled, what one takes in is </a:t>
            </a:r>
            <a:r>
              <a:rPr lang="en-GB" i="1" dirty="0" smtClean="0"/>
              <a:t>that things are thus and so</a:t>
            </a:r>
            <a:r>
              <a:rPr lang="en-GB" dirty="0" smtClean="0"/>
              <a:t>.  </a:t>
            </a:r>
            <a:r>
              <a:rPr lang="en-GB" i="1" dirty="0" smtClean="0"/>
              <a:t>That things are thus and so</a:t>
            </a:r>
            <a:r>
              <a:rPr lang="en-GB" dirty="0" smtClean="0"/>
              <a:t> is the content of the experience, and it can also be the content of a judgement … So it is conceptual content.  But </a:t>
            </a:r>
            <a:r>
              <a:rPr lang="en-GB" i="1" dirty="0" smtClean="0"/>
              <a:t>that things are thus and so</a:t>
            </a:r>
            <a:r>
              <a:rPr lang="en-GB" dirty="0" smtClean="0"/>
              <a:t> is also, if one is not misled, an aspect of the layout of the world: it is how things are.  (</a:t>
            </a:r>
            <a:r>
              <a:rPr lang="en-GB" i="1" dirty="0" smtClean="0"/>
              <a:t>MW</a:t>
            </a:r>
            <a:r>
              <a:rPr lang="en-GB" dirty="0" smtClean="0"/>
              <a:t>, 26)</a:t>
            </a:r>
          </a:p>
          <a:p>
            <a:pPr>
              <a:buNone/>
            </a:pPr>
            <a:r>
              <a:rPr lang="en-GB" i="1" dirty="0" smtClean="0"/>
              <a:t>	That </a:t>
            </a:r>
            <a:r>
              <a:rPr lang="en-GB" i="1" dirty="0" smtClean="0"/>
              <a:t>things are thus and so</a:t>
            </a:r>
            <a:r>
              <a:rPr lang="en-GB" dirty="0" smtClean="0"/>
              <a:t> is the conceptual content of an experience, but if the subject of the experience is not misled, that very same thing, </a:t>
            </a:r>
            <a:r>
              <a:rPr lang="en-GB" i="1" dirty="0" smtClean="0"/>
              <a:t>that things are thus and so</a:t>
            </a:r>
            <a:r>
              <a:rPr lang="en-GB" dirty="0" smtClean="0"/>
              <a:t>, is also a perceptible fact, an aspect of the perceptible world.  (</a:t>
            </a:r>
            <a:r>
              <a:rPr lang="en-GB" i="1" dirty="0" smtClean="0"/>
              <a:t>MW</a:t>
            </a:r>
            <a:r>
              <a:rPr lang="en-GB" dirty="0" smtClean="0"/>
              <a:t>, 26)</a:t>
            </a:r>
          </a:p>
          <a:p>
            <a:pPr>
              <a:buNone/>
            </a:pPr>
            <a:r>
              <a:rPr lang="en-GB" dirty="0" smtClean="0"/>
              <a:t>So the world is conceptual.</a:t>
            </a:r>
          </a:p>
          <a:p>
            <a:pPr marL="0" indent="0">
              <a:buNone/>
            </a:pPr>
            <a:endParaRPr lang="en-GB" dirty="0"/>
          </a:p>
        </p:txBody>
      </p:sp>
    </p:spTree>
    <p:extLst>
      <p:ext uri="{BB962C8B-B14F-4D97-AF65-F5344CB8AC3E}">
        <p14:creationId xmlns:p14="http://schemas.microsoft.com/office/powerpoint/2010/main" xmlns="" val="14756414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it for the world to be conceptual?</a:t>
            </a:r>
            <a:endParaRPr lang="en-GB" dirty="0"/>
          </a:p>
        </p:txBody>
      </p:sp>
      <p:sp>
        <p:nvSpPr>
          <p:cNvPr id="3" name="Content Placeholder 2"/>
          <p:cNvSpPr>
            <a:spLocks noGrp="1"/>
          </p:cNvSpPr>
          <p:nvPr>
            <p:ph idx="1"/>
          </p:nvPr>
        </p:nvSpPr>
        <p:spPr/>
        <p:txBody>
          <a:bodyPr/>
          <a:lstStyle/>
          <a:p>
            <a:pPr>
              <a:buNone/>
            </a:pPr>
            <a:r>
              <a:rPr lang="en-GB" dirty="0" smtClean="0"/>
              <a:t>Two things, I think:</a:t>
            </a:r>
          </a:p>
          <a:p>
            <a:pPr>
              <a:buNone/>
            </a:pPr>
            <a:r>
              <a:rPr lang="en-GB" dirty="0" smtClean="0"/>
              <a:t>	(</a:t>
            </a:r>
            <a:r>
              <a:rPr lang="en-GB" dirty="0" smtClean="0"/>
              <a:t>WC1)	The world is made up of conceptions of things – </a:t>
            </a:r>
          </a:p>
          <a:p>
            <a:pPr>
              <a:buNone/>
            </a:pPr>
            <a:r>
              <a:rPr lang="en-GB" dirty="0" smtClean="0"/>
              <a:t>	</a:t>
            </a:r>
          </a:p>
          <a:p>
            <a:pPr>
              <a:buNone/>
            </a:pPr>
            <a:r>
              <a:rPr lang="en-GB" dirty="0" smtClean="0"/>
              <a:t>	</a:t>
            </a:r>
            <a:r>
              <a:rPr lang="en-GB" dirty="0" smtClean="0"/>
              <a:t>[</a:t>
            </a:r>
            <a:r>
              <a:rPr lang="en-GB" dirty="0" smtClean="0"/>
              <a:t>T]here is no ontological gap between the sort of thing one can mean, or generally the sort of thing one can think, and the sort of thing that can be the case.  (</a:t>
            </a:r>
            <a:r>
              <a:rPr lang="en-GB" i="1" dirty="0" smtClean="0"/>
              <a:t>MW</a:t>
            </a:r>
            <a:r>
              <a:rPr lang="en-GB" dirty="0" smtClean="0"/>
              <a:t>, 27)</a:t>
            </a:r>
          </a:p>
          <a:p>
            <a:pPr>
              <a:buNone/>
            </a:pPr>
            <a:endParaRPr lang="en-GB" dirty="0" smtClean="0"/>
          </a:p>
          <a:p>
            <a:pPr>
              <a:buNone/>
            </a:pPr>
            <a:r>
              <a:rPr lang="en-GB" dirty="0" smtClean="0"/>
              <a:t>	</a:t>
            </a:r>
            <a:r>
              <a:rPr lang="en-GB" dirty="0" smtClean="0"/>
              <a:t>(</a:t>
            </a:r>
            <a:r>
              <a:rPr lang="en-GB" dirty="0" smtClean="0"/>
              <a:t>WC2)	The world has something like a syntax: it must be </a:t>
            </a:r>
            <a:r>
              <a:rPr lang="en-GB" dirty="0" smtClean="0"/>
              <a:t>						‘</a:t>
            </a:r>
            <a:r>
              <a:rPr lang="en-GB" dirty="0" smtClean="0"/>
              <a:t>conceptually organized, and so </a:t>
            </a:r>
            <a:r>
              <a:rPr lang="en-GB" dirty="0" err="1" smtClean="0"/>
              <a:t>articulable</a:t>
            </a:r>
            <a:r>
              <a:rPr lang="en-GB" dirty="0" smtClean="0"/>
              <a:t>’ (</a:t>
            </a:r>
            <a:r>
              <a:rPr lang="en-GB" i="1" dirty="0" smtClean="0"/>
              <a:t>MW</a:t>
            </a:r>
            <a:r>
              <a:rPr lang="en-GB" dirty="0" smtClean="0"/>
              <a:t>, 6)</a:t>
            </a:r>
          </a:p>
          <a:p>
            <a:pPr marL="0" indent="0">
              <a:buNone/>
            </a:pPr>
            <a:endParaRPr lang="en-GB" dirty="0"/>
          </a:p>
        </p:txBody>
      </p:sp>
    </p:spTree>
    <p:extLst>
      <p:ext uri="{BB962C8B-B14F-4D97-AF65-F5344CB8AC3E}">
        <p14:creationId xmlns:p14="http://schemas.microsoft.com/office/powerpoint/2010/main" xmlns="" val="3853871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Realism</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These </a:t>
            </a:r>
            <a:r>
              <a:rPr lang="en-GB" dirty="0" smtClean="0"/>
              <a:t>lectures are about realism and the relation between the world and our representations of it.</a:t>
            </a:r>
          </a:p>
          <a:p>
            <a:pPr>
              <a:buNone/>
            </a:pPr>
            <a:r>
              <a:rPr lang="en-GB" dirty="0" smtClean="0"/>
              <a:t>	</a:t>
            </a:r>
          </a:p>
          <a:p>
            <a:pPr>
              <a:buNone/>
            </a:pPr>
            <a:r>
              <a:rPr lang="en-GB" dirty="0" smtClean="0"/>
              <a:t>Here’s </a:t>
            </a:r>
            <a:r>
              <a:rPr lang="en-GB" dirty="0" smtClean="0"/>
              <a:t>what I mean by </a:t>
            </a:r>
            <a:r>
              <a:rPr lang="en-GB" i="1" dirty="0" smtClean="0"/>
              <a:t>realism</a:t>
            </a:r>
            <a:r>
              <a:rPr lang="en-GB" dirty="0" smtClean="0"/>
              <a:t> – it’s the view that</a:t>
            </a:r>
          </a:p>
          <a:p>
            <a:pPr lvl="1">
              <a:buNone/>
            </a:pPr>
            <a:r>
              <a:rPr lang="en-GB" dirty="0" smtClean="0"/>
              <a:t>(R)	The nature of the world as it is in itself is altogether independent of all </a:t>
            </a:r>
            <a:r>
              <a:rPr lang="en-GB" dirty="0" smtClean="0"/>
              <a:t>	thought </a:t>
            </a:r>
            <a:r>
              <a:rPr lang="en-GB" dirty="0" smtClean="0"/>
              <a:t>about it or representation of it.</a:t>
            </a:r>
          </a:p>
          <a:p>
            <a:pPr marL="0" indent="0">
              <a:buNone/>
            </a:pPr>
            <a:endParaRPr lang="en-GB" dirty="0"/>
          </a:p>
        </p:txBody>
      </p:sp>
    </p:spTree>
    <p:extLst>
      <p:ext uri="{BB962C8B-B14F-4D97-AF65-F5344CB8AC3E}">
        <p14:creationId xmlns:p14="http://schemas.microsoft.com/office/powerpoint/2010/main" xmlns="" val="2935258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problem with (WC1)</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It </a:t>
            </a:r>
            <a:r>
              <a:rPr lang="en-GB" dirty="0" smtClean="0"/>
              <a:t>is not credible that something made up of conceptions of things (made up of the sort of thing one can think) could be final source of the justification of our judgements, and hence our anchor in the world.  In effect, this can’t be the world </a:t>
            </a:r>
            <a:r>
              <a:rPr lang="en-GB" i="1" dirty="0" smtClean="0"/>
              <a:t>as it is in itself</a:t>
            </a:r>
            <a:r>
              <a:rPr lang="en-GB" dirty="0" smtClean="0"/>
              <a:t>.  The world as it is in itself has to be what conceptions are </a:t>
            </a:r>
            <a:r>
              <a:rPr lang="en-GB" i="1" dirty="0" smtClean="0"/>
              <a:t>of</a:t>
            </a:r>
            <a:r>
              <a:rPr lang="en-GB" dirty="0" smtClean="0"/>
              <a:t>.</a:t>
            </a:r>
          </a:p>
          <a:p>
            <a:pPr marL="0" indent="0">
              <a:buNone/>
            </a:pPr>
            <a:endParaRPr lang="en-GB" dirty="0" smtClean="0"/>
          </a:p>
        </p:txBody>
      </p:sp>
    </p:spTree>
    <p:extLst>
      <p:ext uri="{BB962C8B-B14F-4D97-AF65-F5344CB8AC3E}">
        <p14:creationId xmlns:p14="http://schemas.microsoft.com/office/powerpoint/2010/main" xmlns="" val="1616187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problem with (WC2)</a:t>
            </a:r>
            <a:endParaRPr lang="en-GB" dirty="0"/>
          </a:p>
        </p:txBody>
      </p:sp>
      <p:sp>
        <p:nvSpPr>
          <p:cNvPr id="3" name="Content Placeholder 2"/>
          <p:cNvSpPr>
            <a:spLocks noGrp="1"/>
          </p:cNvSpPr>
          <p:nvPr>
            <p:ph idx="1"/>
          </p:nvPr>
        </p:nvSpPr>
        <p:spPr/>
        <p:txBody>
          <a:bodyPr/>
          <a:lstStyle/>
          <a:p>
            <a:pPr marL="0" indent="0">
              <a:buNone/>
            </a:pPr>
            <a:r>
              <a:rPr lang="en-GB" dirty="0" smtClean="0"/>
              <a:t>The difficulty is that the world’s having something like a syntax is not even intelligible except as a projection from what McDowell calls the conceptual: it cannot be understood except in terms of its relation to the conceptual.  </a:t>
            </a:r>
            <a:endParaRPr lang="en-GB" dirty="0" smtClean="0"/>
          </a:p>
          <a:p>
            <a:pPr marL="0" indent="0">
              <a:buNone/>
            </a:pPr>
            <a:r>
              <a:rPr lang="en-GB" dirty="0" smtClean="0"/>
              <a:t>Moreover</a:t>
            </a:r>
            <a:r>
              <a:rPr lang="en-GB" dirty="0" smtClean="0"/>
              <a:t>, the relation in question—in effect being such as to justify judgement in a particular way—seems to impose epistemic constraints on the world.  This looks like a form of idealism</a:t>
            </a:r>
            <a:r>
              <a:rPr lang="en-GB" smtClean="0"/>
              <a:t>.  </a:t>
            </a:r>
            <a:endParaRPr lang="en-GB" dirty="0" smtClean="0"/>
          </a:p>
          <a:p>
            <a:pPr marL="0" indent="0">
              <a:buNone/>
            </a:pPr>
            <a:endParaRPr lang="en-GB" dirty="0"/>
          </a:p>
        </p:txBody>
      </p:sp>
    </p:spTree>
    <p:extLst>
      <p:ext uri="{BB962C8B-B14F-4D97-AF65-F5344CB8AC3E}">
        <p14:creationId xmlns:p14="http://schemas.microsoft.com/office/powerpoint/2010/main" xmlns="" val="1305509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a:t>
            </a:r>
            <a:r>
              <a:rPr lang="en-GB" dirty="0" smtClean="0"/>
              <a:t>key terms</a:t>
            </a:r>
            <a:endParaRPr lang="en-GB" dirty="0"/>
          </a:p>
        </p:txBody>
      </p:sp>
      <p:sp>
        <p:nvSpPr>
          <p:cNvPr id="3" name="Content Placeholder 2"/>
          <p:cNvSpPr>
            <a:spLocks noGrp="1"/>
          </p:cNvSpPr>
          <p:nvPr>
            <p:ph idx="1"/>
          </p:nvPr>
        </p:nvSpPr>
        <p:spPr/>
        <p:txBody>
          <a:bodyPr/>
          <a:lstStyle/>
          <a:p>
            <a:pPr>
              <a:buNone/>
            </a:pPr>
            <a:r>
              <a:rPr lang="en-GB" i="1" dirty="0" smtClean="0"/>
              <a:t>	The </a:t>
            </a:r>
            <a:r>
              <a:rPr lang="en-GB" i="1" dirty="0" smtClean="0"/>
              <a:t>world</a:t>
            </a:r>
            <a:r>
              <a:rPr lang="en-GB" dirty="0" smtClean="0"/>
              <a:t>: whatever is on the other end of intentional relations where there is the possibility of knowledge; what we perceive; what we have knowledge about (when we do); what we are often ignorant about.</a:t>
            </a:r>
          </a:p>
          <a:p>
            <a:pPr>
              <a:buNone/>
            </a:pPr>
            <a:r>
              <a:rPr lang="en-GB" i="1" dirty="0" smtClean="0"/>
              <a:t>	</a:t>
            </a:r>
          </a:p>
          <a:p>
            <a:pPr>
              <a:buNone/>
            </a:pPr>
            <a:r>
              <a:rPr lang="en-GB" i="1" dirty="0" smtClean="0"/>
              <a:t>	</a:t>
            </a:r>
            <a:r>
              <a:rPr lang="en-GB" i="1" dirty="0" smtClean="0"/>
              <a:t>As </a:t>
            </a:r>
            <a:r>
              <a:rPr lang="en-GB" i="1" dirty="0" smtClean="0"/>
              <a:t>it is in itself</a:t>
            </a:r>
            <a:r>
              <a:rPr lang="en-GB" dirty="0" smtClean="0"/>
              <a:t>: the world as it is in itself is just the world as it is </a:t>
            </a:r>
            <a:r>
              <a:rPr lang="en-GB" i="1" dirty="0" smtClean="0"/>
              <a:t>as independently of thought or representation as possible</a:t>
            </a:r>
            <a:r>
              <a:rPr lang="en-GB" dirty="0" smtClean="0"/>
              <a:t>.  I give it a relative sense, to allow an idealist to characterize their position.  This is a stipulation.</a:t>
            </a:r>
          </a:p>
          <a:p>
            <a:pPr marL="0" indent="0">
              <a:buNone/>
            </a:pPr>
            <a:endParaRPr lang="en-GB" dirty="0"/>
          </a:p>
        </p:txBody>
      </p:sp>
    </p:spTree>
    <p:extLst>
      <p:ext uri="{BB962C8B-B14F-4D97-AF65-F5344CB8AC3E}">
        <p14:creationId xmlns:p14="http://schemas.microsoft.com/office/powerpoint/2010/main" xmlns="" val="2506428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Idealism</a:t>
            </a:r>
            <a:endParaRPr lang="en-GB" dirty="0"/>
          </a:p>
        </p:txBody>
      </p:sp>
      <p:sp>
        <p:nvSpPr>
          <p:cNvPr id="3" name="Content Placeholder 2"/>
          <p:cNvSpPr>
            <a:spLocks noGrp="1"/>
          </p:cNvSpPr>
          <p:nvPr>
            <p:ph idx="1"/>
          </p:nvPr>
        </p:nvSpPr>
        <p:spPr/>
        <p:txBody>
          <a:bodyPr/>
          <a:lstStyle/>
          <a:p>
            <a:pPr marL="0" indent="0">
              <a:buNone/>
            </a:pPr>
            <a:endParaRPr lang="en-GB" dirty="0" smtClean="0"/>
          </a:p>
          <a:p>
            <a:pPr>
              <a:buNone/>
            </a:pPr>
            <a:r>
              <a:rPr lang="en-GB" dirty="0" smtClean="0"/>
              <a:t>I take </a:t>
            </a:r>
            <a:r>
              <a:rPr lang="en-GB" i="1" dirty="0" smtClean="0"/>
              <a:t>idealism</a:t>
            </a:r>
            <a:r>
              <a:rPr lang="en-GB" dirty="0" smtClean="0"/>
              <a:t> to be a kind of contrary of realism – it’s the view that</a:t>
            </a:r>
          </a:p>
          <a:p>
            <a:pPr>
              <a:buNone/>
            </a:pPr>
            <a:endParaRPr lang="en-GB" dirty="0" smtClean="0"/>
          </a:p>
          <a:p>
            <a:pPr>
              <a:buNone/>
            </a:pPr>
            <a:r>
              <a:rPr lang="en-GB" dirty="0" smtClean="0"/>
              <a:t>	(</a:t>
            </a:r>
            <a:r>
              <a:rPr lang="en-GB" dirty="0" smtClean="0"/>
              <a:t>I)	The nature of the world as it is in itself somehow depends on </a:t>
            </a:r>
            <a:r>
              <a:rPr lang="en-GB" dirty="0" smtClean="0"/>
              <a:t>			thought </a:t>
            </a:r>
            <a:r>
              <a:rPr lang="en-GB" dirty="0" smtClean="0"/>
              <a:t>or representation.</a:t>
            </a:r>
          </a:p>
          <a:p>
            <a:pPr marL="0" indent="0">
              <a:buNone/>
            </a:pPr>
            <a:endParaRPr lang="en-GB" dirty="0"/>
          </a:p>
        </p:txBody>
      </p:sp>
    </p:spTree>
    <p:extLst>
      <p:ext uri="{BB962C8B-B14F-4D97-AF65-F5344CB8AC3E}">
        <p14:creationId xmlns:p14="http://schemas.microsoft.com/office/powerpoint/2010/main" xmlns="" val="2287354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own view</a:t>
            </a:r>
            <a:endParaRPr lang="en-GB" dirty="0"/>
          </a:p>
        </p:txBody>
      </p:sp>
      <p:sp>
        <p:nvSpPr>
          <p:cNvPr id="3" name="Content Placeholder 2"/>
          <p:cNvSpPr>
            <a:spLocks noGrp="1"/>
          </p:cNvSpPr>
          <p:nvPr>
            <p:ph idx="1"/>
          </p:nvPr>
        </p:nvSpPr>
        <p:spPr/>
        <p:txBody>
          <a:bodyPr/>
          <a:lstStyle/>
          <a:p>
            <a:endParaRPr lang="en-GB" dirty="0" smtClean="0"/>
          </a:p>
          <a:p>
            <a:pPr marL="0" indent="0">
              <a:buNone/>
            </a:pPr>
            <a:r>
              <a:rPr lang="en-GB" dirty="0" smtClean="0"/>
              <a:t>I want to defend a robust form of realism.  </a:t>
            </a:r>
            <a:endParaRPr lang="en-GB" dirty="0" smtClean="0"/>
          </a:p>
          <a:p>
            <a:pPr marL="0" indent="0">
              <a:buNone/>
            </a:pPr>
            <a:r>
              <a:rPr lang="en-GB" dirty="0" smtClean="0"/>
              <a:t>One </a:t>
            </a:r>
            <a:r>
              <a:rPr lang="en-GB" dirty="0" smtClean="0"/>
              <a:t>motive is that the kind of dependence needed for idealism is hard to make sense of.  </a:t>
            </a:r>
            <a:endParaRPr lang="en-GB" dirty="0" smtClean="0"/>
          </a:p>
          <a:p>
            <a:pPr marL="0" indent="0">
              <a:buNone/>
            </a:pPr>
            <a:r>
              <a:rPr lang="en-GB" dirty="0" smtClean="0"/>
              <a:t>Another </a:t>
            </a:r>
            <a:r>
              <a:rPr lang="en-GB" dirty="0" smtClean="0"/>
              <a:t>is that we seem to be committed to some form of realism in everything we do, and it’s nice to be consistent.</a:t>
            </a:r>
          </a:p>
          <a:p>
            <a:pPr marL="0" indent="0">
              <a:buNone/>
            </a:pPr>
            <a:endParaRPr lang="en-GB" dirty="0" smtClean="0"/>
          </a:p>
        </p:txBody>
      </p:sp>
    </p:spTree>
    <p:extLst>
      <p:ext uri="{BB962C8B-B14F-4D97-AF65-F5344CB8AC3E}">
        <p14:creationId xmlns:p14="http://schemas.microsoft.com/office/powerpoint/2010/main" xmlns="" val="3480170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past</a:t>
            </a:r>
            <a:endParaRPr lang="en-GB" dirty="0"/>
          </a:p>
        </p:txBody>
      </p:sp>
      <p:sp>
        <p:nvSpPr>
          <p:cNvPr id="3" name="Content Placeholder 2"/>
          <p:cNvSpPr>
            <a:spLocks noGrp="1"/>
          </p:cNvSpPr>
          <p:nvPr>
            <p:ph idx="1"/>
          </p:nvPr>
        </p:nvSpPr>
        <p:spPr/>
        <p:txBody>
          <a:bodyPr/>
          <a:lstStyle/>
          <a:p>
            <a:pPr>
              <a:buNone/>
            </a:pPr>
            <a:r>
              <a:rPr lang="en-GB" dirty="0" smtClean="0"/>
              <a:t>I have not always thought this.  In 1992 (</a:t>
            </a:r>
            <a:r>
              <a:rPr lang="en-GB" i="1" dirty="0" smtClean="0"/>
              <a:t>The Good and the True</a:t>
            </a:r>
            <a:r>
              <a:rPr lang="en-GB" dirty="0" smtClean="0"/>
              <a:t>, p. 16) I committed myself in print to this view</a:t>
            </a:r>
            <a:r>
              <a:rPr lang="en-GB" dirty="0" smtClean="0"/>
              <a:t>:</a:t>
            </a:r>
          </a:p>
          <a:p>
            <a:pPr>
              <a:buNone/>
            </a:pPr>
            <a:endParaRPr lang="en-GB" dirty="0" smtClean="0"/>
          </a:p>
          <a:p>
            <a:pPr>
              <a:buNone/>
            </a:pPr>
            <a:r>
              <a:rPr lang="en-GB" dirty="0" smtClean="0"/>
              <a:t>	The </a:t>
            </a:r>
            <a:r>
              <a:rPr lang="en-GB" dirty="0" smtClean="0"/>
              <a:t>nature of the objects, properties, and facts to which our concepts correspond is not fixed independently of the concepts which correspond to them.</a:t>
            </a:r>
          </a:p>
          <a:p>
            <a:pPr>
              <a:buNone/>
            </a:pPr>
            <a:endParaRPr lang="en-GB" dirty="0" smtClean="0"/>
          </a:p>
          <a:p>
            <a:pPr>
              <a:buNone/>
            </a:pPr>
            <a:r>
              <a:rPr lang="en-GB" dirty="0" smtClean="0"/>
              <a:t>I </a:t>
            </a:r>
            <a:r>
              <a:rPr lang="en-GB" dirty="0" smtClean="0"/>
              <a:t>now think this is wrong.  I think the source of the error is that idea of </a:t>
            </a:r>
            <a:r>
              <a:rPr lang="en-GB" i="1" dirty="0" smtClean="0"/>
              <a:t>correspondence</a:t>
            </a:r>
            <a:r>
              <a:rPr lang="en-GB" dirty="0" smtClean="0"/>
              <a:t>.  That’s the thought which underlies all these lectures: I’m looking for a kind of realism without correspondence.</a:t>
            </a:r>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xmlns="" val="4049080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 for these lectures</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In </a:t>
            </a:r>
            <a:r>
              <a:rPr lang="en-GB" b="1" dirty="0" smtClean="0"/>
              <a:t>this lecture</a:t>
            </a:r>
            <a:r>
              <a:rPr lang="en-GB" dirty="0" smtClean="0"/>
              <a:t> I’ll look at the main argument of John McDowell’s </a:t>
            </a:r>
            <a:r>
              <a:rPr lang="en-GB" i="1" dirty="0" smtClean="0"/>
              <a:t>Mind and World</a:t>
            </a:r>
            <a:r>
              <a:rPr lang="en-GB" dirty="0" smtClean="0"/>
              <a:t>.  This argument is ostensibly about the relation between </a:t>
            </a:r>
            <a:r>
              <a:rPr lang="en-GB" i="1" dirty="0" smtClean="0"/>
              <a:t>conceptual thought</a:t>
            </a:r>
            <a:r>
              <a:rPr lang="en-GB" dirty="0" smtClean="0"/>
              <a:t> and the world: McDowell’s argument commits him to the view that the world is conceptual.  I’ll argue that this is unacceptably idealist.</a:t>
            </a:r>
          </a:p>
          <a:p>
            <a:pPr>
              <a:buNone/>
            </a:pPr>
            <a:r>
              <a:rPr lang="en-GB" dirty="0" smtClean="0"/>
              <a:t>In the </a:t>
            </a:r>
            <a:r>
              <a:rPr lang="en-GB" b="1" dirty="0" smtClean="0"/>
              <a:t>second lecture</a:t>
            </a:r>
            <a:r>
              <a:rPr lang="en-GB" dirty="0" smtClean="0"/>
              <a:t>, I’ll argue that in fact the only thing McDowell’s argument can be about is the relation between </a:t>
            </a:r>
            <a:r>
              <a:rPr lang="en-GB" i="1" dirty="0" smtClean="0"/>
              <a:t>language</a:t>
            </a:r>
            <a:r>
              <a:rPr lang="en-GB" dirty="0" smtClean="0"/>
              <a:t> and the world, rather than that between thought and the world.</a:t>
            </a:r>
          </a:p>
          <a:p>
            <a:pPr>
              <a:buNone/>
            </a:pPr>
            <a:r>
              <a:rPr lang="en-GB" dirty="0" smtClean="0"/>
              <a:t>In the </a:t>
            </a:r>
            <a:r>
              <a:rPr lang="en-GB" b="1" dirty="0" smtClean="0"/>
              <a:t>third lecture</a:t>
            </a:r>
            <a:r>
              <a:rPr lang="en-GB" dirty="0" smtClean="0"/>
              <a:t>, I’ll locate that view of language in a larger tradition, which includes the early Wittgenstein and many figures in the history of philosophy.  I’ll argue that this too looks unacceptably idealist.</a:t>
            </a:r>
          </a:p>
          <a:p>
            <a:pPr>
              <a:buNone/>
            </a:pPr>
            <a:r>
              <a:rPr lang="en-GB" dirty="0" smtClean="0"/>
              <a:t>In the </a:t>
            </a:r>
            <a:r>
              <a:rPr lang="en-GB" b="1" dirty="0" smtClean="0"/>
              <a:t>fourth lecture</a:t>
            </a:r>
            <a:r>
              <a:rPr lang="en-GB" dirty="0" smtClean="0"/>
              <a:t>, I’ll turn aside to look at the apparently odd view of artistic images presented by Plato in the </a:t>
            </a:r>
            <a:r>
              <a:rPr lang="en-GB" i="1" dirty="0" smtClean="0"/>
              <a:t>Republic</a:t>
            </a:r>
            <a:r>
              <a:rPr lang="en-GB" dirty="0" smtClean="0"/>
              <a:t> and the </a:t>
            </a:r>
            <a:r>
              <a:rPr lang="en-GB" i="1" dirty="0" smtClean="0"/>
              <a:t>Sophist</a:t>
            </a:r>
            <a:r>
              <a:rPr lang="en-GB" dirty="0" smtClean="0"/>
              <a:t>.  And in the </a:t>
            </a:r>
            <a:r>
              <a:rPr lang="en-GB" b="1" dirty="0" smtClean="0"/>
              <a:t>fifth lecture</a:t>
            </a:r>
            <a:r>
              <a:rPr lang="en-GB" dirty="0" smtClean="0"/>
              <a:t>, I’ll try to use this to suggest a different way in which representational systems, including language, might be related to the world.</a:t>
            </a:r>
          </a:p>
          <a:p>
            <a:pPr marL="0" indent="0">
              <a:buNone/>
            </a:pPr>
            <a:endParaRPr lang="en-GB" dirty="0"/>
          </a:p>
        </p:txBody>
      </p:sp>
    </p:spTree>
    <p:extLst>
      <p:ext uri="{BB962C8B-B14F-4D97-AF65-F5344CB8AC3E}">
        <p14:creationId xmlns:p14="http://schemas.microsoft.com/office/powerpoint/2010/main" xmlns="" val="1357593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McDowell’s Kantian background</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McDowell </a:t>
            </a:r>
            <a:r>
              <a:rPr lang="en-GB" dirty="0" smtClean="0"/>
              <a:t>is concerned with the question of the mind’s relation to the world.  </a:t>
            </a:r>
            <a:endParaRPr lang="en-GB" dirty="0" smtClean="0"/>
          </a:p>
          <a:p>
            <a:pPr marL="0" indent="0">
              <a:buNone/>
            </a:pPr>
            <a:r>
              <a:rPr lang="en-GB" dirty="0" smtClean="0"/>
              <a:t>He </a:t>
            </a:r>
            <a:r>
              <a:rPr lang="en-GB" dirty="0" smtClean="0"/>
              <a:t>aims to explain and defend the Kantian slogan ‘Thoughts without content are empty, intuitions without concepts are blind’ (</a:t>
            </a:r>
            <a:r>
              <a:rPr lang="en-GB" i="1" dirty="0" smtClean="0"/>
              <a:t>CPR</a:t>
            </a:r>
            <a:r>
              <a:rPr lang="en-GB" dirty="0" smtClean="0"/>
              <a:t>, A51/B75).</a:t>
            </a:r>
          </a:p>
          <a:p>
            <a:pPr marL="0" indent="0">
              <a:buNone/>
            </a:pPr>
            <a:endParaRPr lang="en-GB" dirty="0"/>
          </a:p>
        </p:txBody>
      </p:sp>
    </p:spTree>
    <p:extLst>
      <p:ext uri="{BB962C8B-B14F-4D97-AF65-F5344CB8AC3E}">
        <p14:creationId xmlns:p14="http://schemas.microsoft.com/office/powerpoint/2010/main" xmlns="" val="713204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key features of these terms - </a:t>
            </a:r>
            <a:endParaRPr lang="en-GB" dirty="0"/>
          </a:p>
        </p:txBody>
      </p:sp>
      <p:sp>
        <p:nvSpPr>
          <p:cNvPr id="3" name="Content Placeholder 2"/>
          <p:cNvSpPr>
            <a:spLocks noGrp="1"/>
          </p:cNvSpPr>
          <p:nvPr>
            <p:ph idx="1"/>
          </p:nvPr>
        </p:nvSpPr>
        <p:spPr/>
        <p:txBody>
          <a:bodyPr>
            <a:normAutofit/>
          </a:bodyPr>
          <a:lstStyle/>
          <a:p>
            <a:pPr marL="514350" indent="-514350">
              <a:buNone/>
            </a:pPr>
            <a:endParaRPr lang="en-GB" dirty="0" smtClean="0"/>
          </a:p>
          <a:p>
            <a:pPr marL="514350" indent="-514350">
              <a:buNone/>
            </a:pPr>
            <a:r>
              <a:rPr lang="en-GB" dirty="0" smtClean="0"/>
              <a:t>(</a:t>
            </a:r>
            <a:r>
              <a:rPr lang="en-GB" dirty="0" err="1" smtClean="0"/>
              <a:t>i</a:t>
            </a:r>
            <a:r>
              <a:rPr lang="en-GB" dirty="0" smtClean="0"/>
              <a:t>)	Their </a:t>
            </a:r>
            <a:r>
              <a:rPr lang="en-GB" dirty="0" smtClean="0"/>
              <a:t>position in the relation between the mind and the world.  Roughly speaking, </a:t>
            </a:r>
            <a:r>
              <a:rPr lang="en-GB" i="1" dirty="0" smtClean="0"/>
              <a:t>intuitions</a:t>
            </a:r>
            <a:r>
              <a:rPr lang="en-GB" dirty="0" smtClean="0"/>
              <a:t> are associated with sensory input, whereas </a:t>
            </a:r>
            <a:r>
              <a:rPr lang="en-GB" i="1" dirty="0" smtClean="0"/>
              <a:t>concepts</a:t>
            </a:r>
            <a:r>
              <a:rPr lang="en-GB" dirty="0" smtClean="0"/>
              <a:t> and </a:t>
            </a:r>
            <a:r>
              <a:rPr lang="en-GB" i="1" dirty="0" smtClean="0"/>
              <a:t>thoughts</a:t>
            </a:r>
            <a:r>
              <a:rPr lang="en-GB" dirty="0" smtClean="0"/>
              <a:t> are concerned with the organization and treatment of that input</a:t>
            </a:r>
            <a:r>
              <a:rPr lang="en-GB" dirty="0" smtClean="0"/>
              <a:t>;</a:t>
            </a:r>
            <a:endParaRPr lang="en-GB" dirty="0" smtClean="0"/>
          </a:p>
          <a:p>
            <a:pPr marL="514350" indent="-514350">
              <a:buNone/>
            </a:pPr>
            <a:endParaRPr lang="en-GB" dirty="0" smtClean="0"/>
          </a:p>
          <a:p>
            <a:pPr marL="0" indent="0">
              <a:buNone/>
            </a:pPr>
            <a:endParaRPr lang="en-GB" dirty="0"/>
          </a:p>
        </p:txBody>
      </p:sp>
    </p:spTree>
    <p:extLst>
      <p:ext uri="{BB962C8B-B14F-4D97-AF65-F5344CB8AC3E}">
        <p14:creationId xmlns:p14="http://schemas.microsoft.com/office/powerpoint/2010/main" xmlns="" val="29927854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434</TotalTime>
  <Words>886</Words>
  <Application>Microsoft Office PowerPoint</Application>
  <PresentationFormat>Custom</PresentationFormat>
  <Paragraphs>114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Ion</vt:lpstr>
      <vt:lpstr>Realism and Idealism, Mind and World</vt:lpstr>
      <vt:lpstr>Realism</vt:lpstr>
      <vt:lpstr>Two key terms</vt:lpstr>
      <vt:lpstr>Idealism</vt:lpstr>
      <vt:lpstr>My own view</vt:lpstr>
      <vt:lpstr>My past</vt:lpstr>
      <vt:lpstr>Plan for these lectures</vt:lpstr>
      <vt:lpstr>McDowell’s Kantian background</vt:lpstr>
      <vt:lpstr>Two key features of these terms - </vt:lpstr>
      <vt:lpstr>And ...</vt:lpstr>
      <vt:lpstr>McDowell’s ‘see-saw’: The Given</vt:lpstr>
      <vt:lpstr>McDowell’s formulation of the Given</vt:lpstr>
      <vt:lpstr>McDowell’s objection to the Given</vt:lpstr>
      <vt:lpstr>The other side of the see-saw: Coherentism</vt:lpstr>
      <vt:lpstr>The formal position</vt:lpstr>
      <vt:lpstr>McDowell’s position</vt:lpstr>
      <vt:lpstr>McDowell’s solution</vt:lpstr>
      <vt:lpstr>McDowell on the world</vt:lpstr>
      <vt:lpstr>What is it for the world to be conceptual?</vt:lpstr>
      <vt:lpstr>The problem with (WC1)</vt:lpstr>
      <vt:lpstr>The problem with (WC2)</vt:lpstr>
    </vt:vector>
  </TitlesOfParts>
  <Company>University of Sussex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Paradox of Painting</dc:title>
  <dc:creator>Michael Morris</dc:creator>
  <cp:lastModifiedBy>Michael</cp:lastModifiedBy>
  <cp:revision>56</cp:revision>
  <dcterms:created xsi:type="dcterms:W3CDTF">2017-10-06T07:40:53Z</dcterms:created>
  <dcterms:modified xsi:type="dcterms:W3CDTF">2018-03-06T10:18:29Z</dcterms:modified>
</cp:coreProperties>
</file>