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6" d="100"/>
          <a:sy n="106" d="100"/>
        </p:scale>
        <p:origin x="-90" y="-228"/>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pPr/>
              <a:t>3/6/2018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3/6/2018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pPr/>
              <a:t>3/6/2018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3/6/2018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McDowell’s Philosophy of Language</a:t>
            </a:r>
            <a:endParaRPr lang="en-GB" dirty="0"/>
          </a:p>
        </p:txBody>
      </p:sp>
      <p:sp>
        <p:nvSpPr>
          <p:cNvPr id="3" name="Subtitle 2"/>
          <p:cNvSpPr>
            <a:spLocks noGrp="1"/>
          </p:cNvSpPr>
          <p:nvPr>
            <p:ph type="subTitle" idx="1"/>
          </p:nvPr>
        </p:nvSpPr>
        <p:spPr/>
        <p:txBody>
          <a:bodyPr/>
          <a:lstStyle/>
          <a:p>
            <a:endParaRPr lang="en-GB" dirty="0" smtClean="0"/>
          </a:p>
          <a:p>
            <a:r>
              <a:rPr lang="en-GB" dirty="0" smtClean="0"/>
              <a:t>Michael Morris</a:t>
            </a:r>
            <a:endParaRPr lang="en-GB" dirty="0"/>
          </a:p>
        </p:txBody>
      </p:sp>
    </p:spTree>
    <p:extLst>
      <p:ext uri="{BB962C8B-B14F-4D97-AF65-F5344CB8AC3E}">
        <p14:creationId xmlns:p14="http://schemas.microsoft.com/office/powerpoint/2010/main" xmlns="" val="14467244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That is, </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Wittgenstein’s </a:t>
            </a:r>
            <a:r>
              <a:rPr lang="en-GB" dirty="0" smtClean="0"/>
              <a:t>claim seems to be that for one thing to have the same form as another </a:t>
            </a:r>
            <a:r>
              <a:rPr lang="en-GB" i="1" dirty="0" smtClean="0"/>
              <a:t>just is </a:t>
            </a:r>
            <a:r>
              <a:rPr lang="en-GB" dirty="0" smtClean="0"/>
              <a:t>for there to be a ‘rule of translation’ from one to the other.  For the case of language, what is needed is a ‘rule of translation’ which takes us from the world to a sentence, and vice versa.</a:t>
            </a:r>
          </a:p>
          <a:p>
            <a:pPr>
              <a:buNone/>
            </a:pP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might such a rule be?</a:t>
            </a:r>
            <a:endParaRPr lang="en-GB" dirty="0"/>
          </a:p>
        </p:txBody>
      </p:sp>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It’s </a:t>
            </a:r>
            <a:r>
              <a:rPr lang="en-GB" dirty="0" smtClean="0"/>
              <a:t>natural to suggest something like a statement of a truth-condition, of the sort which Donald Davidson (‘Truth and Meaning’, e.g.) has championed.  Consider this sentence:</a:t>
            </a:r>
          </a:p>
          <a:p>
            <a:pPr>
              <a:buNone/>
            </a:pPr>
            <a:r>
              <a:rPr lang="en-GB" dirty="0" smtClean="0"/>
              <a:t>	(</a:t>
            </a:r>
            <a:r>
              <a:rPr lang="en-GB" dirty="0" smtClean="0"/>
              <a:t>S)	Lewes is hilly.</a:t>
            </a:r>
          </a:p>
          <a:p>
            <a:pPr>
              <a:buNone/>
            </a:pPr>
            <a:r>
              <a:rPr lang="en-GB" dirty="0" smtClean="0"/>
              <a:t>A </a:t>
            </a:r>
            <a:r>
              <a:rPr lang="en-GB" dirty="0" err="1" smtClean="0"/>
              <a:t>Davidsonian</a:t>
            </a:r>
            <a:r>
              <a:rPr lang="en-GB" dirty="0" smtClean="0"/>
              <a:t> statement of the truth-condition of that sentence might be:</a:t>
            </a:r>
          </a:p>
          <a:p>
            <a:pPr>
              <a:buNone/>
            </a:pPr>
            <a:r>
              <a:rPr lang="en-GB" dirty="0" smtClean="0"/>
              <a:t>	(</a:t>
            </a:r>
            <a:r>
              <a:rPr lang="en-GB" dirty="0" smtClean="0"/>
              <a:t>RS)	The sentence ‘Lewes is hilly’ is true if and only if Lewes is hilly.</a:t>
            </a:r>
          </a:p>
          <a:p>
            <a:pPr>
              <a:buNone/>
            </a:pP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that </a:t>
            </a:r>
            <a:r>
              <a:rPr lang="en-GB" dirty="0" err="1" smtClean="0"/>
              <a:t>Davidsonian</a:t>
            </a:r>
            <a:r>
              <a:rPr lang="en-GB" dirty="0" smtClean="0"/>
              <a:t> rule</a:t>
            </a:r>
            <a:endParaRPr lang="en-GB" dirty="0"/>
          </a:p>
        </p:txBody>
      </p:sp>
      <p:sp>
        <p:nvSpPr>
          <p:cNvPr id="3" name="Content Placeholder 2"/>
          <p:cNvSpPr>
            <a:spLocks noGrp="1"/>
          </p:cNvSpPr>
          <p:nvPr>
            <p:ph idx="1"/>
          </p:nvPr>
        </p:nvSpPr>
        <p:spPr/>
        <p:txBody>
          <a:bodyPr/>
          <a:lstStyle/>
          <a:p>
            <a:pPr>
              <a:buNone/>
            </a:pPr>
            <a:r>
              <a:rPr lang="en-GB" dirty="0" smtClean="0"/>
              <a:t>This seems to give us a rule which tells us when it’s correct to use a given sentence – sentence (S), ‘Lewes is hilly’ – given the way the world is.  </a:t>
            </a:r>
            <a:endParaRPr lang="en-GB" dirty="0" smtClean="0"/>
          </a:p>
          <a:p>
            <a:pPr>
              <a:buNone/>
            </a:pPr>
            <a:r>
              <a:rPr lang="en-GB" dirty="0" smtClean="0"/>
              <a:t>On </a:t>
            </a:r>
            <a:r>
              <a:rPr lang="en-GB" dirty="0" smtClean="0"/>
              <a:t>the left of (RS) is a characterization of sentence (S) being correct – that is, true – and on the right is a characterization of how the world must be for it to be correct – Lewes must be hilly.</a:t>
            </a:r>
          </a:p>
          <a:p>
            <a:pPr>
              <a:buNone/>
            </a:pPr>
            <a:r>
              <a:rPr lang="en-GB" dirty="0" smtClean="0"/>
              <a:t>So </a:t>
            </a:r>
            <a:r>
              <a:rPr lang="en-GB" dirty="0" smtClean="0"/>
              <a:t>we might understand a </a:t>
            </a:r>
            <a:r>
              <a:rPr lang="en-GB" dirty="0" err="1" smtClean="0"/>
              <a:t>Davidsonian</a:t>
            </a:r>
            <a:r>
              <a:rPr lang="en-GB" dirty="0" smtClean="0"/>
              <a:t> statement of truth-condition as providing just the kind of ‘rule of translation’ which Wittgenstein thinks sameness of form consists in.</a:t>
            </a:r>
          </a:p>
          <a:p>
            <a:pPr>
              <a:buNone/>
            </a:pP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linguistic inference</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For a</a:t>
            </a:r>
            <a:r>
              <a:rPr lang="en-GB" dirty="0" smtClean="0"/>
              <a:t> </a:t>
            </a:r>
            <a:r>
              <a:rPr lang="en-GB" dirty="0" err="1" smtClean="0"/>
              <a:t>Davidsonian</a:t>
            </a:r>
            <a:r>
              <a:rPr lang="en-GB" dirty="0" smtClean="0"/>
              <a:t> rule such as (RS) to be a rule of translation from the </a:t>
            </a:r>
            <a:r>
              <a:rPr lang="en-GB" i="1" dirty="0" smtClean="0"/>
              <a:t>world</a:t>
            </a:r>
            <a:r>
              <a:rPr lang="en-GB" dirty="0" smtClean="0"/>
              <a:t> to language, the right-hand side – where the sentence ‘Lewes is hilly’ is </a:t>
            </a:r>
            <a:r>
              <a:rPr lang="en-GB" i="1" dirty="0" smtClean="0"/>
              <a:t>used</a:t>
            </a:r>
            <a:r>
              <a:rPr lang="en-GB" dirty="0" smtClean="0"/>
              <a:t>, rather than mentioned – must, in some sense, give us nothing less than the world itself, if the sentence is true (which it is).  </a:t>
            </a:r>
          </a:p>
          <a:p>
            <a:pPr>
              <a:buNone/>
            </a:pPr>
            <a:r>
              <a:rPr lang="en-GB" dirty="0" smtClean="0"/>
              <a:t>That means that it could be used in an inference with a distinctive character.  Here it is:</a:t>
            </a:r>
          </a:p>
          <a:p>
            <a:pPr>
              <a:buNone/>
            </a:pPr>
            <a:r>
              <a:rPr lang="en-GB" dirty="0" smtClean="0"/>
              <a:t>	(</a:t>
            </a:r>
            <a:r>
              <a:rPr lang="en-GB" dirty="0" smtClean="0"/>
              <a:t>L1)	Lewes is hilly;</a:t>
            </a:r>
          </a:p>
          <a:p>
            <a:pPr>
              <a:buNone/>
            </a:pPr>
            <a:r>
              <a:rPr lang="en-GB" dirty="0" smtClean="0"/>
              <a:t>	(</a:t>
            </a:r>
            <a:r>
              <a:rPr lang="en-GB" dirty="0" smtClean="0"/>
              <a:t>L2)	If Lewes is hilly, then the sentence ‘Lewes is hilly’ is true; </a:t>
            </a:r>
            <a:r>
              <a:rPr lang="en-GB" i="1" dirty="0" smtClean="0"/>
              <a:t>so</a:t>
            </a:r>
            <a:endParaRPr lang="en-GB" dirty="0" smtClean="0"/>
          </a:p>
          <a:p>
            <a:pPr>
              <a:buNone/>
            </a:pPr>
            <a:r>
              <a:rPr lang="en-GB" dirty="0" smtClean="0"/>
              <a:t>	(</a:t>
            </a:r>
            <a:r>
              <a:rPr lang="en-GB" dirty="0" smtClean="0"/>
              <a:t>L3)	The sentence ‘Lewes is hilly’ is true.</a:t>
            </a:r>
          </a:p>
          <a:p>
            <a:pPr>
              <a:buNone/>
            </a:pPr>
            <a:endParaRPr lang="en-GB" dirty="0" smtClean="0"/>
          </a:p>
          <a:p>
            <a:pPr>
              <a:buNone/>
            </a:pPr>
            <a:r>
              <a:rPr lang="en-GB" dirty="0" smtClean="0"/>
              <a:t>(</a:t>
            </a:r>
            <a:r>
              <a:rPr lang="en-GB" dirty="0" smtClean="0"/>
              <a:t>L2) is obviously just half of (RS).</a:t>
            </a:r>
          </a:p>
          <a:p>
            <a:pPr>
              <a:buNone/>
            </a:pP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argument for the philosophy of language</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Here’s an argument which </a:t>
            </a:r>
            <a:r>
              <a:rPr lang="en-GB" dirty="0" smtClean="0"/>
              <a:t>mimics McDowell’s argument in </a:t>
            </a:r>
            <a:r>
              <a:rPr lang="en-GB" i="1" dirty="0" smtClean="0"/>
              <a:t>Mind and World</a:t>
            </a:r>
            <a:r>
              <a:rPr lang="en-GB" dirty="0" smtClean="0"/>
              <a:t>:</a:t>
            </a:r>
          </a:p>
          <a:p>
            <a:pPr>
              <a:buNone/>
            </a:pPr>
            <a:r>
              <a:rPr lang="en-GB" dirty="0" smtClean="0"/>
              <a:t>	(</a:t>
            </a:r>
            <a:r>
              <a:rPr lang="en-GB" dirty="0" smtClean="0"/>
              <a:t>PL1)	Language can only be about the world if some uses of </a:t>
            </a:r>
            <a:r>
              <a:rPr lang="en-GB" dirty="0" smtClean="0"/>
              <a:t>					language </a:t>
            </a:r>
            <a:r>
              <a:rPr lang="en-GB" dirty="0" smtClean="0"/>
              <a:t>can be </a:t>
            </a:r>
            <a:r>
              <a:rPr lang="en-GB" dirty="0" smtClean="0"/>
              <a:t>justified </a:t>
            </a:r>
            <a:r>
              <a:rPr lang="en-GB" dirty="0" smtClean="0"/>
              <a:t>by the world;</a:t>
            </a:r>
          </a:p>
          <a:p>
            <a:pPr>
              <a:buNone/>
            </a:pPr>
            <a:r>
              <a:rPr lang="en-GB" dirty="0" smtClean="0"/>
              <a:t>	(</a:t>
            </a:r>
            <a:r>
              <a:rPr lang="en-GB" dirty="0" smtClean="0"/>
              <a:t>PL2)	Uses of language can only be justified by the world if they </a:t>
            </a:r>
            <a:r>
              <a:rPr lang="en-GB" dirty="0" smtClean="0"/>
              <a:t>				can </a:t>
            </a:r>
            <a:r>
              <a:rPr lang="en-GB" dirty="0" smtClean="0"/>
              <a:t>be justified </a:t>
            </a:r>
            <a:r>
              <a:rPr lang="en-GB" i="1" dirty="0" smtClean="0"/>
              <a:t>inferentially</a:t>
            </a:r>
            <a:r>
              <a:rPr lang="en-GB" dirty="0" smtClean="0"/>
              <a:t> </a:t>
            </a:r>
            <a:r>
              <a:rPr lang="en-GB" dirty="0" smtClean="0"/>
              <a:t>by the world;</a:t>
            </a:r>
          </a:p>
          <a:p>
            <a:pPr>
              <a:buNone/>
            </a:pPr>
            <a:r>
              <a:rPr lang="en-GB" dirty="0" smtClean="0"/>
              <a:t>	(</a:t>
            </a:r>
            <a:r>
              <a:rPr lang="en-GB" dirty="0" smtClean="0"/>
              <a:t>PL3)	Uses of language can only be justified inferentially by the </a:t>
            </a:r>
            <a:r>
              <a:rPr lang="en-GB" dirty="0" smtClean="0"/>
              <a:t>				world</a:t>
            </a:r>
            <a:r>
              <a:rPr lang="en-GB" dirty="0" smtClean="0"/>
              <a:t>, if some inferences like (L1)-(L3) are sound, with the </a:t>
            </a:r>
            <a:r>
              <a:rPr lang="en-GB" dirty="0" smtClean="0"/>
              <a:t>				first </a:t>
            </a:r>
            <a:r>
              <a:rPr lang="en-GB" dirty="0" smtClean="0"/>
              <a:t>premise being simply given by the world; </a:t>
            </a:r>
            <a:r>
              <a:rPr lang="en-GB" i="1" dirty="0" smtClean="0"/>
              <a:t>so</a:t>
            </a:r>
            <a:endParaRPr lang="en-GB" dirty="0" smtClean="0"/>
          </a:p>
          <a:p>
            <a:pPr>
              <a:buNone/>
            </a:pPr>
            <a:r>
              <a:rPr lang="en-GB" dirty="0" smtClean="0"/>
              <a:t>	(</a:t>
            </a:r>
            <a:r>
              <a:rPr lang="en-GB" dirty="0" smtClean="0"/>
              <a:t>PL4)	Language can only be about the world if some inferences </a:t>
            </a:r>
            <a:r>
              <a:rPr lang="en-GB" dirty="0" smtClean="0"/>
              <a:t>				like </a:t>
            </a:r>
            <a:r>
              <a:rPr lang="en-GB" dirty="0" smtClean="0"/>
              <a:t>(L1)-(L3) are sound, with the first premise being simply </a:t>
            </a:r>
            <a:r>
              <a:rPr lang="en-GB" dirty="0" smtClean="0"/>
              <a:t>				given </a:t>
            </a:r>
            <a:r>
              <a:rPr lang="en-GB" dirty="0" smtClean="0"/>
              <a:t>by the world</a:t>
            </a:r>
            <a:r>
              <a:rPr lang="en-GB" dirty="0" smtClean="0"/>
              <a:t>.</a:t>
            </a:r>
            <a:endParaRPr lang="en-GB"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inference of judgement</a:t>
            </a:r>
            <a:endParaRPr lang="en-GB" dirty="0"/>
          </a:p>
        </p:txBody>
      </p:sp>
      <p:sp>
        <p:nvSpPr>
          <p:cNvPr id="3" name="Content Placeholder 2"/>
          <p:cNvSpPr>
            <a:spLocks noGrp="1"/>
          </p:cNvSpPr>
          <p:nvPr>
            <p:ph idx="1"/>
          </p:nvPr>
        </p:nvSpPr>
        <p:spPr/>
        <p:txBody>
          <a:bodyPr/>
          <a:lstStyle/>
          <a:p>
            <a:pPr>
              <a:buNone/>
            </a:pPr>
            <a:r>
              <a:rPr lang="en-GB" dirty="0" smtClean="0"/>
              <a:t>McDowell’s main concern is not with language, but with judgement.  Much of the point of his approach is to allow – within the assumptions which constrain him – experience to be ‘openness to the layout of reality’ (</a:t>
            </a:r>
            <a:r>
              <a:rPr lang="en-GB" i="1" dirty="0" smtClean="0"/>
              <a:t>MW</a:t>
            </a:r>
            <a:r>
              <a:rPr lang="en-GB" dirty="0" smtClean="0"/>
              <a:t>, 26).  This in turn allows ‘the layout of reality itself to exert a rational influence on what a subject thinks’.  </a:t>
            </a:r>
            <a:endParaRPr lang="en-GB" dirty="0" smtClean="0"/>
          </a:p>
          <a:p>
            <a:pPr>
              <a:buNone/>
            </a:pPr>
            <a:r>
              <a:rPr lang="en-GB" dirty="0" smtClean="0"/>
              <a:t>We </a:t>
            </a:r>
            <a:r>
              <a:rPr lang="en-GB" dirty="0" smtClean="0"/>
              <a:t>have seen that McDowell seems to think that rational influence can only intelligibly be exercised by inference.  </a:t>
            </a:r>
            <a:endParaRPr lang="en-GB" dirty="0" smtClean="0"/>
          </a:p>
          <a:p>
            <a:pPr>
              <a:buNone/>
            </a:pPr>
            <a:r>
              <a:rPr lang="en-GB" dirty="0" smtClean="0"/>
              <a:t>What </a:t>
            </a:r>
            <a:r>
              <a:rPr lang="en-GB" dirty="0" smtClean="0"/>
              <a:t>might the inference be?</a:t>
            </a:r>
          </a:p>
          <a:p>
            <a:pPr>
              <a:buNone/>
            </a:pP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First suggestion</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At one point (</a:t>
            </a:r>
            <a:r>
              <a:rPr lang="en-GB" i="1" dirty="0" smtClean="0"/>
              <a:t>MW</a:t>
            </a:r>
            <a:r>
              <a:rPr lang="en-GB" dirty="0" smtClean="0"/>
              <a:t>, 11) </a:t>
            </a:r>
            <a:r>
              <a:rPr lang="en-GB" dirty="0" smtClean="0"/>
              <a:t>McDowell </a:t>
            </a:r>
            <a:r>
              <a:rPr lang="en-GB" dirty="0" smtClean="0"/>
              <a:t>says: </a:t>
            </a:r>
          </a:p>
          <a:p>
            <a:pPr>
              <a:buNone/>
            </a:pPr>
            <a:r>
              <a:rPr lang="en-GB" dirty="0" smtClean="0"/>
              <a:t>	How </a:t>
            </a:r>
            <a:r>
              <a:rPr lang="en-GB" dirty="0" smtClean="0"/>
              <a:t>one’s experience represents things to be is not under one’s control, but it is up to one whether one accepts the appearance or rejects it.  </a:t>
            </a:r>
          </a:p>
          <a:p>
            <a:pPr>
              <a:buNone/>
            </a:pPr>
            <a:r>
              <a:rPr lang="en-GB" dirty="0" smtClean="0"/>
              <a:t>This suggests that the inference which McDowell has in mind is something like this:</a:t>
            </a:r>
          </a:p>
          <a:p>
            <a:pPr>
              <a:buNone/>
            </a:pPr>
            <a:r>
              <a:rPr lang="en-GB" dirty="0" smtClean="0"/>
              <a:t>	(</a:t>
            </a:r>
            <a:r>
              <a:rPr lang="en-GB" dirty="0" smtClean="0"/>
              <a:t>J*1)	It is apparently the case that Lewes is hilly; </a:t>
            </a:r>
            <a:r>
              <a:rPr lang="en-GB" i="1" dirty="0" smtClean="0"/>
              <a:t>so</a:t>
            </a:r>
            <a:endParaRPr lang="en-GB" dirty="0" smtClean="0"/>
          </a:p>
          <a:p>
            <a:pPr>
              <a:buNone/>
            </a:pPr>
            <a:r>
              <a:rPr lang="en-GB" dirty="0" smtClean="0"/>
              <a:t>	(</a:t>
            </a:r>
            <a:r>
              <a:rPr lang="en-GB" dirty="0" smtClean="0"/>
              <a:t>J*2)	Lewes is hilly.</a:t>
            </a:r>
          </a:p>
          <a:p>
            <a:pPr>
              <a:buNone/>
            </a:pPr>
            <a:r>
              <a:rPr lang="en-GB" dirty="0" smtClean="0"/>
              <a:t>(J*1) might be taken to </a:t>
            </a:r>
            <a:r>
              <a:rPr lang="en-GB" dirty="0" err="1" smtClean="0"/>
              <a:t>probabilify</a:t>
            </a:r>
            <a:r>
              <a:rPr lang="en-GB" dirty="0" smtClean="0"/>
              <a:t> (J*2), since things are generally as they seem.  We have here something which is a bit like an inductive inference; but there is room for the subject to question whether things really are as they seem to be, and so there is space for freedom of judgement.</a:t>
            </a:r>
          </a:p>
          <a:p>
            <a:pPr>
              <a:buNone/>
            </a:pP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Unfortunately ...</a:t>
            </a:r>
            <a:endParaRPr lang="en-GB" dirty="0"/>
          </a:p>
        </p:txBody>
      </p:sp>
      <p:sp>
        <p:nvSpPr>
          <p:cNvPr id="3" name="Content Placeholder 2"/>
          <p:cNvSpPr>
            <a:spLocks noGrp="1"/>
          </p:cNvSpPr>
          <p:nvPr>
            <p:ph idx="1"/>
          </p:nvPr>
        </p:nvSpPr>
        <p:spPr/>
        <p:txBody>
          <a:bodyPr/>
          <a:lstStyle/>
          <a:p>
            <a:pPr>
              <a:buNone/>
            </a:pPr>
            <a:r>
              <a:rPr lang="en-GB" dirty="0" smtClean="0"/>
              <a:t>(</a:t>
            </a:r>
            <a:r>
              <a:rPr lang="en-GB" dirty="0" smtClean="0"/>
              <a:t>J*1) cannot represent the content of perceptual experience in the ordinary case, since the content of perceptual experience, when things work as they should, is supposed to be nothing less than the world itself.  </a:t>
            </a:r>
            <a:endParaRPr lang="en-GB" dirty="0" smtClean="0"/>
          </a:p>
          <a:p>
            <a:pPr>
              <a:buNone/>
            </a:pPr>
            <a:r>
              <a:rPr lang="en-GB" dirty="0" smtClean="0"/>
              <a:t>Since </a:t>
            </a:r>
            <a:r>
              <a:rPr lang="en-GB" dirty="0" smtClean="0"/>
              <a:t>the world which is present in one’s experience does not generally include this kind of presentation of the experience of it, in the ordinary case the world cannot supply us with (J*1) as our premise. </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Second suggestion</a:t>
            </a:r>
            <a:endParaRPr lang="en-GB" dirty="0"/>
          </a:p>
        </p:txBody>
      </p:sp>
      <p:sp>
        <p:nvSpPr>
          <p:cNvPr id="3" name="Content Placeholder 2"/>
          <p:cNvSpPr>
            <a:spLocks noGrp="1"/>
          </p:cNvSpPr>
          <p:nvPr>
            <p:ph idx="1"/>
          </p:nvPr>
        </p:nvSpPr>
        <p:spPr/>
        <p:txBody>
          <a:bodyPr/>
          <a:lstStyle/>
          <a:p>
            <a:pPr>
              <a:buNone/>
            </a:pPr>
            <a:r>
              <a:rPr lang="en-GB" dirty="0" smtClean="0"/>
              <a:t>If the world </a:t>
            </a:r>
            <a:r>
              <a:rPr lang="en-GB" dirty="0" smtClean="0"/>
              <a:t>supplies us with a premise of inference at all, the premise it supplies must be what is given as (L1) in the linguistic inference.</a:t>
            </a:r>
          </a:p>
          <a:p>
            <a:pPr>
              <a:buNone/>
            </a:pPr>
            <a:endParaRPr lang="en-GB" dirty="0" smtClean="0"/>
          </a:p>
          <a:p>
            <a:pPr>
              <a:buNone/>
            </a:pPr>
            <a:r>
              <a:rPr lang="en-GB" dirty="0" smtClean="0"/>
              <a:t>But </a:t>
            </a:r>
            <a:r>
              <a:rPr lang="en-GB" dirty="0" smtClean="0"/>
              <a:t>that, it seems, would make the inference this:</a:t>
            </a:r>
          </a:p>
          <a:p>
            <a:pPr>
              <a:buNone/>
            </a:pPr>
            <a:r>
              <a:rPr lang="en-GB" dirty="0" smtClean="0"/>
              <a:t>	(</a:t>
            </a:r>
            <a:r>
              <a:rPr lang="en-GB" dirty="0" smtClean="0"/>
              <a:t>J**1)	Lewes is hilly; </a:t>
            </a:r>
            <a:r>
              <a:rPr lang="en-GB" i="1" dirty="0" smtClean="0"/>
              <a:t>so</a:t>
            </a:r>
            <a:endParaRPr lang="en-GB" dirty="0" smtClean="0"/>
          </a:p>
          <a:p>
            <a:pPr>
              <a:buNone/>
            </a:pPr>
            <a:r>
              <a:rPr lang="en-GB" dirty="0" smtClean="0"/>
              <a:t>	(</a:t>
            </a:r>
            <a:r>
              <a:rPr lang="en-GB" dirty="0" smtClean="0"/>
              <a:t>J**2)	Lewes is hilly.</a:t>
            </a:r>
          </a:p>
          <a:p>
            <a:pPr>
              <a:buNone/>
            </a:pPr>
            <a:endParaRPr lang="en-GB" dirty="0" smtClean="0"/>
          </a:p>
          <a:p>
            <a:pPr>
              <a:buNone/>
            </a:pPr>
            <a:r>
              <a:rPr lang="en-GB" dirty="0" smtClean="0"/>
              <a:t>And </a:t>
            </a:r>
            <a:r>
              <a:rPr lang="en-GB" dirty="0" smtClean="0"/>
              <a:t>this is no inference at all.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Third suggestion</a:t>
            </a:r>
            <a:endParaRPr lang="en-GB" dirty="0"/>
          </a:p>
        </p:txBody>
      </p:sp>
      <p:sp>
        <p:nvSpPr>
          <p:cNvPr id="3" name="Content Placeholder 2"/>
          <p:cNvSpPr>
            <a:spLocks noGrp="1"/>
          </p:cNvSpPr>
          <p:nvPr>
            <p:ph idx="1"/>
          </p:nvPr>
        </p:nvSpPr>
        <p:spPr/>
        <p:txBody>
          <a:bodyPr/>
          <a:lstStyle/>
          <a:p>
            <a:pPr>
              <a:buNone/>
            </a:pPr>
            <a:r>
              <a:rPr lang="en-GB" dirty="0" smtClean="0"/>
              <a:t>If we are to make any space between premise and conclusion in our inference, we need to change the conclusion, to something like this:</a:t>
            </a:r>
          </a:p>
          <a:p>
            <a:pPr>
              <a:buNone/>
            </a:pPr>
            <a:r>
              <a:rPr lang="en-GB" dirty="0" smtClean="0"/>
              <a:t>	(</a:t>
            </a:r>
            <a:r>
              <a:rPr lang="en-GB" dirty="0" smtClean="0"/>
              <a:t>C)	It is correct to judge that Lewes is hilly.</a:t>
            </a:r>
          </a:p>
          <a:p>
            <a:pPr>
              <a:buNone/>
            </a:pPr>
            <a:r>
              <a:rPr lang="en-GB" dirty="0" smtClean="0"/>
              <a:t>But to get that conclusion, it looks as if we now need an intermediate premise.  In effect, it looks as if the inference for judgement which McDowell needs is just a shadow of the linguistic inference (L1)-(L3):</a:t>
            </a:r>
          </a:p>
          <a:p>
            <a:pPr>
              <a:buNone/>
            </a:pPr>
            <a:r>
              <a:rPr lang="en-GB" dirty="0" smtClean="0"/>
              <a:t>	(</a:t>
            </a:r>
            <a:r>
              <a:rPr lang="en-GB" dirty="0" smtClean="0"/>
              <a:t>J1)	Lewes is hilly;</a:t>
            </a:r>
          </a:p>
          <a:p>
            <a:pPr>
              <a:buNone/>
            </a:pPr>
            <a:r>
              <a:rPr lang="en-GB" dirty="0" smtClean="0"/>
              <a:t>	(</a:t>
            </a:r>
            <a:r>
              <a:rPr lang="en-GB" dirty="0" smtClean="0"/>
              <a:t>J2)	If Lewes is hilly, it is correct to judge that Lewes is hilly; </a:t>
            </a:r>
            <a:r>
              <a:rPr lang="en-GB" i="1" dirty="0" smtClean="0"/>
              <a:t>so</a:t>
            </a:r>
            <a:endParaRPr lang="en-GB" dirty="0" smtClean="0"/>
          </a:p>
          <a:p>
            <a:pPr>
              <a:buNone/>
            </a:pPr>
            <a:r>
              <a:rPr lang="en-GB" dirty="0" smtClean="0"/>
              <a:t>	(</a:t>
            </a:r>
            <a:r>
              <a:rPr lang="en-GB" dirty="0" smtClean="0"/>
              <a:t>J3)	It is correct to judge that Lewes is hilly.</a:t>
            </a: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Introduction</a:t>
            </a:r>
            <a:endParaRPr lang="en-GB" dirty="0"/>
          </a:p>
        </p:txBody>
      </p:sp>
      <p:sp>
        <p:nvSpPr>
          <p:cNvPr id="3" name="Content Placeholder 2"/>
          <p:cNvSpPr>
            <a:spLocks noGrp="1"/>
          </p:cNvSpPr>
          <p:nvPr>
            <p:ph idx="1"/>
          </p:nvPr>
        </p:nvSpPr>
        <p:spPr/>
        <p:txBody>
          <a:bodyPr/>
          <a:lstStyle/>
          <a:p>
            <a:pPr>
              <a:buNone/>
            </a:pPr>
            <a:r>
              <a:rPr lang="en-GB" dirty="0" smtClean="0"/>
              <a:t>McDowell’s </a:t>
            </a:r>
            <a:r>
              <a:rPr lang="en-GB" i="1" dirty="0" smtClean="0"/>
              <a:t>Mind and World</a:t>
            </a:r>
            <a:r>
              <a:rPr lang="en-GB" dirty="0" smtClean="0"/>
              <a:t> seems to be about the relation between </a:t>
            </a:r>
            <a:r>
              <a:rPr lang="en-GB" i="1" dirty="0" smtClean="0"/>
              <a:t>mind</a:t>
            </a:r>
            <a:r>
              <a:rPr lang="en-GB" dirty="0" smtClean="0"/>
              <a:t> and world.  Specifically, it seems to be a claim about how a particular kind of mental thing—perceptual experience—has to be if a different kind of mental thing—judgement—is to be about the world at all.  The claim is that perceptual experience has to have a content which is </a:t>
            </a:r>
            <a:r>
              <a:rPr lang="en-GB" i="1" dirty="0" smtClean="0"/>
              <a:t>conceptual</a:t>
            </a:r>
            <a:r>
              <a:rPr lang="en-GB" dirty="0" smtClean="0"/>
              <a:t>.  It turns out that the world has to be conceptual too.</a:t>
            </a:r>
          </a:p>
          <a:p>
            <a:pPr>
              <a:buNone/>
            </a:pPr>
            <a:endParaRPr lang="en-GB" dirty="0" smtClean="0"/>
          </a:p>
          <a:p>
            <a:pPr>
              <a:buNone/>
            </a:pPr>
            <a:r>
              <a:rPr lang="en-GB" dirty="0" smtClean="0"/>
              <a:t>In </a:t>
            </a:r>
            <a:r>
              <a:rPr lang="en-GB" dirty="0" smtClean="0"/>
              <a:t>the first lecture I offered </a:t>
            </a:r>
            <a:r>
              <a:rPr lang="en-GB" dirty="0" smtClean="0"/>
              <a:t>a </a:t>
            </a:r>
            <a:r>
              <a:rPr lang="en-GB" dirty="0" smtClean="0"/>
              <a:t>brief account of what it is for the content of experience of conceptual.  This time I will argue that McDowell’s argument is not really about the relation between </a:t>
            </a:r>
            <a:r>
              <a:rPr lang="en-GB" i="1" dirty="0" smtClean="0"/>
              <a:t>mind</a:t>
            </a:r>
            <a:r>
              <a:rPr lang="en-GB" dirty="0" smtClean="0"/>
              <a:t> and world at all: it’s about the relation between </a:t>
            </a:r>
            <a:r>
              <a:rPr lang="en-GB" i="1" dirty="0" smtClean="0"/>
              <a:t>language</a:t>
            </a:r>
            <a:r>
              <a:rPr lang="en-GB" dirty="0" smtClean="0"/>
              <a:t> and the world.</a:t>
            </a:r>
          </a:p>
          <a:p>
            <a:pPr>
              <a:buNone/>
            </a:pPr>
            <a:endParaRPr lang="en-GB" dirty="0" smtClean="0"/>
          </a:p>
        </p:txBody>
      </p:sp>
    </p:spTree>
    <p:extLst>
      <p:ext uri="{BB962C8B-B14F-4D97-AF65-F5344CB8AC3E}">
        <p14:creationId xmlns:p14="http://schemas.microsoft.com/office/powerpoint/2010/main" xmlns="" val="29352582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Interpreting the third suggestion</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a:t>
            </a:r>
            <a:r>
              <a:rPr lang="en-GB" dirty="0" smtClean="0"/>
              <a:t>J2) here looks as if it is simply part of a rule about judgement, which is exactly parallel to (RS):</a:t>
            </a:r>
          </a:p>
          <a:p>
            <a:pPr>
              <a:buNone/>
            </a:pPr>
            <a:r>
              <a:rPr lang="en-GB" dirty="0" smtClean="0"/>
              <a:t>	(</a:t>
            </a:r>
            <a:r>
              <a:rPr lang="en-GB" dirty="0" smtClean="0"/>
              <a:t>RJ)	It is correct to judge that Lewes is hilly if and only if Lewes is hilly.</a:t>
            </a:r>
          </a:p>
          <a:p>
            <a:pPr>
              <a:buNone/>
            </a:pPr>
            <a:r>
              <a:rPr lang="en-GB" dirty="0" smtClean="0"/>
              <a:t>And the suggestion is that (J1</a:t>
            </a:r>
            <a:r>
              <a:rPr lang="en-GB" dirty="0" smtClean="0"/>
              <a:t>) is simply </a:t>
            </a:r>
            <a:r>
              <a:rPr lang="en-GB" i="1" dirty="0" smtClean="0"/>
              <a:t>given</a:t>
            </a:r>
            <a:r>
              <a:rPr lang="en-GB" dirty="0" smtClean="0"/>
              <a:t> by the world, but given in such a form, McDowell will insist, as to make the inference possible: that is to say, it’s given </a:t>
            </a:r>
            <a:r>
              <a:rPr lang="en-GB" i="1" dirty="0" smtClean="0"/>
              <a:t>as</a:t>
            </a:r>
            <a:r>
              <a:rPr lang="en-GB" dirty="0" smtClean="0"/>
              <a:t> something which can be a premise.</a:t>
            </a:r>
          </a:p>
          <a:p>
            <a:pPr>
              <a:buNone/>
            </a:pP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objection in outline</a:t>
            </a:r>
            <a:endParaRPr lang="en-GB" dirty="0"/>
          </a:p>
        </p:txBody>
      </p:sp>
      <p:sp>
        <p:nvSpPr>
          <p:cNvPr id="3" name="Content Placeholder 2"/>
          <p:cNvSpPr>
            <a:spLocks noGrp="1"/>
          </p:cNvSpPr>
          <p:nvPr>
            <p:ph idx="1"/>
          </p:nvPr>
        </p:nvSpPr>
        <p:spPr/>
        <p:txBody>
          <a:bodyPr/>
          <a:lstStyle/>
          <a:p>
            <a:pPr>
              <a:buNone/>
            </a:pPr>
            <a:r>
              <a:rPr lang="en-GB" dirty="0" smtClean="0"/>
              <a:t>The </a:t>
            </a:r>
            <a:r>
              <a:rPr lang="en-GB" dirty="0" smtClean="0"/>
              <a:t>problem is that (J1)-(J3) is no real inference.  It’s importantly different from the (L1)-(L3) inference.</a:t>
            </a:r>
          </a:p>
          <a:p>
            <a:pPr>
              <a:buNone/>
            </a:pPr>
            <a:r>
              <a:rPr lang="en-GB" dirty="0" smtClean="0"/>
              <a:t>Here is the outline.  (L3) presents the justification for using the sentence ‘Lewes is hilly’, and it is apparently grounded in a premise, (L1), whose content, it is assumed, can be accepted without yet using that very sentence (for example, by someone who speaks a different language, but not English).  </a:t>
            </a:r>
            <a:endParaRPr lang="en-GB" dirty="0" smtClean="0"/>
          </a:p>
          <a:p>
            <a:pPr>
              <a:buNone/>
            </a:pPr>
            <a:r>
              <a:rPr lang="en-GB" dirty="0" smtClean="0"/>
              <a:t>But </a:t>
            </a:r>
            <a:r>
              <a:rPr lang="en-GB" dirty="0" smtClean="0"/>
              <a:t>while (J3) presents the justification for judging that Lewes is hilly, what is presented as its ground—(J1), which is the same as (L1)—cannot be accepted without in effect making the very judgement which (J3) presents. </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Because</a:t>
            </a:r>
            <a:endParaRPr lang="en-GB" dirty="0"/>
          </a:p>
        </p:txBody>
      </p:sp>
      <p:sp>
        <p:nvSpPr>
          <p:cNvPr id="3" name="Content Placeholder 2"/>
          <p:cNvSpPr>
            <a:spLocks noGrp="1"/>
          </p:cNvSpPr>
          <p:nvPr>
            <p:ph idx="1"/>
          </p:nvPr>
        </p:nvSpPr>
        <p:spPr/>
        <p:txBody>
          <a:bodyPr/>
          <a:lstStyle/>
          <a:p>
            <a:pPr>
              <a:buNone/>
            </a:pPr>
            <a:r>
              <a:rPr lang="en-GB" dirty="0" smtClean="0"/>
              <a:t>This is because (J1) cannot figure as the ground of a judgement in an inference without itself being endorsed.  And what is endorsed when the content of (J1) is judged is nothing other than the judgement that Lewes is hilly.  </a:t>
            </a:r>
            <a:endParaRPr lang="en-GB" dirty="0" smtClean="0"/>
          </a:p>
          <a:p>
            <a:pPr>
              <a:buNone/>
            </a:pPr>
            <a:r>
              <a:rPr lang="en-GB" dirty="0" smtClean="0"/>
              <a:t>But </a:t>
            </a:r>
            <a:r>
              <a:rPr lang="en-GB" dirty="0" smtClean="0"/>
              <a:t>to endorse the judgement that Lewes is hilly is in effect to judge that the judgement that Lewes is hilly is correct.  </a:t>
            </a:r>
            <a:endParaRPr lang="en-GB" dirty="0" smtClean="0"/>
          </a:p>
          <a:p>
            <a:pPr>
              <a:buNone/>
            </a:pPr>
            <a:r>
              <a:rPr lang="en-GB" dirty="0" smtClean="0"/>
              <a:t>That </a:t>
            </a:r>
            <a:r>
              <a:rPr lang="en-GB" dirty="0" smtClean="0"/>
              <a:t>is, to endorse what is expressed in (J1) is in effect to make the judgement expressed in (J3).  </a:t>
            </a:r>
            <a:endParaRPr lang="en-GB" dirty="0" smtClean="0"/>
          </a:p>
          <a:p>
            <a:pPr>
              <a:buNone/>
            </a:pPr>
            <a:r>
              <a:rPr lang="en-GB" dirty="0" smtClean="0"/>
              <a:t>The </a:t>
            </a:r>
            <a:r>
              <a:rPr lang="en-GB" dirty="0" smtClean="0"/>
              <a:t>inference still goes through, of course, but for the wrong reason: not because (J1) provides an appropriate justification for (J3), but because one cannot accept (J1) without already in effect having accepted (J3).</a:t>
            </a:r>
          </a:p>
          <a:p>
            <a:pPr>
              <a:buNone/>
            </a:pP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in a fuller presentation of the objection</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Stage </a:t>
            </a:r>
            <a:r>
              <a:rPr lang="en-GB" dirty="0" smtClean="0"/>
              <a:t>1  (J1) cannot figure as the ground of a judgement in an inference without itself being endorsed;</a:t>
            </a:r>
          </a:p>
          <a:p>
            <a:pPr>
              <a:buNone/>
            </a:pPr>
            <a:r>
              <a:rPr lang="en-GB" dirty="0" smtClean="0"/>
              <a:t>Stage 2  To endorse (J1) is already in effect to make the judgement expressed in (J3);</a:t>
            </a:r>
          </a:p>
          <a:p>
            <a:pPr>
              <a:buNone/>
            </a:pPr>
            <a:r>
              <a:rPr lang="en-GB" dirty="0" smtClean="0"/>
              <a:t>Stage </a:t>
            </a:r>
            <a:r>
              <a:rPr lang="en-GB" dirty="0" smtClean="0"/>
              <a:t>3	If </a:t>
            </a:r>
            <a:r>
              <a:rPr lang="en-GB" dirty="0" smtClean="0"/>
              <a:t>that’s right, (J1) cannot provide the right kind of justification for (J3).</a:t>
            </a:r>
          </a:p>
          <a:p>
            <a:pPr>
              <a:buNone/>
            </a:pP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1</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(J1) is meant to figure as the ground – justification – of a judgement – (J3) – in an inference which yields that judgement as its conclusion.  In the case of a valid deductive inference, which (J1)-(J3) in some sense is, you must accept the conclusion </a:t>
            </a:r>
            <a:r>
              <a:rPr lang="en-GB" i="1" dirty="0" smtClean="0"/>
              <a:t>if</a:t>
            </a:r>
            <a:r>
              <a:rPr lang="en-GB" dirty="0" smtClean="0"/>
              <a:t> you accept the premises.  </a:t>
            </a:r>
            <a:endParaRPr lang="en-GB" dirty="0" smtClean="0"/>
          </a:p>
          <a:p>
            <a:pPr>
              <a:buNone/>
            </a:pPr>
            <a:r>
              <a:rPr lang="en-GB" dirty="0" smtClean="0"/>
              <a:t>But </a:t>
            </a:r>
            <a:r>
              <a:rPr lang="en-GB" dirty="0" smtClean="0"/>
              <a:t>an inference is compelling </a:t>
            </a:r>
            <a:r>
              <a:rPr lang="en-GB" i="1" dirty="0" smtClean="0"/>
              <a:t>only</a:t>
            </a:r>
            <a:r>
              <a:rPr lang="en-GB" dirty="0" smtClean="0"/>
              <a:t> for someone who accepts the premises.  The inference from (J1) to (J3) is meant to capture the rational constraint to which our judgement is subject, but it will only do so if it is assumed that (J1) is accepted.  </a:t>
            </a:r>
            <a:endParaRPr lang="en-GB" dirty="0" smtClean="0"/>
          </a:p>
          <a:p>
            <a:pPr>
              <a:buNone/>
            </a:pPr>
            <a:r>
              <a:rPr lang="en-GB" dirty="0" smtClean="0"/>
              <a:t>I </a:t>
            </a:r>
            <a:r>
              <a:rPr lang="en-GB" dirty="0" smtClean="0"/>
              <a:t>take it that there is no significant difference between acceptance and endorsement: if you accept (J1), you must endorse it.  It is just that the notion of endorsement makes it clear that in accepting a judgement you are committed to thinking that it is correct.</a:t>
            </a:r>
          </a:p>
          <a:p>
            <a:pPr>
              <a:buNone/>
            </a:pP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2</a:t>
            </a:r>
            <a:endParaRPr lang="en-GB" dirty="0"/>
          </a:p>
        </p:txBody>
      </p:sp>
      <p:sp>
        <p:nvSpPr>
          <p:cNvPr id="3" name="Content Placeholder 2"/>
          <p:cNvSpPr>
            <a:spLocks noGrp="1"/>
          </p:cNvSpPr>
          <p:nvPr>
            <p:ph idx="1"/>
          </p:nvPr>
        </p:nvSpPr>
        <p:spPr/>
        <p:txBody>
          <a:bodyPr/>
          <a:lstStyle/>
          <a:p>
            <a:pPr>
              <a:buNone/>
            </a:pPr>
            <a:r>
              <a:rPr lang="en-GB" dirty="0" smtClean="0"/>
              <a:t>I have carefully avoided saying that endorsing (J1) is already </a:t>
            </a:r>
            <a:r>
              <a:rPr lang="en-GB" i="1" dirty="0" smtClean="0"/>
              <a:t>actually making</a:t>
            </a:r>
            <a:r>
              <a:rPr lang="en-GB" dirty="0" smtClean="0"/>
              <a:t> the judgement expressed in (J3): instead I am claiming merely that endorsing </a:t>
            </a:r>
            <a:r>
              <a:rPr lang="en-GB" dirty="0" smtClean="0"/>
              <a:t>(J1</a:t>
            </a:r>
            <a:r>
              <a:rPr lang="en-GB" dirty="0" smtClean="0"/>
              <a:t>) is </a:t>
            </a:r>
            <a:r>
              <a:rPr lang="en-GB" i="1" dirty="0" smtClean="0"/>
              <a:t>in effect</a:t>
            </a:r>
            <a:r>
              <a:rPr lang="en-GB" dirty="0" smtClean="0"/>
              <a:t> making the judgement expressed in (J3).  There is therefore no obvious risk of a regress of higher-order judgements of the form ‘It is correct to judge that ...’, whether or not such a regress would be vicious.  </a:t>
            </a:r>
          </a:p>
          <a:p>
            <a:pPr>
              <a:buNone/>
            </a:pPr>
            <a:r>
              <a:rPr lang="en-GB" dirty="0" smtClean="0"/>
              <a:t>The idea is this: (J3) is no more than an expression of—a making explicit of—the endorsement of (J1).  It is an expression, or making explicit, of what must have been done for (J1) to figure as a justification for anything, if the justification is inferential.  This is because endorsing something is just taking it to be correct (or otherwise valuable).  </a:t>
            </a:r>
          </a:p>
          <a:p>
            <a:pPr>
              <a:buNone/>
            </a:pP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note on the difference between (RJ) and (RS)</a:t>
            </a:r>
            <a:endParaRPr lang="en-GB" dirty="0"/>
          </a:p>
        </p:txBody>
      </p:sp>
      <p:sp>
        <p:nvSpPr>
          <p:cNvPr id="3" name="Content Placeholder 2"/>
          <p:cNvSpPr>
            <a:spLocks noGrp="1"/>
          </p:cNvSpPr>
          <p:nvPr>
            <p:ph idx="1"/>
          </p:nvPr>
        </p:nvSpPr>
        <p:spPr/>
        <p:txBody>
          <a:bodyPr>
            <a:normAutofit lnSpcReduction="10000"/>
          </a:bodyPr>
          <a:lstStyle/>
          <a:p>
            <a:pPr>
              <a:buNone/>
            </a:pPr>
            <a:r>
              <a:rPr lang="en-GB" dirty="0" smtClean="0"/>
              <a:t>There’s a </a:t>
            </a:r>
            <a:r>
              <a:rPr lang="en-GB" dirty="0" smtClean="0"/>
              <a:t>difference between the role played by (J2) – and hence (RJ) – in the argument from (J1) to (J3), on the one hand, and that played by (L2) – and hence (RS) – in the argument from (L1) to (L3), on the other.  </a:t>
            </a:r>
            <a:endParaRPr lang="en-GB" dirty="0" smtClean="0"/>
          </a:p>
          <a:p>
            <a:pPr>
              <a:buNone/>
            </a:pPr>
            <a:r>
              <a:rPr lang="en-GB" dirty="0" smtClean="0"/>
              <a:t>(L2</a:t>
            </a:r>
            <a:r>
              <a:rPr lang="en-GB" dirty="0" smtClean="0"/>
              <a:t>) is a genuinely non-redundant premise, supplying substantive information about the meaning of the English sentence ‘Lewes is hilly’, which one can only possess if one knows what the English sentence means.  Without it, the inference from (L1) to (L3) would not be valid.  </a:t>
            </a:r>
            <a:endParaRPr lang="en-GB" dirty="0" smtClean="0"/>
          </a:p>
          <a:p>
            <a:pPr>
              <a:buNone/>
            </a:pPr>
            <a:r>
              <a:rPr lang="en-GB" dirty="0" smtClean="0"/>
              <a:t>But </a:t>
            </a:r>
            <a:r>
              <a:rPr lang="en-GB" dirty="0" smtClean="0"/>
              <a:t>(J2) is strictly unnecessary in the inference from (J1) to (J3), even if it helps in the formal regimentation of that inference into a familiar kind of pattern.  (J3) follows from (J1), just in virtue of the meaning of the words used (not quoted) in it, and (J2) does no more than spell out explicitly how that is so.</a:t>
            </a:r>
          </a:p>
          <a:p>
            <a:pPr>
              <a:buNone/>
            </a:pP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 3</a:t>
            </a:r>
            <a:endParaRPr lang="en-GB" dirty="0"/>
          </a:p>
        </p:txBody>
      </p:sp>
      <p:sp>
        <p:nvSpPr>
          <p:cNvPr id="3" name="Content Placeholder 2"/>
          <p:cNvSpPr>
            <a:spLocks noGrp="1"/>
          </p:cNvSpPr>
          <p:nvPr>
            <p:ph idx="1"/>
          </p:nvPr>
        </p:nvSpPr>
        <p:spPr/>
        <p:txBody>
          <a:bodyPr>
            <a:normAutofit fontScale="92500" lnSpcReduction="10000"/>
          </a:bodyPr>
          <a:lstStyle/>
          <a:p>
            <a:pPr>
              <a:buNone/>
            </a:pPr>
            <a:r>
              <a:rPr lang="en-GB" dirty="0" smtClean="0"/>
              <a:t>If the last point is right, we cannot see the inference from (J1) to (J3) as an instance of the grounding of judgement in the world which is necessary to make judgement answerable to the world in the first place.  </a:t>
            </a:r>
            <a:endParaRPr lang="en-GB" dirty="0" smtClean="0"/>
          </a:p>
          <a:p>
            <a:pPr>
              <a:buNone/>
            </a:pPr>
            <a:r>
              <a:rPr lang="en-GB" dirty="0" smtClean="0"/>
              <a:t>The </a:t>
            </a:r>
            <a:r>
              <a:rPr lang="en-GB" dirty="0" smtClean="0"/>
              <a:t>problem is that the use of (J1) in the argument is not sufficiently independent either of judgement in general, or of the judgement of the correctness of (J1) in particular.  </a:t>
            </a:r>
            <a:endParaRPr lang="en-GB" dirty="0" smtClean="0"/>
          </a:p>
          <a:p>
            <a:pPr>
              <a:buNone/>
            </a:pPr>
            <a:r>
              <a:rPr lang="en-GB" dirty="0" smtClean="0"/>
              <a:t>(J1</a:t>
            </a:r>
            <a:r>
              <a:rPr lang="en-GB" dirty="0" smtClean="0"/>
              <a:t>) cannot represent the world’s constraint on judgement, because it can only play the role it has to play in this inference if it is itself endorsed—and that endorsement is tantamount to judgement, and so not a constraint on judgement.  </a:t>
            </a:r>
            <a:endParaRPr lang="en-GB" dirty="0" smtClean="0"/>
          </a:p>
          <a:p>
            <a:pPr>
              <a:buNone/>
            </a:pPr>
            <a:r>
              <a:rPr lang="en-GB" dirty="0" smtClean="0"/>
              <a:t>And </a:t>
            </a:r>
            <a:r>
              <a:rPr lang="en-GB" dirty="0" smtClean="0"/>
              <a:t>it cannot provide a constraint on the higher-order judgement that (J1) itself is correct – that higher-order judgement appearing here as (J3) – because that higher-order judgement is no more than a making explicit of the commitment already accepted in accepting (J1).</a:t>
            </a:r>
          </a:p>
          <a:p>
            <a:pPr>
              <a:buNone/>
            </a:pPr>
            <a:endParaRPr lang="en-GB"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 what’s left?</a:t>
            </a:r>
            <a:endParaRPr lang="en-GB" dirty="0"/>
          </a:p>
        </p:txBody>
      </p:sp>
      <p:sp>
        <p:nvSpPr>
          <p:cNvPr id="3" name="Content Placeholder 2"/>
          <p:cNvSpPr>
            <a:spLocks noGrp="1"/>
          </p:cNvSpPr>
          <p:nvPr>
            <p:ph idx="1"/>
          </p:nvPr>
        </p:nvSpPr>
        <p:spPr/>
        <p:txBody>
          <a:bodyPr>
            <a:normAutofit/>
          </a:bodyPr>
          <a:lstStyle/>
          <a:p>
            <a:pPr>
              <a:buNone/>
            </a:pPr>
            <a:r>
              <a:rPr lang="en-GB" dirty="0" smtClean="0"/>
              <a:t>None </a:t>
            </a:r>
            <a:r>
              <a:rPr lang="en-GB" dirty="0" smtClean="0"/>
              <a:t>of the three supposed inferences we have considered—the inference from (J*1) to (J*2), the inference from (J**1) to (J**2), and the inference from (J1) to (J3)—can do the job which McDowell requires.  </a:t>
            </a:r>
            <a:endParaRPr lang="en-GB" dirty="0" smtClean="0"/>
          </a:p>
          <a:p>
            <a:pPr>
              <a:buNone/>
            </a:pPr>
            <a:r>
              <a:rPr lang="en-GB" dirty="0" smtClean="0"/>
              <a:t>In </a:t>
            </a:r>
            <a:r>
              <a:rPr lang="en-GB" dirty="0" smtClean="0"/>
              <a:t>fact, it seems that the only kind of inference which allows the world as it presents itself in perception to supply immediately a premise for some further judgement, and which is at all relevant to the issues here, is the kind exemplified by the move from (L1) to (L3).  </a:t>
            </a:r>
          </a:p>
          <a:p>
            <a:pPr>
              <a:buNone/>
            </a:pPr>
            <a:r>
              <a:rPr lang="en-GB" dirty="0" smtClean="0"/>
              <a:t>But that </a:t>
            </a:r>
            <a:r>
              <a:rPr lang="en-GB" dirty="0" smtClean="0"/>
              <a:t>means that the only way of making sense of McDowell’s claim that the content of perceptual experience is conceptual is as endorsing the kind of view of language to be found in the </a:t>
            </a:r>
            <a:r>
              <a:rPr lang="en-GB" i="1" dirty="0" err="1" smtClean="0"/>
              <a:t>Tractatus</a:t>
            </a:r>
            <a:r>
              <a:rPr lang="en-GB" dirty="0" smtClean="0"/>
              <a:t>.  The only thing</a:t>
            </a:r>
            <a:r>
              <a:rPr lang="en-GB" i="1" dirty="0" smtClean="0"/>
              <a:t> </a:t>
            </a:r>
            <a:r>
              <a:rPr lang="en-GB" dirty="0" smtClean="0"/>
              <a:t>McDowell’s view can be is a view about language.</a:t>
            </a:r>
          </a:p>
          <a:p>
            <a:pPr>
              <a:buNone/>
            </a:pPr>
            <a:endParaRPr lang="en-GB" dirty="0" smtClean="0"/>
          </a:p>
          <a:p>
            <a:pPr>
              <a:buNone/>
            </a:pP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McDowell’s reason</a:t>
            </a:r>
            <a:endParaRPr lang="en-GB" dirty="0"/>
          </a:p>
        </p:txBody>
      </p:sp>
      <p:sp>
        <p:nvSpPr>
          <p:cNvPr id="3" name="Content Placeholder 2"/>
          <p:cNvSpPr>
            <a:spLocks noGrp="1"/>
          </p:cNvSpPr>
          <p:nvPr>
            <p:ph idx="1"/>
          </p:nvPr>
        </p:nvSpPr>
        <p:spPr/>
        <p:txBody>
          <a:bodyPr/>
          <a:lstStyle/>
          <a:p>
            <a:pPr>
              <a:buNone/>
            </a:pPr>
            <a:r>
              <a:rPr lang="en-GB" dirty="0" smtClean="0"/>
              <a:t>The important thing about perceptual experience, according to McDowell, is this (</a:t>
            </a:r>
            <a:r>
              <a:rPr lang="en-GB" i="1" dirty="0" smtClean="0"/>
              <a:t>MW</a:t>
            </a:r>
            <a:r>
              <a:rPr lang="en-GB" dirty="0" smtClean="0"/>
              <a:t>, 27):</a:t>
            </a:r>
          </a:p>
          <a:p>
            <a:pPr>
              <a:buNone/>
            </a:pPr>
            <a:r>
              <a:rPr lang="en-GB" dirty="0" smtClean="0"/>
              <a:t>	Experience </a:t>
            </a:r>
            <a:r>
              <a:rPr lang="en-GB" dirty="0" smtClean="0"/>
              <a:t>enables the layout of reality itself to exert a rational influence on what a subject thinks. </a:t>
            </a:r>
          </a:p>
          <a:p>
            <a:pPr>
              <a:buNone/>
            </a:pPr>
            <a:endParaRPr lang="en-GB" dirty="0" smtClean="0"/>
          </a:p>
          <a:p>
            <a:pPr>
              <a:buNone/>
            </a:pPr>
            <a:r>
              <a:rPr lang="en-GB" dirty="0" smtClean="0"/>
              <a:t>He </a:t>
            </a:r>
            <a:r>
              <a:rPr lang="en-GB" dirty="0" smtClean="0"/>
              <a:t>thinks that reality can only exert a </a:t>
            </a:r>
            <a:r>
              <a:rPr lang="en-GB" i="1" dirty="0" smtClean="0"/>
              <a:t>rational</a:t>
            </a:r>
            <a:r>
              <a:rPr lang="en-GB" dirty="0" smtClean="0"/>
              <a:t> influence on what a subject thinks if it has a certain form.  McDowell thinks that what someone thinks can only be rationally warranted in virtue of ‘relations such as implication or </a:t>
            </a:r>
            <a:r>
              <a:rPr lang="en-GB" dirty="0" err="1" smtClean="0"/>
              <a:t>probabilification</a:t>
            </a:r>
            <a:r>
              <a:rPr lang="en-GB" dirty="0" smtClean="0"/>
              <a:t>’, and these, he claims, ‘hold between potential exercises of conceptual capacities’ (</a:t>
            </a:r>
            <a:r>
              <a:rPr lang="en-GB" i="1" dirty="0" smtClean="0"/>
              <a:t>MW,</a:t>
            </a:r>
            <a:r>
              <a:rPr lang="en-GB" dirty="0" smtClean="0"/>
              <a:t> 7)  </a:t>
            </a:r>
          </a:p>
          <a:p>
            <a:pPr>
              <a:buNone/>
            </a:pP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key assumption</a:t>
            </a:r>
            <a:endParaRPr lang="en-GB" dirty="0"/>
          </a:p>
        </p:txBody>
      </p:sp>
      <p:sp>
        <p:nvSpPr>
          <p:cNvPr id="3" name="Content Placeholder 2"/>
          <p:cNvSpPr>
            <a:spLocks noGrp="1"/>
          </p:cNvSpPr>
          <p:nvPr>
            <p:ph idx="1"/>
          </p:nvPr>
        </p:nvSpPr>
        <p:spPr/>
        <p:txBody>
          <a:bodyPr/>
          <a:lstStyle/>
          <a:p>
            <a:pPr>
              <a:buNone/>
            </a:pPr>
            <a:endParaRPr lang="en-GB" dirty="0" smtClean="0"/>
          </a:p>
          <a:p>
            <a:pPr>
              <a:buNone/>
            </a:pPr>
            <a:r>
              <a:rPr lang="en-GB" dirty="0" smtClean="0"/>
              <a:t>In </a:t>
            </a:r>
            <a:r>
              <a:rPr lang="en-GB" dirty="0" smtClean="0"/>
              <a:t>effect, what McDowell thinks is necessary is for experience to provide a premise in an </a:t>
            </a:r>
            <a:r>
              <a:rPr lang="en-GB" i="1" dirty="0" smtClean="0"/>
              <a:t>inference</a:t>
            </a:r>
            <a:r>
              <a:rPr lang="en-GB" dirty="0" smtClean="0"/>
              <a:t> whose conclusion is a judgement.  And his point is that inferences have to be ‘within the space of concepts’.  </a:t>
            </a:r>
          </a:p>
          <a:p>
            <a:pPr>
              <a:buNone/>
            </a:pPr>
            <a:endParaRPr lang="en-GB" dirty="0" smtClean="0"/>
          </a:p>
          <a:p>
            <a:pPr>
              <a:buNone/>
            </a:pPr>
            <a:r>
              <a:rPr lang="en-GB" dirty="0" smtClean="0"/>
              <a:t>My </a:t>
            </a:r>
            <a:r>
              <a:rPr lang="en-GB" dirty="0" smtClean="0"/>
              <a:t>question will be: what inferences are these?</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‘conceptual’ means</a:t>
            </a:r>
            <a:endParaRPr lang="en-GB" dirty="0"/>
          </a:p>
        </p:txBody>
      </p:sp>
      <p:sp>
        <p:nvSpPr>
          <p:cNvPr id="3" name="Content Placeholder 2"/>
          <p:cNvSpPr>
            <a:spLocks noGrp="1"/>
          </p:cNvSpPr>
          <p:nvPr>
            <p:ph idx="1"/>
          </p:nvPr>
        </p:nvSpPr>
        <p:spPr/>
        <p:txBody>
          <a:bodyPr/>
          <a:lstStyle/>
          <a:p>
            <a:pPr>
              <a:buNone/>
            </a:pPr>
            <a:r>
              <a:rPr lang="en-GB" dirty="0" smtClean="0"/>
              <a:t>Last </a:t>
            </a:r>
            <a:r>
              <a:rPr lang="en-GB" dirty="0" smtClean="0"/>
              <a:t>time we looked at one aspect of what McDowell means by ‘conceptual</a:t>
            </a:r>
            <a:r>
              <a:rPr lang="en-GB" dirty="0" smtClean="0"/>
              <a:t>’:</a:t>
            </a:r>
          </a:p>
          <a:p>
            <a:pPr>
              <a:buNone/>
            </a:pPr>
            <a:endParaRPr lang="en-GB" dirty="0" smtClean="0"/>
          </a:p>
          <a:p>
            <a:pPr>
              <a:buNone/>
            </a:pPr>
            <a:r>
              <a:rPr lang="en-GB" dirty="0" smtClean="0"/>
              <a:t>	(</a:t>
            </a:r>
            <a:r>
              <a:rPr lang="en-GB" dirty="0" smtClean="0"/>
              <a:t>WC2)	The world has something like a syntax: it must be </a:t>
            </a:r>
            <a:r>
              <a:rPr lang="en-GB" dirty="0" smtClean="0"/>
              <a:t>						‘</a:t>
            </a:r>
            <a:r>
              <a:rPr lang="en-GB" dirty="0" smtClean="0"/>
              <a:t>conceptually organized, and so </a:t>
            </a:r>
            <a:r>
              <a:rPr lang="en-GB" dirty="0" err="1" smtClean="0"/>
              <a:t>articulable</a:t>
            </a:r>
            <a:r>
              <a:rPr lang="en-GB" dirty="0" smtClean="0"/>
              <a:t>’ (6).</a:t>
            </a:r>
          </a:p>
          <a:p>
            <a:pPr>
              <a:buNone/>
            </a:pPr>
            <a:endParaRPr lang="en-GB" dirty="0" smtClean="0"/>
          </a:p>
          <a:p>
            <a:pPr>
              <a:buNone/>
            </a:pPr>
            <a:r>
              <a:rPr lang="en-GB" dirty="0" smtClean="0"/>
              <a:t>Let’s </a:t>
            </a:r>
            <a:r>
              <a:rPr lang="en-GB" dirty="0" smtClean="0"/>
              <a:t>look at the larger context in which those quoted words appear.</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larger quotation		</a:t>
            </a:r>
            <a:endParaRPr lang="en-GB" dirty="0"/>
          </a:p>
        </p:txBody>
      </p:sp>
      <p:sp>
        <p:nvSpPr>
          <p:cNvPr id="3" name="Content Placeholder 2"/>
          <p:cNvSpPr>
            <a:spLocks noGrp="1"/>
          </p:cNvSpPr>
          <p:nvPr>
            <p:ph idx="1"/>
          </p:nvPr>
        </p:nvSpPr>
        <p:spPr/>
        <p:txBody>
          <a:bodyPr/>
          <a:lstStyle/>
          <a:p>
            <a:pPr>
              <a:buNone/>
            </a:pPr>
            <a:r>
              <a:rPr lang="en-GB" dirty="0" smtClean="0"/>
              <a:t>Those quoted words come in a </a:t>
            </a:r>
            <a:r>
              <a:rPr lang="en-GB" dirty="0" smtClean="0"/>
              <a:t>discussion of the ‘Myth of the Given’:</a:t>
            </a:r>
          </a:p>
          <a:p>
            <a:pPr>
              <a:buNone/>
            </a:pPr>
            <a:r>
              <a:rPr lang="en-GB" dirty="0" smtClean="0"/>
              <a:t>	Suppose </a:t>
            </a:r>
            <a:r>
              <a:rPr lang="en-GB" dirty="0" smtClean="0"/>
              <a:t>we are tracing the ground, the justification, for a belief or a judgement.  The idea [of the ‘Myth of the Given’] is that when we have exhausted all the available moves within the space of concepts, all the available moves from one conceptually organized item to another, there is still one more step we can take: namely, pointing to something that is simply received in experience.  It can only be pointing, because </a:t>
            </a:r>
            <a:r>
              <a:rPr lang="en-GB" i="1" dirty="0" smtClean="0"/>
              <a:t>ex </a:t>
            </a:r>
            <a:r>
              <a:rPr lang="en-GB" i="1" dirty="0" err="1" smtClean="0"/>
              <a:t>hypothesi</a:t>
            </a:r>
            <a:r>
              <a:rPr lang="en-GB" dirty="0" smtClean="0"/>
              <a:t> this last move in a justification comes after we have exhausted the possibilities of tracing grounds from one conceptually organized, and so </a:t>
            </a:r>
            <a:r>
              <a:rPr lang="en-GB" dirty="0" err="1" smtClean="0"/>
              <a:t>articulable</a:t>
            </a:r>
            <a:r>
              <a:rPr lang="en-GB" dirty="0" smtClean="0"/>
              <a:t>, item to another.  </a:t>
            </a:r>
          </a:p>
          <a:p>
            <a:pPr>
              <a:buNone/>
            </a:pP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 assumption about language</a:t>
            </a:r>
            <a:endParaRPr lang="en-GB" dirty="0"/>
          </a:p>
        </p:txBody>
      </p:sp>
      <p:sp>
        <p:nvSpPr>
          <p:cNvPr id="3" name="Content Placeholder 2"/>
          <p:cNvSpPr>
            <a:spLocks noGrp="1"/>
          </p:cNvSpPr>
          <p:nvPr>
            <p:ph idx="1"/>
          </p:nvPr>
        </p:nvSpPr>
        <p:spPr/>
        <p:txBody>
          <a:bodyPr/>
          <a:lstStyle/>
          <a:p>
            <a:pPr>
              <a:buNone/>
            </a:pPr>
            <a:r>
              <a:rPr lang="en-GB" dirty="0" smtClean="0"/>
              <a:t>For (WC2) I concentrated on the interpretation of ‘conceptual’ which this provides.  But there is clearly a philosophy of language in play here.  </a:t>
            </a:r>
            <a:endParaRPr lang="en-GB" dirty="0" smtClean="0"/>
          </a:p>
          <a:p>
            <a:pPr>
              <a:buNone/>
            </a:pPr>
            <a:r>
              <a:rPr lang="en-GB" dirty="0" smtClean="0"/>
              <a:t>McDowell </a:t>
            </a:r>
            <a:r>
              <a:rPr lang="en-GB" dirty="0" smtClean="0"/>
              <a:t>is claiming that the ‘Given’ cannot be described, cannot be put into words.  This is because the ‘Given’ is not ‘conceptually organized’.  </a:t>
            </a:r>
            <a:endParaRPr lang="en-GB" dirty="0" smtClean="0"/>
          </a:p>
          <a:p>
            <a:pPr>
              <a:buNone/>
            </a:pPr>
            <a:r>
              <a:rPr lang="en-GB" dirty="0" smtClean="0"/>
              <a:t>The </a:t>
            </a:r>
            <a:r>
              <a:rPr lang="en-GB" dirty="0" smtClean="0"/>
              <a:t>assumption is that only what is ‘conceptually organized’ is ‘</a:t>
            </a:r>
            <a:r>
              <a:rPr lang="en-GB" dirty="0" err="1" smtClean="0"/>
              <a:t>articulable</a:t>
            </a:r>
            <a:r>
              <a:rPr lang="en-GB" dirty="0" smtClean="0"/>
              <a:t>’.  The point seems to be that only what is itself articulated – jointed – can be described in articulate language.</a:t>
            </a:r>
          </a:p>
          <a:p>
            <a:pPr>
              <a:buNone/>
            </a:pP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philosophy of language</a:t>
            </a:r>
            <a:endParaRPr lang="en-GB" dirty="0"/>
          </a:p>
        </p:txBody>
      </p:sp>
      <p:sp>
        <p:nvSpPr>
          <p:cNvPr id="3" name="Content Placeholder 2"/>
          <p:cNvSpPr>
            <a:spLocks noGrp="1"/>
          </p:cNvSpPr>
          <p:nvPr>
            <p:ph idx="1"/>
          </p:nvPr>
        </p:nvSpPr>
        <p:spPr/>
        <p:txBody>
          <a:bodyPr/>
          <a:lstStyle/>
          <a:p>
            <a:pPr>
              <a:buNone/>
            </a:pPr>
            <a:r>
              <a:rPr lang="en-GB" dirty="0" smtClean="0"/>
              <a:t>The underlying assumption here is, in effect, the picture theory of Wittgenstein’s </a:t>
            </a:r>
            <a:r>
              <a:rPr lang="en-GB" i="1" dirty="0" err="1" smtClean="0"/>
              <a:t>Tractatus</a:t>
            </a:r>
            <a:r>
              <a:rPr lang="en-GB" i="1" dirty="0" smtClean="0"/>
              <a:t>:</a:t>
            </a:r>
            <a:r>
              <a:rPr lang="en-GB" dirty="0" smtClean="0"/>
              <a:t> </a:t>
            </a:r>
          </a:p>
          <a:p>
            <a:pPr>
              <a:buNone/>
            </a:pPr>
            <a:r>
              <a:rPr lang="en-GB" dirty="0" smtClean="0"/>
              <a:t>	In </a:t>
            </a:r>
            <a:r>
              <a:rPr lang="en-GB" dirty="0" smtClean="0"/>
              <a:t>the picture and the pictured there must be something identical in order that the one can be a picture of the other at all. (2.161)</a:t>
            </a:r>
          </a:p>
          <a:p>
            <a:pPr>
              <a:buNone/>
            </a:pPr>
            <a:r>
              <a:rPr lang="en-GB" dirty="0" smtClean="0"/>
              <a:t>	What </a:t>
            </a:r>
            <a:r>
              <a:rPr lang="en-GB" dirty="0" smtClean="0"/>
              <a:t>the picture must have in common with reality in order to be able to represent it after its manner – rightly or falsely – is its form of depiction. (2.17)</a:t>
            </a:r>
          </a:p>
          <a:p>
            <a:pPr>
              <a:buNone/>
            </a:pPr>
            <a:r>
              <a:rPr lang="en-GB" dirty="0" smtClean="0"/>
              <a:t>He puts the point like this in a later lecture (</a:t>
            </a:r>
            <a:r>
              <a:rPr lang="en-GB" i="1" dirty="0" smtClean="0"/>
              <a:t>Wittgenstein’s Lectures: Cambridge 1930-32</a:t>
            </a:r>
            <a:r>
              <a:rPr lang="en-GB" dirty="0" smtClean="0"/>
              <a:t>, 9):</a:t>
            </a:r>
          </a:p>
          <a:p>
            <a:pPr>
              <a:buNone/>
            </a:pPr>
            <a:r>
              <a:rPr lang="en-GB" dirty="0" smtClean="0"/>
              <a:t>	Grammar </a:t>
            </a:r>
            <a:r>
              <a:rPr lang="en-GB" dirty="0" smtClean="0"/>
              <a:t>is a mirror of reality.</a:t>
            </a:r>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it for reality to have the same form as language?</a:t>
            </a:r>
            <a:endParaRPr lang="en-GB" dirty="0"/>
          </a:p>
        </p:txBody>
      </p:sp>
      <p:sp>
        <p:nvSpPr>
          <p:cNvPr id="3" name="Content Placeholder 2"/>
          <p:cNvSpPr>
            <a:spLocks noGrp="1"/>
          </p:cNvSpPr>
          <p:nvPr>
            <p:ph idx="1"/>
          </p:nvPr>
        </p:nvSpPr>
        <p:spPr/>
        <p:txBody>
          <a:bodyPr>
            <a:normAutofit/>
          </a:bodyPr>
          <a:lstStyle/>
          <a:p>
            <a:pPr>
              <a:buNone/>
            </a:pPr>
            <a:endParaRPr lang="en-GB" dirty="0" smtClean="0"/>
          </a:p>
          <a:p>
            <a:pPr>
              <a:buNone/>
            </a:pPr>
            <a:r>
              <a:rPr lang="en-GB" dirty="0" smtClean="0"/>
              <a:t>In </a:t>
            </a:r>
            <a:r>
              <a:rPr lang="en-GB" dirty="0" smtClean="0"/>
              <a:t>the </a:t>
            </a:r>
            <a:r>
              <a:rPr lang="en-GB" i="1" dirty="0" err="1" smtClean="0"/>
              <a:t>Tractatus</a:t>
            </a:r>
            <a:r>
              <a:rPr lang="en-GB" dirty="0" smtClean="0"/>
              <a:t> Wittgenstein offers an interesting suggestion</a:t>
            </a:r>
            <a:r>
              <a:rPr lang="en-GB" dirty="0" smtClean="0"/>
              <a:t>:</a:t>
            </a:r>
          </a:p>
          <a:p>
            <a:pPr>
              <a:buNone/>
            </a:pPr>
            <a:r>
              <a:rPr lang="en-GB" dirty="0" smtClean="0"/>
              <a:t>	In </a:t>
            </a:r>
            <a:r>
              <a:rPr lang="en-GB" dirty="0" smtClean="0"/>
              <a:t>the fact that there is a general rule by which the musician is able to read the symphony out of the score, and that there is a rule by which one could reconstruct the symphony from the line on a gramophone record and from this again—by means of the first rule—construct the score, herein lies the internal similarity between these things which at first sight seem to be entirely different.  And the rule is the law of projection which projects the symphony into the language of the musical score.  It is the rule of translation of this passage into the language of the gramophone record.  (</a:t>
            </a:r>
            <a:r>
              <a:rPr lang="en-GB" i="1" dirty="0" err="1" smtClean="0"/>
              <a:t>Tractatus</a:t>
            </a:r>
            <a:r>
              <a:rPr lang="en-GB" dirty="0" smtClean="0"/>
              <a:t>, 4.0141)</a:t>
            </a:r>
          </a:p>
          <a:p>
            <a:pPr>
              <a:buNone/>
            </a:pP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572</TotalTime>
  <Words>2213</Words>
  <Application>Microsoft Office PowerPoint</Application>
  <PresentationFormat>Custom</PresentationFormat>
  <Paragraphs>135</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Ion</vt:lpstr>
      <vt:lpstr>McDowell’s Philosophy of Language</vt:lpstr>
      <vt:lpstr>Introduction</vt:lpstr>
      <vt:lpstr>McDowell’s reason</vt:lpstr>
      <vt:lpstr>The key assumption</vt:lpstr>
      <vt:lpstr>What ‘conceptual’ means</vt:lpstr>
      <vt:lpstr>A larger quotation  </vt:lpstr>
      <vt:lpstr>An assumption about language</vt:lpstr>
      <vt:lpstr>The philosophy of language</vt:lpstr>
      <vt:lpstr>What is it for reality to have the same form as language?</vt:lpstr>
      <vt:lpstr>That is, </vt:lpstr>
      <vt:lpstr>What might such a rule be?</vt:lpstr>
      <vt:lpstr>Interpreting that Davidsonian rule</vt:lpstr>
      <vt:lpstr>A linguistic inference</vt:lpstr>
      <vt:lpstr>An argument for the philosophy of language</vt:lpstr>
      <vt:lpstr>McDowell’s inference of judgement</vt:lpstr>
      <vt:lpstr>First suggestion</vt:lpstr>
      <vt:lpstr>Unfortunately ...</vt:lpstr>
      <vt:lpstr>Second suggestion</vt:lpstr>
      <vt:lpstr>Third suggestion</vt:lpstr>
      <vt:lpstr>Interpreting the third suggestion</vt:lpstr>
      <vt:lpstr>An objection in outline</vt:lpstr>
      <vt:lpstr>Because</vt:lpstr>
      <vt:lpstr>Stages in a fuller presentation of the objection</vt:lpstr>
      <vt:lpstr>Stage 1</vt:lpstr>
      <vt:lpstr>Stage 2</vt:lpstr>
      <vt:lpstr>A note on the difference between (RJ) and (RS)</vt:lpstr>
      <vt:lpstr>Stage 3</vt:lpstr>
      <vt:lpstr>So what’s left?</vt:lpstr>
    </vt:vector>
  </TitlesOfParts>
  <Company>University of Sussex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Paradox of Painting</dc:title>
  <dc:creator>Michael Morris</dc:creator>
  <cp:lastModifiedBy>Michael</cp:lastModifiedBy>
  <cp:revision>84</cp:revision>
  <dcterms:created xsi:type="dcterms:W3CDTF">2017-10-06T07:40:53Z</dcterms:created>
  <dcterms:modified xsi:type="dcterms:W3CDTF">2018-03-06T12:36:19Z</dcterms:modified>
</cp:coreProperties>
</file>