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51"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pPr/>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3/8/2018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3/8/2018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3/8/2018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pPr/>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pPr/>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pPr/>
              <a:t>3/8/2018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pPr/>
              <a:t>3/8/2018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pPr/>
              <a:t>3/8/2018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3/8/2018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pPr/>
              <a:t>3/8/2018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3/8/2018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pPr/>
              <a:t>3/8/2018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6600" dirty="0" smtClean="0"/>
              <a:t>An Ancient Orthodoxy in the Philosophy of Language</a:t>
            </a:r>
            <a:endParaRPr lang="en-GB" sz="6600" dirty="0"/>
          </a:p>
        </p:txBody>
      </p:sp>
      <p:sp>
        <p:nvSpPr>
          <p:cNvPr id="3" name="Subtitle 2"/>
          <p:cNvSpPr>
            <a:spLocks noGrp="1"/>
          </p:cNvSpPr>
          <p:nvPr>
            <p:ph type="subTitle" idx="1"/>
          </p:nvPr>
        </p:nvSpPr>
        <p:spPr/>
        <p:txBody>
          <a:bodyPr/>
          <a:lstStyle/>
          <a:p>
            <a:endParaRPr lang="en-GB" dirty="0" smtClean="0"/>
          </a:p>
          <a:p>
            <a:r>
              <a:rPr lang="en-GB" dirty="0" smtClean="0"/>
              <a:t>Michael Morris</a:t>
            </a:r>
            <a:endParaRPr lang="en-GB" dirty="0"/>
          </a:p>
        </p:txBody>
      </p:sp>
    </p:spTree>
    <p:extLst>
      <p:ext uri="{BB962C8B-B14F-4D97-AF65-F5344CB8AC3E}">
        <p14:creationId xmlns:p14="http://schemas.microsoft.com/office/powerpoint/2010/main" val="1446724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Problems with option (A) – (iii)</a:t>
            </a:r>
            <a:endParaRPr lang="en-GB" dirty="0"/>
          </a:p>
        </p:txBody>
      </p:sp>
      <p:sp>
        <p:nvSpPr>
          <p:cNvPr id="3" name="Content Placeholder 2"/>
          <p:cNvSpPr>
            <a:spLocks noGrp="1"/>
          </p:cNvSpPr>
          <p:nvPr>
            <p:ph idx="1"/>
          </p:nvPr>
        </p:nvSpPr>
        <p:spPr>
          <a:xfrm>
            <a:off x="1103312" y="1927412"/>
            <a:ext cx="8946541" cy="4320988"/>
          </a:xfrm>
        </p:spPr>
        <p:txBody>
          <a:bodyPr/>
          <a:lstStyle/>
          <a:p>
            <a:pPr>
              <a:buNone/>
            </a:pPr>
            <a:r>
              <a:rPr lang="en-GB" dirty="0" smtClean="0"/>
              <a:t>If something like judgement is to do the job which is asked of it, then similar problems will arise for the case of judgement as arise under option (B).  </a:t>
            </a:r>
          </a:p>
          <a:p>
            <a:pPr>
              <a:buNone/>
            </a:pPr>
            <a:r>
              <a:rPr lang="en-GB" dirty="0" smtClean="0"/>
              <a:t>The question is: does judgement just produce any kind of combination, or will it only produce combinations of a certain kind – one might say, the syntactically well-formed kind?  </a:t>
            </a:r>
          </a:p>
          <a:p>
            <a:pPr>
              <a:buNone/>
            </a:pPr>
            <a:r>
              <a:rPr lang="en-GB" dirty="0" smtClean="0"/>
              <a:t>If the former is true, then judgement does not suffice to determine syntax, and something else will be needed.  </a:t>
            </a:r>
          </a:p>
          <a:p>
            <a:pPr>
              <a:buNone/>
            </a:pPr>
            <a:r>
              <a:rPr lang="en-GB" dirty="0" smtClean="0"/>
              <a:t>But if the latter is true, then judgement will have to have a kind of counterpart to syntax, just as the world does on option (B).</a:t>
            </a:r>
          </a:p>
          <a:p>
            <a:pPr>
              <a:buNone/>
            </a:pP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Remember option (B)?</a:t>
            </a:r>
            <a:endParaRPr lang="en-GB" dirty="0"/>
          </a:p>
        </p:txBody>
      </p:sp>
      <p:sp>
        <p:nvSpPr>
          <p:cNvPr id="3" name="Content Placeholder 2"/>
          <p:cNvSpPr>
            <a:spLocks noGrp="1"/>
          </p:cNvSpPr>
          <p:nvPr>
            <p:ph idx="1"/>
          </p:nvPr>
        </p:nvSpPr>
        <p:spPr/>
        <p:txBody>
          <a:bodyPr/>
          <a:lstStyle/>
          <a:p>
            <a:pPr>
              <a:buNone/>
            </a:pPr>
            <a:endParaRPr lang="en-GB" dirty="0" smtClean="0"/>
          </a:p>
          <a:p>
            <a:pPr>
              <a:buNone/>
            </a:pPr>
            <a:r>
              <a:rPr lang="en-GB" dirty="0" smtClean="0"/>
              <a:t>Here it was:</a:t>
            </a:r>
          </a:p>
          <a:p>
            <a:pPr>
              <a:buNone/>
            </a:pPr>
            <a:r>
              <a:rPr lang="en-GB" dirty="0" smtClean="0"/>
              <a:t>	(B)	</a:t>
            </a:r>
            <a:r>
              <a:rPr lang="en-GB" i="1" dirty="0" smtClean="0"/>
              <a:t>Lewes</a:t>
            </a:r>
            <a:r>
              <a:rPr lang="en-GB" dirty="0" smtClean="0"/>
              <a:t> and </a:t>
            </a:r>
            <a:r>
              <a:rPr lang="en-GB" i="1" dirty="0" smtClean="0"/>
              <a:t>hilly</a:t>
            </a:r>
            <a:r>
              <a:rPr lang="en-GB" dirty="0" smtClean="0"/>
              <a:t>, as they are given in the world, have some 				counterpart to the syntax of ‘Lewes’ and ‘hilly’.</a:t>
            </a:r>
          </a:p>
          <a:p>
            <a:pPr>
              <a:buNone/>
            </a:pP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interpretations of option (B)</a:t>
            </a:r>
            <a:endParaRPr lang="en-GB" dirty="0"/>
          </a:p>
        </p:txBody>
      </p:sp>
      <p:sp>
        <p:nvSpPr>
          <p:cNvPr id="3" name="Content Placeholder 2"/>
          <p:cNvSpPr>
            <a:spLocks noGrp="1"/>
          </p:cNvSpPr>
          <p:nvPr>
            <p:ph idx="1"/>
          </p:nvPr>
        </p:nvSpPr>
        <p:spPr/>
        <p:txBody>
          <a:bodyPr/>
          <a:lstStyle/>
          <a:p>
            <a:pPr>
              <a:buNone/>
            </a:pPr>
            <a:endParaRPr lang="en-GB" dirty="0" smtClean="0"/>
          </a:p>
          <a:p>
            <a:pPr>
              <a:buNone/>
            </a:pPr>
            <a:r>
              <a:rPr lang="en-GB" dirty="0" smtClean="0"/>
              <a:t>There is obviously some difficulty in making sense of this idea of a ‘counterpart to syntax’ which is somehow there in the world.  We have basically two options:</a:t>
            </a:r>
          </a:p>
          <a:p>
            <a:pPr>
              <a:buNone/>
            </a:pPr>
            <a:r>
              <a:rPr lang="en-GB" dirty="0" smtClean="0"/>
              <a:t>	(Bi)	The counterpart to syntax which is found in the world is 					explicable in other terms, quite independent of syntax;</a:t>
            </a:r>
          </a:p>
          <a:p>
            <a:pPr>
              <a:buNone/>
            </a:pPr>
            <a:r>
              <a:rPr lang="en-GB" dirty="0" smtClean="0"/>
              <a:t>	(</a:t>
            </a:r>
            <a:r>
              <a:rPr lang="en-GB" dirty="0" err="1" smtClean="0"/>
              <a:t>Bii</a:t>
            </a:r>
            <a:r>
              <a:rPr lang="en-GB" dirty="0" smtClean="0"/>
              <a:t>)	The counterpart to syntax which is found in the world is an 				entirely </a:t>
            </a:r>
            <a:r>
              <a:rPr lang="en-GB" i="1" dirty="0" smtClean="0"/>
              <a:t>sui generis</a:t>
            </a:r>
            <a:r>
              <a:rPr lang="en-GB" dirty="0" smtClean="0"/>
              <a:t> thing, a </a:t>
            </a:r>
            <a:r>
              <a:rPr lang="en-GB" i="1" dirty="0" smtClean="0"/>
              <a:t>quasi-syntax</a:t>
            </a:r>
            <a:r>
              <a:rPr lang="en-GB" dirty="0" smtClean="0"/>
              <a:t>.</a:t>
            </a:r>
          </a:p>
          <a:p>
            <a:pPr>
              <a:buNone/>
            </a:pP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philosophical concept of substance</a:t>
            </a:r>
            <a:endParaRPr lang="en-GB" dirty="0"/>
          </a:p>
        </p:txBody>
      </p:sp>
      <p:sp>
        <p:nvSpPr>
          <p:cNvPr id="3" name="Content Placeholder 2"/>
          <p:cNvSpPr>
            <a:spLocks noGrp="1"/>
          </p:cNvSpPr>
          <p:nvPr>
            <p:ph idx="1"/>
          </p:nvPr>
        </p:nvSpPr>
        <p:spPr/>
        <p:txBody>
          <a:bodyPr/>
          <a:lstStyle/>
          <a:p>
            <a:pPr>
              <a:buNone/>
            </a:pPr>
            <a:r>
              <a:rPr lang="en-GB" dirty="0" smtClean="0"/>
              <a:t>Option (Bi) has a long history: it is essentially the history of the concept of substance.  </a:t>
            </a:r>
          </a:p>
          <a:p>
            <a:pPr>
              <a:buNone/>
            </a:pPr>
            <a:r>
              <a:rPr lang="en-GB" dirty="0" smtClean="0"/>
              <a:t>In Aristotle’s </a:t>
            </a:r>
            <a:r>
              <a:rPr lang="en-GB" i="1" dirty="0" smtClean="0"/>
              <a:t>Categories</a:t>
            </a:r>
            <a:r>
              <a:rPr lang="en-GB" dirty="0" smtClean="0"/>
              <a:t>, substances are first identified as subjects of predication: a kind of </a:t>
            </a:r>
            <a:r>
              <a:rPr lang="en-GB" dirty="0" err="1" smtClean="0"/>
              <a:t>ontologized</a:t>
            </a:r>
            <a:r>
              <a:rPr lang="en-GB" dirty="0" smtClean="0"/>
              <a:t> version of the syntactical subject.  There are two kinds of predicates: the things which are said </a:t>
            </a:r>
            <a:r>
              <a:rPr lang="en-GB" i="1" dirty="0" smtClean="0"/>
              <a:t>of</a:t>
            </a:r>
            <a:r>
              <a:rPr lang="en-GB" dirty="0" smtClean="0"/>
              <a:t> things, and the things which are </a:t>
            </a:r>
            <a:r>
              <a:rPr lang="en-GB" i="1" dirty="0" smtClean="0"/>
              <a:t>in</a:t>
            </a:r>
            <a:r>
              <a:rPr lang="en-GB" dirty="0" smtClean="0"/>
              <a:t> things.  The </a:t>
            </a:r>
            <a:r>
              <a:rPr lang="en-GB" i="1" dirty="0" smtClean="0"/>
              <a:t>saying of</a:t>
            </a:r>
            <a:r>
              <a:rPr lang="en-GB" dirty="0" smtClean="0"/>
              <a:t> relation is, in effect, the relation between higher-order and lower-order substances (like that between </a:t>
            </a:r>
            <a:r>
              <a:rPr lang="en-GB" i="1" dirty="0" smtClean="0"/>
              <a:t>human</a:t>
            </a:r>
            <a:r>
              <a:rPr lang="en-GB" dirty="0" smtClean="0"/>
              <a:t> and Socrates, for example).  All other predicates are </a:t>
            </a:r>
            <a:r>
              <a:rPr lang="en-GB" i="1" dirty="0" smtClean="0"/>
              <a:t>in</a:t>
            </a:r>
            <a:r>
              <a:rPr lang="en-GB" dirty="0" smtClean="0"/>
              <a:t> the relevant subjects.  </a:t>
            </a:r>
          </a:p>
          <a:p>
            <a:pPr>
              <a:buNone/>
            </a:pPr>
            <a:r>
              <a:rPr lang="en-GB" dirty="0" smtClean="0"/>
              <a:t>Substances are identified in the first instance (</a:t>
            </a:r>
            <a:r>
              <a:rPr lang="en-GB" i="1" dirty="0" smtClean="0"/>
              <a:t>Categories</a:t>
            </a:r>
            <a:r>
              <a:rPr lang="en-GB" dirty="0" smtClean="0"/>
              <a:t> </a:t>
            </a:r>
            <a:r>
              <a:rPr lang="en-GB" dirty="0" err="1" smtClean="0"/>
              <a:t>ch</a:t>
            </a:r>
            <a:r>
              <a:rPr lang="en-GB" dirty="0" smtClean="0"/>
              <a:t> 5) as things which are neither said of a subject nor in a subject. </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Moving beyond syntax</a:t>
            </a:r>
            <a:endParaRPr lang="en-GB" dirty="0"/>
          </a:p>
        </p:txBody>
      </p:sp>
      <p:sp>
        <p:nvSpPr>
          <p:cNvPr id="3" name="Content Placeholder 2"/>
          <p:cNvSpPr>
            <a:spLocks noGrp="1"/>
          </p:cNvSpPr>
          <p:nvPr>
            <p:ph idx="1"/>
          </p:nvPr>
        </p:nvSpPr>
        <p:spPr/>
        <p:txBody>
          <a:bodyPr/>
          <a:lstStyle/>
          <a:p>
            <a:pPr>
              <a:buNone/>
            </a:pPr>
            <a:endParaRPr lang="en-GB" dirty="0" smtClean="0"/>
          </a:p>
          <a:p>
            <a:pPr>
              <a:buNone/>
            </a:pPr>
            <a:r>
              <a:rPr lang="en-GB" dirty="0" smtClean="0"/>
              <a:t>This is a clearly syntactic criterion, as Leibniz in effect acknowledged:</a:t>
            </a:r>
          </a:p>
          <a:p>
            <a:pPr>
              <a:buNone/>
            </a:pPr>
            <a:r>
              <a:rPr lang="en-GB" dirty="0" smtClean="0"/>
              <a:t>But this is not enough, and such an explanation is only nominal.  (</a:t>
            </a:r>
            <a:r>
              <a:rPr lang="en-GB" i="1" dirty="0" smtClean="0"/>
              <a:t>Discourse on Metaphysics</a:t>
            </a:r>
            <a:r>
              <a:rPr lang="en-GB" dirty="0" smtClean="0"/>
              <a:t>, 8)</a:t>
            </a:r>
          </a:p>
          <a:p>
            <a:pPr>
              <a:buNone/>
            </a:pPr>
            <a:r>
              <a:rPr lang="en-GB" dirty="0" smtClean="0"/>
              <a:t>The claim that the syntactic criterion is not enough is a way of expressing a commitment to option (Bi).</a:t>
            </a:r>
          </a:p>
          <a:p>
            <a:pPr>
              <a:buNone/>
            </a:pP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Aristotle’s criterion</a:t>
            </a:r>
            <a:endParaRPr lang="en-GB" dirty="0"/>
          </a:p>
        </p:txBody>
      </p:sp>
      <p:sp>
        <p:nvSpPr>
          <p:cNvPr id="3" name="Content Placeholder 2"/>
          <p:cNvSpPr>
            <a:spLocks noGrp="1"/>
          </p:cNvSpPr>
          <p:nvPr>
            <p:ph idx="1"/>
          </p:nvPr>
        </p:nvSpPr>
        <p:spPr/>
        <p:txBody>
          <a:bodyPr>
            <a:normAutofit/>
          </a:bodyPr>
          <a:lstStyle/>
          <a:p>
            <a:pPr>
              <a:buNone/>
            </a:pPr>
            <a:r>
              <a:rPr lang="en-GB" dirty="0" smtClean="0"/>
              <a:t>The ideas of predicates being </a:t>
            </a:r>
            <a:r>
              <a:rPr lang="en-GB" i="1" dirty="0" smtClean="0"/>
              <a:t>said of</a:t>
            </a:r>
            <a:r>
              <a:rPr lang="en-GB" dirty="0" smtClean="0"/>
              <a:t> substances, or being </a:t>
            </a:r>
            <a:r>
              <a:rPr lang="en-GB" i="1" dirty="0" smtClean="0"/>
              <a:t>in</a:t>
            </a:r>
            <a:r>
              <a:rPr lang="en-GB" dirty="0" smtClean="0"/>
              <a:t> them, look like gestures towards some non-syntactic characterization of the relation of predication.  </a:t>
            </a:r>
          </a:p>
          <a:p>
            <a:pPr>
              <a:buNone/>
            </a:pPr>
            <a:r>
              <a:rPr lang="en-GB" dirty="0" smtClean="0"/>
              <a:t>Aristotle’s own most worked out independent criterion seems to be in terms of existential dependence: things which are </a:t>
            </a:r>
            <a:r>
              <a:rPr lang="en-GB" i="1" dirty="0" smtClean="0"/>
              <a:t>in</a:t>
            </a:r>
            <a:r>
              <a:rPr lang="en-GB" dirty="0" smtClean="0"/>
              <a:t> a subject are said to be unable to exist separately from what they are </a:t>
            </a:r>
            <a:r>
              <a:rPr lang="en-GB" i="1" dirty="0" smtClean="0"/>
              <a:t>in</a:t>
            </a:r>
            <a:r>
              <a:rPr lang="en-GB" dirty="0" smtClean="0"/>
              <a:t> (</a:t>
            </a:r>
            <a:r>
              <a:rPr lang="en-GB" i="1" dirty="0" smtClean="0"/>
              <a:t>Categories</a:t>
            </a:r>
            <a:r>
              <a:rPr lang="en-GB" dirty="0" smtClean="0"/>
              <a:t>,1a25).  This criterion is plausibly seen as that which underlies the account of substance given in the </a:t>
            </a:r>
            <a:r>
              <a:rPr lang="en-GB" i="1" dirty="0" smtClean="0"/>
              <a:t>Metaphysics</a:t>
            </a:r>
            <a:r>
              <a:rPr lang="en-GB" dirty="0" smtClean="0"/>
              <a:t>.  The most basic substance (or substances) will be that (or those) whose existence does not depend on anything else.</a:t>
            </a:r>
          </a:p>
          <a:p>
            <a:pPr>
              <a:buNone/>
            </a:pP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Descartes, Spinoza, and Locke</a:t>
            </a:r>
            <a:endParaRPr lang="en-GB" dirty="0"/>
          </a:p>
        </p:txBody>
      </p:sp>
      <p:sp>
        <p:nvSpPr>
          <p:cNvPr id="3" name="Content Placeholder 2"/>
          <p:cNvSpPr>
            <a:spLocks noGrp="1"/>
          </p:cNvSpPr>
          <p:nvPr>
            <p:ph idx="1"/>
          </p:nvPr>
        </p:nvSpPr>
        <p:spPr/>
        <p:txBody>
          <a:bodyPr/>
          <a:lstStyle/>
          <a:p>
            <a:pPr>
              <a:buNone/>
            </a:pPr>
            <a:r>
              <a:rPr lang="en-GB" dirty="0" smtClean="0"/>
              <a:t>The same criterion seems to underlie </a:t>
            </a:r>
            <a:r>
              <a:rPr lang="en-GB" dirty="0" err="1" smtClean="0"/>
              <a:t>Descartes’s</a:t>
            </a:r>
            <a:r>
              <a:rPr lang="en-GB" dirty="0" smtClean="0"/>
              <a:t> view that the soul is a substance, and Spinoza’s conception of substance as ‘that which is in itself and conceived through itself’ (</a:t>
            </a:r>
            <a:r>
              <a:rPr lang="en-GB" i="1" dirty="0" smtClean="0"/>
              <a:t>Ethics</a:t>
            </a:r>
            <a:r>
              <a:rPr lang="en-GB" dirty="0" smtClean="0"/>
              <a:t> 1d3) looks like a kind of rationalist version of the same thing.</a:t>
            </a:r>
          </a:p>
          <a:p>
            <a:pPr>
              <a:buNone/>
            </a:pPr>
            <a:r>
              <a:rPr lang="en-GB" dirty="0" smtClean="0"/>
              <a:t>Locke (</a:t>
            </a:r>
            <a:r>
              <a:rPr lang="en-GB" i="1" dirty="0" smtClean="0"/>
              <a:t>Essay</a:t>
            </a:r>
            <a:r>
              <a:rPr lang="en-GB" dirty="0" smtClean="0"/>
              <a:t>, II, xxiii, 2) seems to offer something like a natural-science version of the same broad sort of view:</a:t>
            </a:r>
          </a:p>
          <a:p>
            <a:pPr>
              <a:buNone/>
            </a:pPr>
            <a:r>
              <a:rPr lang="en-GB" dirty="0" smtClean="0"/>
              <a:t>	[T]he supposed, but unknown support of those qualities, we find existing, which we imagine cannot subsist, </a:t>
            </a:r>
            <a:r>
              <a:rPr lang="en-GB" i="1" dirty="0" smtClean="0"/>
              <a:t>sine re </a:t>
            </a:r>
            <a:r>
              <a:rPr lang="en-GB" i="1" dirty="0" err="1" smtClean="0"/>
              <a:t>substante</a:t>
            </a:r>
            <a:r>
              <a:rPr lang="en-GB" dirty="0" smtClean="0"/>
              <a:t>, without something to support them, we call that support </a:t>
            </a:r>
            <a:r>
              <a:rPr lang="en-GB" i="1" dirty="0" err="1" smtClean="0"/>
              <a:t>substantia</a:t>
            </a:r>
            <a:r>
              <a:rPr lang="en-GB" dirty="0" smtClean="0"/>
              <a:t>.</a:t>
            </a:r>
          </a:p>
          <a:p>
            <a:pPr>
              <a:buNone/>
            </a:pPr>
            <a:r>
              <a:rPr lang="en-GB" dirty="0" smtClean="0"/>
              <a:t>Here it is assumed that all we can perceive are qualities, and the relation of predication is understood in terms of support.</a:t>
            </a:r>
          </a:p>
          <a:p>
            <a:pPr>
              <a:buNone/>
            </a:pP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Berkeley and Hume</a:t>
            </a:r>
            <a:endParaRPr lang="en-GB" dirty="0"/>
          </a:p>
        </p:txBody>
      </p:sp>
      <p:sp>
        <p:nvSpPr>
          <p:cNvPr id="3" name="Content Placeholder 2"/>
          <p:cNvSpPr>
            <a:spLocks noGrp="1"/>
          </p:cNvSpPr>
          <p:nvPr>
            <p:ph idx="1"/>
          </p:nvPr>
        </p:nvSpPr>
        <p:spPr/>
        <p:txBody>
          <a:bodyPr>
            <a:normAutofit/>
          </a:bodyPr>
          <a:lstStyle/>
          <a:p>
            <a:pPr>
              <a:buNone/>
            </a:pPr>
            <a:r>
              <a:rPr lang="en-GB" dirty="0" smtClean="0"/>
              <a:t>Once it is accepted that all we can perceive are qualities—that is, entities which correspond to words of a particular syntactic category—the way is open for Berkeley and Hume to embrace a more abstract conception of the relation of predication.  What are taken by others to be (perceivable) substances become, for Berkeley and Hume, </a:t>
            </a:r>
            <a:r>
              <a:rPr lang="en-GB" i="1" dirty="0" smtClean="0"/>
              <a:t>collections</a:t>
            </a:r>
            <a:r>
              <a:rPr lang="en-GB" dirty="0" smtClean="0"/>
              <a:t> of perceivable qualities, and predication is in effect understood in terms of set-membership. (Berkeley, </a:t>
            </a:r>
            <a:r>
              <a:rPr lang="en-GB" i="1" dirty="0" smtClean="0"/>
              <a:t>Principles</a:t>
            </a:r>
            <a:r>
              <a:rPr lang="en-GB" dirty="0" smtClean="0"/>
              <a:t>, 1; Hume, </a:t>
            </a:r>
            <a:r>
              <a:rPr lang="en-GB" i="1" dirty="0" smtClean="0"/>
              <a:t>Treatise</a:t>
            </a:r>
            <a:r>
              <a:rPr lang="en-GB" dirty="0" smtClean="0"/>
              <a:t>, I, </a:t>
            </a:r>
            <a:r>
              <a:rPr lang="en-GB" dirty="0" err="1" smtClean="0"/>
              <a:t>i</a:t>
            </a:r>
            <a:r>
              <a:rPr lang="en-GB" dirty="0" smtClean="0"/>
              <a:t>, 6) </a:t>
            </a:r>
          </a:p>
          <a:p>
            <a:pPr>
              <a:buNone/>
            </a:pPr>
            <a:r>
              <a:rPr lang="en-GB" dirty="0" smtClean="0"/>
              <a:t>Although Berkeley rejects the idea of perceivable substances, and Hume abandons substance altogether, we can understand their view as just another way of pursuing option (Bi): of trying to understand syntax in other terms.  </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Note on Leibniz</a:t>
            </a:r>
            <a:endParaRPr lang="en-GB" dirty="0"/>
          </a:p>
        </p:txBody>
      </p:sp>
      <p:sp>
        <p:nvSpPr>
          <p:cNvPr id="3" name="Content Placeholder 2"/>
          <p:cNvSpPr>
            <a:spLocks noGrp="1"/>
          </p:cNvSpPr>
          <p:nvPr>
            <p:ph idx="1"/>
          </p:nvPr>
        </p:nvSpPr>
        <p:spPr/>
        <p:txBody>
          <a:bodyPr/>
          <a:lstStyle/>
          <a:p>
            <a:pPr>
              <a:buNone/>
            </a:pPr>
            <a:r>
              <a:rPr lang="en-GB" dirty="0" smtClean="0"/>
              <a:t>We might even understand the Berkeley-Hume view as a hard-line version of what Leibniz suggests as part of an understanding of the notion of substance, when he tries to take literally the notion of ‘containment’, in order to make good the claim that the predicates which apply to a substance are </a:t>
            </a:r>
            <a:r>
              <a:rPr lang="en-GB" i="1" dirty="0" smtClean="0"/>
              <a:t>contained</a:t>
            </a:r>
            <a:r>
              <a:rPr lang="en-GB" dirty="0" smtClean="0"/>
              <a:t> in that substance (</a:t>
            </a:r>
            <a:r>
              <a:rPr lang="en-GB" i="1" dirty="0" smtClean="0"/>
              <a:t>Discourse</a:t>
            </a:r>
            <a:r>
              <a:rPr lang="en-GB" dirty="0" smtClean="0"/>
              <a:t>, 8</a:t>
            </a:r>
            <a:r>
              <a:rPr lang="en-GB" i="1" dirty="0" smtClean="0"/>
              <a:t>).</a:t>
            </a:r>
            <a:endParaRPr lang="en-GB"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Problems with option (Bi) – (</a:t>
            </a:r>
            <a:r>
              <a:rPr lang="en-GB" dirty="0" err="1" smtClean="0"/>
              <a:t>i</a:t>
            </a:r>
            <a:r>
              <a:rPr lang="en-GB" dirty="0" smtClean="0"/>
              <a:t>)</a:t>
            </a:r>
            <a:endParaRPr lang="en-GB" dirty="0"/>
          </a:p>
        </p:txBody>
      </p:sp>
      <p:sp>
        <p:nvSpPr>
          <p:cNvPr id="3" name="Content Placeholder 2"/>
          <p:cNvSpPr>
            <a:spLocks noGrp="1"/>
          </p:cNvSpPr>
          <p:nvPr>
            <p:ph idx="1"/>
          </p:nvPr>
        </p:nvSpPr>
        <p:spPr/>
        <p:txBody>
          <a:bodyPr/>
          <a:lstStyle/>
          <a:p>
            <a:pPr>
              <a:buNone/>
            </a:pPr>
            <a:r>
              <a:rPr lang="en-GB" dirty="0" smtClean="0"/>
              <a:t>It is quite unclear that there is the relevant asymmetry of dependence between predicates and substances which versions of the Aristotelian account claim: it is as hard to think of a substance without qualities as to think of qualities existing independently of any substance.  </a:t>
            </a:r>
          </a:p>
          <a:p>
            <a:pPr>
              <a:buNone/>
            </a:pPr>
            <a:r>
              <a:rPr lang="en-GB" dirty="0" smtClean="0"/>
              <a:t>If we think of the Berkeley-Hume view as an account of substance, rather than a rejection of it, it seems to suggest that the dependence runs in the opposite way.</a:t>
            </a:r>
          </a:p>
          <a:p>
            <a:pPr>
              <a:buNone/>
            </a:pP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aspects of a traditional view</a:t>
            </a:r>
            <a:endParaRPr lang="en-GB" dirty="0"/>
          </a:p>
        </p:txBody>
      </p:sp>
      <p:sp>
        <p:nvSpPr>
          <p:cNvPr id="3" name="Content Placeholder 2"/>
          <p:cNvSpPr>
            <a:spLocks noGrp="1"/>
          </p:cNvSpPr>
          <p:nvPr>
            <p:ph idx="1"/>
          </p:nvPr>
        </p:nvSpPr>
        <p:spPr/>
        <p:txBody>
          <a:bodyPr/>
          <a:lstStyle/>
          <a:p>
            <a:pPr>
              <a:buNone/>
            </a:pPr>
            <a:r>
              <a:rPr lang="en-GB" dirty="0" smtClean="0"/>
              <a:t>In the last lecture we saw two ways of formulating what seems to be the same fundamental view in the philosophy of language:</a:t>
            </a:r>
          </a:p>
          <a:p>
            <a:pPr>
              <a:buNone/>
            </a:pPr>
            <a:endParaRPr lang="en-GB" dirty="0" smtClean="0"/>
          </a:p>
          <a:p>
            <a:pPr>
              <a:buNone/>
            </a:pPr>
            <a:r>
              <a:rPr lang="en-GB" dirty="0" smtClean="0"/>
              <a:t>	(I)	Language has the same form as the world (so the world has a 			counterpart to syntactic structure);</a:t>
            </a:r>
          </a:p>
          <a:p>
            <a:pPr>
              <a:buNone/>
            </a:pPr>
            <a:r>
              <a:rPr lang="en-GB" dirty="0" smtClean="0"/>
              <a:t>	(II)	Basic sentences can be immediately and decisively justified by 		the world (their grounds are simply given by the world).</a:t>
            </a:r>
          </a:p>
          <a:p>
            <a:pPr>
              <a:buNone/>
            </a:pPr>
            <a:endParaRPr lang="en-GB" dirty="0" smtClean="0"/>
          </a:p>
        </p:txBody>
      </p:sp>
    </p:spTree>
    <p:extLst>
      <p:ext uri="{BB962C8B-B14F-4D97-AF65-F5344CB8AC3E}">
        <p14:creationId xmlns:p14="http://schemas.microsoft.com/office/powerpoint/2010/main" val="29352582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Problems with option (Bi) – (ii)</a:t>
            </a:r>
            <a:endParaRPr lang="en-GB" dirty="0"/>
          </a:p>
        </p:txBody>
      </p:sp>
      <p:sp>
        <p:nvSpPr>
          <p:cNvPr id="3" name="Content Placeholder 2"/>
          <p:cNvSpPr>
            <a:spLocks noGrp="1"/>
          </p:cNvSpPr>
          <p:nvPr>
            <p:ph idx="1"/>
          </p:nvPr>
        </p:nvSpPr>
        <p:spPr/>
        <p:txBody>
          <a:bodyPr/>
          <a:lstStyle/>
          <a:p>
            <a:pPr>
              <a:buNone/>
            </a:pPr>
            <a:r>
              <a:rPr lang="en-GB" dirty="0" smtClean="0"/>
              <a:t>It is unclear that any such relation of dependence is going to be able to explain, rather than exploit, the syntactic asymmetries (such as they are) which are at the heart of the key notions involved here.  </a:t>
            </a:r>
          </a:p>
          <a:p>
            <a:pPr>
              <a:buNone/>
            </a:pPr>
            <a:r>
              <a:rPr lang="en-GB" dirty="0" smtClean="0"/>
              <a:t>It is striking that Leibniz’s view seems to depend on that asymmetry, as do the views of Locke, Berkeley, and Hume: all the latter take the notion of a perceivable </a:t>
            </a:r>
            <a:r>
              <a:rPr lang="en-GB" i="1" dirty="0" smtClean="0"/>
              <a:t>quality</a:t>
            </a:r>
            <a:r>
              <a:rPr lang="en-GB" dirty="0" smtClean="0"/>
              <a:t> for granted (even if, in the case of the latter two, they take perceivable qualities to be, rather than to explain, the ideas of them).</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Problems with option (Bi) – (iii)</a:t>
            </a:r>
            <a:endParaRPr lang="en-GB" dirty="0"/>
          </a:p>
        </p:txBody>
      </p:sp>
      <p:sp>
        <p:nvSpPr>
          <p:cNvPr id="3" name="Content Placeholder 2"/>
          <p:cNvSpPr>
            <a:spLocks noGrp="1"/>
          </p:cNvSpPr>
          <p:nvPr>
            <p:ph idx="1"/>
          </p:nvPr>
        </p:nvSpPr>
        <p:spPr/>
        <p:txBody>
          <a:bodyPr/>
          <a:lstStyle/>
          <a:p>
            <a:pPr>
              <a:buNone/>
            </a:pPr>
            <a:r>
              <a:rPr lang="en-GB" dirty="0" smtClean="0"/>
              <a:t>It is natural to think that the source of the problem is the fact that there is no available non-syntactic counterpart to the notion of a sentence.  </a:t>
            </a:r>
          </a:p>
          <a:p>
            <a:pPr>
              <a:buNone/>
            </a:pPr>
            <a:r>
              <a:rPr lang="en-GB" dirty="0" smtClean="0"/>
              <a:t>A sentence is naturally understood as being complete in a way that a list is not: words can be arbitrarily added to or subtracted from a list while still leaving us with a list, but they cannot be arbitrarily added to or subtracted from a sentence while still leaving us with a sentence.  </a:t>
            </a:r>
          </a:p>
          <a:p>
            <a:pPr>
              <a:buNone/>
            </a:pPr>
            <a:r>
              <a:rPr lang="en-GB" dirty="0" smtClean="0"/>
              <a:t>There is no clear non-syntactic counterpart to this notion of completeness, and none of the accounts presented in the history of the concept of substance seems close to providing one.</a:t>
            </a:r>
          </a:p>
          <a:p>
            <a:pPr>
              <a:buNone/>
            </a:pP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who adopt option (</a:t>
            </a:r>
            <a:r>
              <a:rPr lang="en-GB" dirty="0" err="1" smtClean="0"/>
              <a:t>Bii</a:t>
            </a:r>
            <a:r>
              <a:rPr lang="en-GB" dirty="0" smtClean="0"/>
              <a:t>)</a:t>
            </a:r>
            <a:endParaRPr lang="en-GB" dirty="0"/>
          </a:p>
        </p:txBody>
      </p:sp>
      <p:sp>
        <p:nvSpPr>
          <p:cNvPr id="3" name="Content Placeholder 2"/>
          <p:cNvSpPr>
            <a:spLocks noGrp="1"/>
          </p:cNvSpPr>
          <p:nvPr>
            <p:ph idx="1"/>
          </p:nvPr>
        </p:nvSpPr>
        <p:spPr>
          <a:xfrm>
            <a:off x="1103312" y="1470212"/>
            <a:ext cx="8946541" cy="4778187"/>
          </a:xfrm>
        </p:spPr>
        <p:txBody>
          <a:bodyPr>
            <a:normAutofit fontScale="92500" lnSpcReduction="10000"/>
          </a:bodyPr>
          <a:lstStyle/>
          <a:p>
            <a:pPr>
              <a:buNone/>
            </a:pPr>
            <a:r>
              <a:rPr lang="en-GB" dirty="0" smtClean="0"/>
              <a:t>I take those people who adopt option (B), and simply use notions like </a:t>
            </a:r>
            <a:r>
              <a:rPr lang="en-GB" i="1" dirty="0" smtClean="0"/>
              <a:t>object</a:t>
            </a:r>
            <a:r>
              <a:rPr lang="en-GB" dirty="0" smtClean="0"/>
              <a:t>, </a:t>
            </a:r>
            <a:r>
              <a:rPr lang="en-GB" i="1" dirty="0" smtClean="0"/>
              <a:t>quality</a:t>
            </a:r>
            <a:r>
              <a:rPr lang="en-GB" dirty="0" smtClean="0"/>
              <a:t>, and </a:t>
            </a:r>
            <a:r>
              <a:rPr lang="en-GB" i="1" dirty="0" smtClean="0"/>
              <a:t>relation</a:t>
            </a:r>
            <a:r>
              <a:rPr lang="en-GB" dirty="0" smtClean="0"/>
              <a:t>, without any attempt to explain the nature of these things independently of syntax, to be, in effect, committed to some version of option (</a:t>
            </a:r>
            <a:r>
              <a:rPr lang="en-GB" dirty="0" err="1" smtClean="0"/>
              <a:t>Bii</a:t>
            </a:r>
            <a:r>
              <a:rPr lang="en-GB" dirty="0" smtClean="0"/>
              <a:t>).  </a:t>
            </a:r>
          </a:p>
          <a:p>
            <a:pPr>
              <a:buNone/>
            </a:pPr>
            <a:r>
              <a:rPr lang="en-GB" dirty="0" smtClean="0"/>
              <a:t>It is natural to think that </a:t>
            </a:r>
            <a:r>
              <a:rPr lang="en-GB" dirty="0" err="1" smtClean="0"/>
              <a:t>Frege</a:t>
            </a:r>
            <a:r>
              <a:rPr lang="en-GB" dirty="0" smtClean="0"/>
              <a:t> adopts a version of (</a:t>
            </a:r>
            <a:r>
              <a:rPr lang="en-GB" dirty="0" err="1" smtClean="0"/>
              <a:t>Bii</a:t>
            </a:r>
            <a:r>
              <a:rPr lang="en-GB" dirty="0" smtClean="0"/>
              <a:t>): for him </a:t>
            </a:r>
            <a:r>
              <a:rPr lang="en-GB" i="1" dirty="0" smtClean="0"/>
              <a:t>objects</a:t>
            </a:r>
            <a:r>
              <a:rPr lang="en-GB" dirty="0" smtClean="0"/>
              <a:t> are precisely what singular terms refer to; and what he calls </a:t>
            </a:r>
            <a:r>
              <a:rPr lang="en-GB" i="1" dirty="0" smtClean="0"/>
              <a:t>concepts</a:t>
            </a:r>
            <a:r>
              <a:rPr lang="en-GB" dirty="0" smtClean="0"/>
              <a:t> are the counterparts to predicates.  He claims that objects are complete or saturated in a way that concepts are not; but this seems no more than a reflection of a fact (or apparent fact) about syntax.  </a:t>
            </a:r>
          </a:p>
          <a:p>
            <a:pPr>
              <a:buNone/>
            </a:pPr>
            <a:r>
              <a:rPr lang="en-GB" dirty="0" smtClean="0"/>
              <a:t>In a rather different tradition, David Armstrong’s </a:t>
            </a:r>
            <a:r>
              <a:rPr lang="en-GB" i="1" dirty="0" smtClean="0"/>
              <a:t>states of affairs</a:t>
            </a:r>
            <a:r>
              <a:rPr lang="en-GB" dirty="0" smtClean="0"/>
              <a:t>, composed of </a:t>
            </a:r>
            <a:r>
              <a:rPr lang="en-GB" i="1" dirty="0" smtClean="0"/>
              <a:t>particulars</a:t>
            </a:r>
            <a:r>
              <a:rPr lang="en-GB" dirty="0" smtClean="0"/>
              <a:t>, </a:t>
            </a:r>
            <a:r>
              <a:rPr lang="en-GB" i="1" dirty="0" smtClean="0"/>
              <a:t>properties</a:t>
            </a:r>
            <a:r>
              <a:rPr lang="en-GB" dirty="0" smtClean="0"/>
              <a:t>, and </a:t>
            </a:r>
            <a:r>
              <a:rPr lang="en-GB" i="1" dirty="0" smtClean="0"/>
              <a:t>relations</a:t>
            </a:r>
            <a:r>
              <a:rPr lang="en-GB" dirty="0" smtClean="0"/>
              <a:t>, look like counterparts to sentences.  Between these two, Wittgenstein’s view in the </a:t>
            </a:r>
            <a:r>
              <a:rPr lang="en-GB" i="1" dirty="0" err="1" smtClean="0"/>
              <a:t>Tractatus</a:t>
            </a:r>
            <a:r>
              <a:rPr lang="en-GB" dirty="0" smtClean="0"/>
              <a:t>, that the world is the totality of facts, which in turn are concatenations, </a:t>
            </a:r>
            <a:r>
              <a:rPr lang="en-GB" dirty="0" err="1" smtClean="0"/>
              <a:t>linkings</a:t>
            </a:r>
            <a:r>
              <a:rPr lang="en-GB" dirty="0" smtClean="0"/>
              <a:t>-together, of objects, looks like another example of the kind.</a:t>
            </a:r>
            <a:r>
              <a:rPr lang="en-GB" i="1" dirty="0" smtClean="0"/>
              <a:t>  </a:t>
            </a:r>
            <a:r>
              <a:rPr lang="en-GB" dirty="0" smtClean="0"/>
              <a:t>These views seem to find in the world a kind of </a:t>
            </a:r>
            <a:r>
              <a:rPr lang="en-GB" i="1" dirty="0" smtClean="0"/>
              <a:t>quasi-syntax</a:t>
            </a:r>
            <a:r>
              <a:rPr lang="en-GB" dirty="0" smtClean="0"/>
              <a:t>.</a:t>
            </a:r>
          </a:p>
          <a:p>
            <a:pPr>
              <a:buNone/>
            </a:pP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ways of interpreting option (</a:t>
            </a:r>
            <a:r>
              <a:rPr lang="en-GB" dirty="0" err="1" smtClean="0"/>
              <a:t>Bii</a:t>
            </a:r>
            <a:r>
              <a:rPr lang="en-GB" dirty="0" smtClean="0"/>
              <a:t>)</a:t>
            </a:r>
            <a:endParaRPr lang="en-GB" dirty="0"/>
          </a:p>
        </p:txBody>
      </p:sp>
      <p:sp>
        <p:nvSpPr>
          <p:cNvPr id="3" name="Content Placeholder 2"/>
          <p:cNvSpPr>
            <a:spLocks noGrp="1"/>
          </p:cNvSpPr>
          <p:nvPr>
            <p:ph idx="1"/>
          </p:nvPr>
        </p:nvSpPr>
        <p:spPr/>
        <p:txBody>
          <a:bodyPr/>
          <a:lstStyle/>
          <a:p>
            <a:pPr>
              <a:buNone/>
            </a:pPr>
            <a:r>
              <a:rPr lang="en-GB" dirty="0" smtClean="0"/>
              <a:t>They can be understood in either a </a:t>
            </a:r>
            <a:r>
              <a:rPr lang="en-GB" i="1" dirty="0" smtClean="0"/>
              <a:t>realist</a:t>
            </a:r>
            <a:r>
              <a:rPr lang="en-GB" dirty="0" smtClean="0"/>
              <a:t> or an </a:t>
            </a:r>
            <a:r>
              <a:rPr lang="en-GB" i="1" dirty="0" smtClean="0"/>
              <a:t>idealist</a:t>
            </a:r>
            <a:r>
              <a:rPr lang="en-GB" dirty="0" smtClean="0"/>
              <a:t> way.  </a:t>
            </a:r>
          </a:p>
          <a:p>
            <a:pPr>
              <a:buNone/>
            </a:pPr>
            <a:r>
              <a:rPr lang="en-GB" dirty="0" smtClean="0"/>
              <a:t>The realist interpretation takes this quasi-syntax in the world to underlie and explain syntax in language.  </a:t>
            </a:r>
          </a:p>
          <a:p>
            <a:pPr>
              <a:buNone/>
            </a:pPr>
            <a:r>
              <a:rPr lang="en-GB" dirty="0" smtClean="0"/>
              <a:t>The idealist interpretation takes syntax in language to explain this quasi-syntax in the world: on this view, the quasi-syntax is no more than a projection of syntax.</a:t>
            </a:r>
          </a:p>
          <a:p>
            <a:pPr>
              <a:buNone/>
            </a:pP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problem with the realist version</a:t>
            </a:r>
            <a:endParaRPr lang="en-GB" dirty="0"/>
          </a:p>
        </p:txBody>
      </p:sp>
      <p:sp>
        <p:nvSpPr>
          <p:cNvPr id="3" name="Content Placeholder 2"/>
          <p:cNvSpPr>
            <a:spLocks noGrp="1"/>
          </p:cNvSpPr>
          <p:nvPr>
            <p:ph idx="1"/>
          </p:nvPr>
        </p:nvSpPr>
        <p:spPr/>
        <p:txBody>
          <a:bodyPr/>
          <a:lstStyle/>
          <a:p>
            <a:pPr>
              <a:buNone/>
            </a:pPr>
            <a:r>
              <a:rPr lang="en-GB" dirty="0" smtClean="0"/>
              <a:t>The basic problem with the realist version of (</a:t>
            </a:r>
            <a:r>
              <a:rPr lang="en-GB" dirty="0" err="1" smtClean="0"/>
              <a:t>Bii</a:t>
            </a:r>
            <a:r>
              <a:rPr lang="en-GB" dirty="0" smtClean="0"/>
              <a:t>) is that there is no reason to believe it.  The natural realist suggestion is that we have reason to believe that the world has a quasi-syntax independently of language, because that’s the best explanation of the fact that languages have syntax.  </a:t>
            </a:r>
          </a:p>
          <a:p>
            <a:pPr>
              <a:buNone/>
            </a:pPr>
            <a:r>
              <a:rPr lang="en-GB" dirty="0" smtClean="0"/>
              <a:t>But we have no idea what it would be for something in the world to have a quasi-syntax independently of language.  </a:t>
            </a:r>
          </a:p>
          <a:p>
            <a:pPr>
              <a:buNone/>
            </a:pPr>
            <a:r>
              <a:rPr lang="en-GB" dirty="0" smtClean="0"/>
              <a:t>This means we have no idea of how this supposed quasi-syntax might explain languages having syntax.  Quasi-syntax offers us no explanation at all.</a:t>
            </a:r>
          </a:p>
          <a:p>
            <a:pPr>
              <a:buNone/>
            </a:pP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lstStyle/>
          <a:p>
            <a:pPr>
              <a:buNone/>
            </a:pPr>
            <a:r>
              <a:rPr lang="en-GB" dirty="0" smtClean="0"/>
              <a:t>What this means is that we can only understand the supposed quasi-syntax of the world as a projection of the syntax of language.  Within the larger context of a philosophy of language which accepts (I) and (II), this forces us into an idealist view of the world.  </a:t>
            </a:r>
            <a:endParaRPr lang="en-GB" smtClean="0"/>
          </a:p>
          <a:p>
            <a:pPr>
              <a:buNone/>
            </a:pPr>
            <a:r>
              <a:rPr lang="en-GB" smtClean="0"/>
              <a:t>That’s </a:t>
            </a:r>
            <a:r>
              <a:rPr lang="en-GB" dirty="0" smtClean="0"/>
              <a:t>a position I want to reject, for the reasons mentioned in the first lecture: the kind of dependence needed for idealism is hard to make sense of; and we seem to be committed to some form of realism in everything we do.</a:t>
            </a:r>
            <a:endParaRPr lang="en-GB" smtClean="0"/>
          </a:p>
          <a:p>
            <a:pPr>
              <a:buNone/>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Explaining (II)</a:t>
            </a:r>
            <a:endParaRPr lang="en-GB" dirty="0"/>
          </a:p>
        </p:txBody>
      </p:sp>
      <p:sp>
        <p:nvSpPr>
          <p:cNvPr id="3" name="Content Placeholder 2"/>
          <p:cNvSpPr>
            <a:spLocks noGrp="1"/>
          </p:cNvSpPr>
          <p:nvPr>
            <p:ph idx="1"/>
          </p:nvPr>
        </p:nvSpPr>
        <p:spPr/>
        <p:txBody>
          <a:bodyPr/>
          <a:lstStyle/>
          <a:p>
            <a:pPr>
              <a:buNone/>
            </a:pPr>
            <a:endParaRPr lang="en-GB" dirty="0" smtClean="0"/>
          </a:p>
          <a:p>
            <a:pPr>
              <a:buNone/>
            </a:pPr>
            <a:r>
              <a:rPr lang="en-GB" dirty="0" smtClean="0"/>
              <a:t>The immediate justification of basic sentences referred to in (II) appears in a certain interpretation of the kind of statement of truth-condition which we looked at last time:</a:t>
            </a:r>
          </a:p>
          <a:p>
            <a:pPr>
              <a:buNone/>
            </a:pPr>
            <a:r>
              <a:rPr lang="en-GB" dirty="0" smtClean="0"/>
              <a:t>	(RS)	The sentence ‘Lewes is hilly’ is true if and only if Lewes is hilly.</a:t>
            </a:r>
          </a:p>
          <a:p>
            <a:pPr>
              <a:buNone/>
            </a:pPr>
            <a:r>
              <a:rPr lang="en-GB" dirty="0" smtClean="0"/>
              <a:t>On the relevant interpretation, the right-hand side of (RS) can in principle be simply </a:t>
            </a:r>
            <a:r>
              <a:rPr lang="en-GB" i="1" dirty="0" smtClean="0"/>
              <a:t>given</a:t>
            </a:r>
            <a:r>
              <a:rPr lang="en-GB" dirty="0" smtClean="0"/>
              <a:t> by the world itself.</a:t>
            </a:r>
          </a:p>
          <a:p>
            <a:pPr>
              <a:buNone/>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Connecting (I) and (II)</a:t>
            </a:r>
            <a:endParaRPr lang="en-GB" dirty="0"/>
          </a:p>
        </p:txBody>
      </p:sp>
      <p:sp>
        <p:nvSpPr>
          <p:cNvPr id="3" name="Content Placeholder 2"/>
          <p:cNvSpPr>
            <a:spLocks noGrp="1"/>
          </p:cNvSpPr>
          <p:nvPr>
            <p:ph idx="1"/>
          </p:nvPr>
        </p:nvSpPr>
        <p:spPr/>
        <p:txBody>
          <a:bodyPr/>
          <a:lstStyle/>
          <a:p>
            <a:pPr>
              <a:buNone/>
            </a:pPr>
            <a:r>
              <a:rPr lang="en-GB" dirty="0" smtClean="0"/>
              <a:t>Consider counterparts to (RS) for </a:t>
            </a:r>
            <a:r>
              <a:rPr lang="en-GB" dirty="0" err="1" smtClean="0"/>
              <a:t>subsentential</a:t>
            </a:r>
            <a:r>
              <a:rPr lang="en-GB" dirty="0" smtClean="0"/>
              <a:t> expressions.  We might offer this rule for using the name ‘Lewes’:</a:t>
            </a:r>
          </a:p>
          <a:p>
            <a:pPr>
              <a:buNone/>
            </a:pPr>
            <a:r>
              <a:rPr lang="en-GB" dirty="0" smtClean="0"/>
              <a:t>	(RL)	Something is correctly called ‘Lewes’ if and only if it is Lewes.</a:t>
            </a:r>
          </a:p>
          <a:p>
            <a:pPr>
              <a:buNone/>
            </a:pPr>
            <a:r>
              <a:rPr lang="en-GB" dirty="0" smtClean="0"/>
              <a:t>And we might offer this rule for using the adjective ‘hilly’:</a:t>
            </a:r>
          </a:p>
          <a:p>
            <a:pPr>
              <a:buNone/>
            </a:pPr>
            <a:r>
              <a:rPr lang="en-GB" dirty="0" smtClean="0"/>
              <a:t>	(RH)	Something is correctly called ‘hilly’ if and only if it is hilly.</a:t>
            </a:r>
          </a:p>
          <a:p>
            <a:pPr>
              <a:buNone/>
            </a:pPr>
            <a:r>
              <a:rPr lang="en-GB" dirty="0" smtClean="0"/>
              <a:t>If these are to be true counterparts to (RS), on the intended interpretation of (RS), then something’s </a:t>
            </a:r>
            <a:r>
              <a:rPr lang="en-GB" i="1" dirty="0" smtClean="0"/>
              <a:t>being</a:t>
            </a:r>
            <a:r>
              <a:rPr lang="en-GB" dirty="0" smtClean="0"/>
              <a:t> </a:t>
            </a:r>
            <a:r>
              <a:rPr lang="en-GB" i="1" dirty="0" smtClean="0"/>
              <a:t>Lewes</a:t>
            </a:r>
            <a:r>
              <a:rPr lang="en-GB" dirty="0" smtClean="0"/>
              <a:t> must be capable of being in some sense </a:t>
            </a:r>
            <a:r>
              <a:rPr lang="en-GB" i="1" dirty="0" smtClean="0"/>
              <a:t>given</a:t>
            </a:r>
            <a:r>
              <a:rPr lang="en-GB" dirty="0" smtClean="0"/>
              <a:t> by the world; similarly for something’s </a:t>
            </a:r>
            <a:r>
              <a:rPr lang="en-GB" i="1" dirty="0" smtClean="0"/>
              <a:t>being hilly</a:t>
            </a:r>
            <a:r>
              <a:rPr lang="en-GB" dirty="0" smtClean="0"/>
              <a:t>.</a:t>
            </a:r>
          </a:p>
          <a:p>
            <a:pPr>
              <a:buNone/>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Explaining (RL) and (RH)</a:t>
            </a:r>
            <a:endParaRPr lang="en-GB" dirty="0"/>
          </a:p>
        </p:txBody>
      </p:sp>
      <p:sp>
        <p:nvSpPr>
          <p:cNvPr id="3" name="Content Placeholder 2"/>
          <p:cNvSpPr>
            <a:spLocks noGrp="1"/>
          </p:cNvSpPr>
          <p:nvPr>
            <p:ph idx="1"/>
          </p:nvPr>
        </p:nvSpPr>
        <p:spPr/>
        <p:txBody>
          <a:bodyPr/>
          <a:lstStyle/>
          <a:p>
            <a:pPr>
              <a:buNone/>
            </a:pPr>
            <a:r>
              <a:rPr lang="en-GB" dirty="0" smtClean="0"/>
              <a:t>The superficial structure of (RL) and (RH), on this interpretation of them, is the same: words are here represented as being mere labels for independently determined categorizations.  All that is involved in learning a language is learning which label goes with which pre-determined category.  This is a way of expressing the core point of (II) for </a:t>
            </a:r>
            <a:r>
              <a:rPr lang="en-GB" dirty="0" err="1" smtClean="0"/>
              <a:t>subsentential</a:t>
            </a:r>
            <a:r>
              <a:rPr lang="en-GB" dirty="0" smtClean="0"/>
              <a:t> expressions.</a:t>
            </a:r>
          </a:p>
          <a:p>
            <a:pPr>
              <a:buNone/>
            </a:pPr>
            <a:endParaRPr lang="en-GB" dirty="0" smtClean="0"/>
          </a:p>
          <a:p>
            <a:pPr>
              <a:buNone/>
            </a:pPr>
            <a:r>
              <a:rPr lang="en-GB" dirty="0" smtClean="0"/>
              <a:t>But in order to express this core point, we have had to suppress the syntactic differences between ‘Lewes’ and ‘hilly’.  Nevertheless, there are syntactic differences, and they must be determined somewhere. </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options</a:t>
            </a:r>
            <a:endParaRPr lang="en-GB" dirty="0"/>
          </a:p>
        </p:txBody>
      </p:sp>
      <p:sp>
        <p:nvSpPr>
          <p:cNvPr id="3" name="Content Placeholder 2"/>
          <p:cNvSpPr>
            <a:spLocks noGrp="1"/>
          </p:cNvSpPr>
          <p:nvPr>
            <p:ph idx="1"/>
          </p:nvPr>
        </p:nvSpPr>
        <p:spPr/>
        <p:txBody>
          <a:bodyPr/>
          <a:lstStyle/>
          <a:p>
            <a:pPr>
              <a:buNone/>
            </a:pPr>
            <a:r>
              <a:rPr lang="en-GB" dirty="0" smtClean="0"/>
              <a:t>	(A)	</a:t>
            </a:r>
            <a:r>
              <a:rPr lang="en-GB" i="1" dirty="0" smtClean="0"/>
              <a:t>Lewes</a:t>
            </a:r>
            <a:r>
              <a:rPr lang="en-GB" dirty="0" smtClean="0"/>
              <a:t> and </a:t>
            </a:r>
            <a:r>
              <a:rPr lang="en-GB" i="1" dirty="0" smtClean="0"/>
              <a:t>hilly</a:t>
            </a:r>
            <a:r>
              <a:rPr lang="en-GB" dirty="0" smtClean="0"/>
              <a:t> are in some sense simply </a:t>
            </a:r>
            <a:r>
              <a:rPr lang="en-GB" i="1" dirty="0" smtClean="0"/>
              <a:t>given</a:t>
            </a:r>
            <a:r>
              <a:rPr lang="en-GB" dirty="0" smtClean="0"/>
              <a:t> by the world, but 		in a way which is syntax-neutral; syntax is determined at some 			later stage (e.g., in ‘judgement’);</a:t>
            </a:r>
          </a:p>
          <a:p>
            <a:pPr>
              <a:buNone/>
            </a:pPr>
            <a:r>
              <a:rPr lang="en-GB" dirty="0" smtClean="0"/>
              <a:t>	(B)	</a:t>
            </a:r>
            <a:r>
              <a:rPr lang="en-GB" i="1" dirty="0" smtClean="0"/>
              <a:t>Lewes</a:t>
            </a:r>
            <a:r>
              <a:rPr lang="en-GB" dirty="0" smtClean="0"/>
              <a:t> and </a:t>
            </a:r>
            <a:r>
              <a:rPr lang="en-GB" i="1" dirty="0" smtClean="0"/>
              <a:t>hilly</a:t>
            </a:r>
            <a:r>
              <a:rPr lang="en-GB" dirty="0" smtClean="0"/>
              <a:t>, as they are given in the world, have some 				counterpart to the syntax of ‘Lewes’ and ‘hilly’.</a:t>
            </a:r>
          </a:p>
          <a:p>
            <a:pPr>
              <a:buNone/>
            </a:pPr>
            <a:endParaRPr lang="en-GB" dirty="0" smtClean="0"/>
          </a:p>
          <a:p>
            <a:pPr>
              <a:buNone/>
            </a:pPr>
            <a:r>
              <a:rPr lang="en-GB" dirty="0" smtClean="0"/>
              <a:t>Option (B) here is a way of spelling out formulation (I), the isomorphism formulation.  And as we’ll now see, there are problems with option (A).</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history of option (A)</a:t>
            </a:r>
            <a:endParaRPr lang="en-GB" dirty="0"/>
          </a:p>
        </p:txBody>
      </p:sp>
      <p:sp>
        <p:nvSpPr>
          <p:cNvPr id="3" name="Content Placeholder 2"/>
          <p:cNvSpPr>
            <a:spLocks noGrp="1"/>
          </p:cNvSpPr>
          <p:nvPr>
            <p:ph idx="1"/>
          </p:nvPr>
        </p:nvSpPr>
        <p:spPr>
          <a:xfrm>
            <a:off x="1103312" y="1452282"/>
            <a:ext cx="8946541" cy="4796117"/>
          </a:xfrm>
        </p:spPr>
        <p:txBody>
          <a:bodyPr/>
          <a:lstStyle/>
          <a:p>
            <a:pPr>
              <a:buNone/>
            </a:pPr>
            <a:r>
              <a:rPr lang="en-GB" dirty="0" smtClean="0"/>
              <a:t>Something like option (A) seems to be involved in Russell’s ‘multiple-relation’ theory of judgement (See Whitehead and Russell, </a:t>
            </a:r>
            <a:r>
              <a:rPr lang="en-GB" i="1" dirty="0" smtClean="0"/>
              <a:t>Principia </a:t>
            </a:r>
            <a:r>
              <a:rPr lang="en-GB" i="1" dirty="0" err="1" smtClean="0"/>
              <a:t>Mathematica</a:t>
            </a:r>
            <a:r>
              <a:rPr lang="en-GB" dirty="0" smtClean="0"/>
              <a:t>, 44).  On this theory if Othello judges that Desdemona loves </a:t>
            </a:r>
            <a:r>
              <a:rPr lang="en-GB" dirty="0" err="1" smtClean="0"/>
              <a:t>Cassio</a:t>
            </a:r>
            <a:r>
              <a:rPr lang="en-GB" dirty="0" smtClean="0"/>
              <a:t>, it’s not that Othello stands in a relation to a structured proposition, </a:t>
            </a:r>
            <a:r>
              <a:rPr lang="en-GB" i="1" dirty="0" smtClean="0"/>
              <a:t>that Desdemona loves </a:t>
            </a:r>
            <a:r>
              <a:rPr lang="en-GB" i="1" dirty="0" err="1" smtClean="0"/>
              <a:t>Cassio</a:t>
            </a:r>
            <a:r>
              <a:rPr lang="en-GB" dirty="0" smtClean="0"/>
              <a:t>, but that Othello stands in a complex relation to </a:t>
            </a:r>
            <a:r>
              <a:rPr lang="en-GB" i="1" dirty="0" smtClean="0"/>
              <a:t>Desdemona</a:t>
            </a:r>
            <a:r>
              <a:rPr lang="en-GB" dirty="0" smtClean="0"/>
              <a:t>, </a:t>
            </a:r>
            <a:r>
              <a:rPr lang="en-GB" i="1" dirty="0" smtClean="0"/>
              <a:t>love</a:t>
            </a:r>
            <a:r>
              <a:rPr lang="en-GB" dirty="0" smtClean="0"/>
              <a:t>, and </a:t>
            </a:r>
            <a:r>
              <a:rPr lang="en-GB" i="1" dirty="0" err="1" smtClean="0"/>
              <a:t>Cassio</a:t>
            </a:r>
            <a:r>
              <a:rPr lang="en-GB" dirty="0" smtClean="0"/>
              <a:t>.  </a:t>
            </a:r>
          </a:p>
          <a:p>
            <a:pPr>
              <a:buNone/>
            </a:pPr>
            <a:r>
              <a:rPr lang="en-GB" dirty="0" smtClean="0"/>
              <a:t>One may also trace this kind of theory back to Locke’s account of the copula as an expression of an action of the mind (Locke, </a:t>
            </a:r>
            <a:r>
              <a:rPr lang="en-GB" i="1" dirty="0" smtClean="0"/>
              <a:t>Essay</a:t>
            </a:r>
            <a:r>
              <a:rPr lang="en-GB" dirty="0" smtClean="0"/>
              <a:t>, III, viii, 1).  The idea here is that it is only in judgement, or in the mind, that the elements are combined.  </a:t>
            </a:r>
          </a:p>
          <a:p>
            <a:pPr>
              <a:buNone/>
            </a:pPr>
            <a:r>
              <a:rPr lang="en-GB" dirty="0" smtClean="0"/>
              <a:t>If we interpret this in line with option (A), the suggestion would be that it is only in judgement, or in the mind, that these elements are given anything like a syntax.</a:t>
            </a:r>
          </a:p>
          <a:p>
            <a:pPr>
              <a:buNone/>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Problems with option (A) – (</a:t>
            </a:r>
            <a:r>
              <a:rPr lang="en-GB" dirty="0" err="1" smtClean="0"/>
              <a:t>i</a:t>
            </a:r>
            <a:r>
              <a:rPr lang="en-GB" dirty="0" smtClean="0"/>
              <a:t>)</a:t>
            </a:r>
            <a:endParaRPr lang="en-GB" dirty="0"/>
          </a:p>
        </p:txBody>
      </p:sp>
      <p:sp>
        <p:nvSpPr>
          <p:cNvPr id="3" name="Content Placeholder 2"/>
          <p:cNvSpPr>
            <a:spLocks noGrp="1"/>
          </p:cNvSpPr>
          <p:nvPr>
            <p:ph idx="1"/>
          </p:nvPr>
        </p:nvSpPr>
        <p:spPr/>
        <p:txBody>
          <a:bodyPr/>
          <a:lstStyle/>
          <a:p>
            <a:pPr>
              <a:buNone/>
            </a:pPr>
            <a:endParaRPr lang="en-GB" dirty="0" smtClean="0"/>
          </a:p>
          <a:p>
            <a:pPr>
              <a:buNone/>
            </a:pPr>
            <a:r>
              <a:rPr lang="en-GB" dirty="0" smtClean="0"/>
              <a:t>It is not plausible that </a:t>
            </a:r>
            <a:r>
              <a:rPr lang="en-GB" i="1" dirty="0" smtClean="0"/>
              <a:t>Lewes</a:t>
            </a:r>
            <a:r>
              <a:rPr lang="en-GB" dirty="0" smtClean="0"/>
              <a:t> and </a:t>
            </a:r>
            <a:r>
              <a:rPr lang="en-GB" i="1" dirty="0" smtClean="0"/>
              <a:t>hilly</a:t>
            </a:r>
            <a:r>
              <a:rPr lang="en-GB" dirty="0" smtClean="0"/>
              <a:t> could simply be </a:t>
            </a:r>
            <a:r>
              <a:rPr lang="en-GB" i="1" dirty="0" smtClean="0"/>
              <a:t>given</a:t>
            </a:r>
            <a:r>
              <a:rPr lang="en-GB" dirty="0" smtClean="0"/>
              <a:t> by the world in a way which mean that the words ‘Lewes’ and ‘hilly’ were simply labels for pre-determined categorizations, while still being syntax-neutral.  </a:t>
            </a:r>
          </a:p>
          <a:p>
            <a:pPr>
              <a:buNone/>
            </a:pPr>
            <a:r>
              <a:rPr lang="en-GB" dirty="0" smtClean="0"/>
              <a:t>This is perhaps part of McDowell’s point when he claims that if experience, or the world, is to play the appropriate justificatory role, it must have an appropriate form.</a:t>
            </a:r>
          </a:p>
          <a:p>
            <a:pPr>
              <a:buNone/>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Problems with option (A) – (ii)</a:t>
            </a:r>
            <a:endParaRPr lang="en-GB" dirty="0"/>
          </a:p>
        </p:txBody>
      </p:sp>
      <p:sp>
        <p:nvSpPr>
          <p:cNvPr id="3" name="Content Placeholder 2"/>
          <p:cNvSpPr>
            <a:spLocks noGrp="1"/>
          </p:cNvSpPr>
          <p:nvPr>
            <p:ph idx="1"/>
          </p:nvPr>
        </p:nvSpPr>
        <p:spPr>
          <a:xfrm>
            <a:off x="1103312" y="1434354"/>
            <a:ext cx="8946541" cy="4814046"/>
          </a:xfrm>
        </p:spPr>
        <p:txBody>
          <a:bodyPr/>
          <a:lstStyle/>
          <a:p>
            <a:pPr>
              <a:buNone/>
            </a:pPr>
            <a:r>
              <a:rPr lang="en-GB" dirty="0" smtClean="0"/>
              <a:t>Even if some other faculty – judgement, for example – combines the input from the world in a way which determines the syntax of the words, it’s not plausible that this is the only place where such a combination appears.  </a:t>
            </a:r>
          </a:p>
          <a:p>
            <a:pPr>
              <a:buNone/>
            </a:pPr>
            <a:r>
              <a:rPr lang="en-GB" dirty="0" smtClean="0"/>
              <a:t>It is true, as Kant insisted, that there is a difference between judging that Lewes is hilly, and simply having the concepts </a:t>
            </a:r>
            <a:r>
              <a:rPr lang="en-GB" i="1" dirty="0" smtClean="0"/>
              <a:t>Lewes</a:t>
            </a:r>
            <a:r>
              <a:rPr lang="en-GB" dirty="0" smtClean="0"/>
              <a:t> and </a:t>
            </a:r>
            <a:r>
              <a:rPr lang="en-GB" i="1" dirty="0" smtClean="0"/>
              <a:t>hilly</a:t>
            </a:r>
            <a:r>
              <a:rPr lang="en-GB" dirty="0" smtClean="0"/>
              <a:t> floating around in the mind.  </a:t>
            </a:r>
          </a:p>
          <a:p>
            <a:pPr>
              <a:buNone/>
            </a:pPr>
            <a:r>
              <a:rPr lang="en-GB" dirty="0" smtClean="0"/>
              <a:t>But it is equally true that there is a difference between Lewes </a:t>
            </a:r>
            <a:r>
              <a:rPr lang="en-GB" i="1" dirty="0" smtClean="0"/>
              <a:t>being</a:t>
            </a:r>
            <a:r>
              <a:rPr lang="en-GB" dirty="0" smtClean="0"/>
              <a:t> hilly (rather than, in particular, Lewes </a:t>
            </a:r>
            <a:r>
              <a:rPr lang="en-GB" i="1" dirty="0" smtClean="0"/>
              <a:t>not</a:t>
            </a:r>
            <a:r>
              <a:rPr lang="en-GB" dirty="0" smtClean="0"/>
              <a:t> being hilly), on the one hand, and the simple existence in the world of </a:t>
            </a:r>
            <a:r>
              <a:rPr lang="en-GB" i="1" dirty="0" smtClean="0"/>
              <a:t>Lewes</a:t>
            </a:r>
            <a:r>
              <a:rPr lang="en-GB" dirty="0" smtClean="0"/>
              <a:t> and </a:t>
            </a:r>
            <a:r>
              <a:rPr lang="en-GB" i="1" dirty="0" smtClean="0"/>
              <a:t>hilly</a:t>
            </a:r>
            <a:r>
              <a:rPr lang="en-GB" dirty="0" smtClean="0"/>
              <a:t>, on the other. </a:t>
            </a:r>
          </a:p>
          <a:p>
            <a:pPr>
              <a:buNone/>
            </a:pPr>
            <a:r>
              <a:rPr lang="en-GB" dirty="0" smtClean="0"/>
              <a:t>And if that combination is to be found in the world, it looks as if it cannot just be a matter of its being in language.</a:t>
            </a:r>
          </a:p>
          <a:p>
            <a:pPr>
              <a:buNone/>
            </a:pP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671</TotalTime>
  <Words>2218</Words>
  <Application>Microsoft Office PowerPoint</Application>
  <PresentationFormat>Widescreen</PresentationFormat>
  <Paragraphs>102</Paragraphs>
  <Slides>25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25</vt:i4>
      </vt:variant>
    </vt:vector>
  </HeadingPairs>
  <TitlesOfParts>
    <vt:vector size="29" baseType="lpstr">
      <vt:lpstr>Arial</vt:lpstr>
      <vt:lpstr>Century Gothic</vt:lpstr>
      <vt:lpstr>Wingdings 3</vt:lpstr>
      <vt:lpstr>Ion</vt:lpstr>
      <vt:lpstr>An Ancient Orthodoxy in the Philosophy of Language</vt:lpstr>
      <vt:lpstr>Two aspects of a traditional view</vt:lpstr>
      <vt:lpstr>Explaining (II)</vt:lpstr>
      <vt:lpstr>Connecting (I) and (II)</vt:lpstr>
      <vt:lpstr>Explaining (RL) and (RH)</vt:lpstr>
      <vt:lpstr>Two options</vt:lpstr>
      <vt:lpstr>The history of option (A)</vt:lpstr>
      <vt:lpstr>Problems with option (A) – (i)</vt:lpstr>
      <vt:lpstr>Problems with option (A) – (ii)</vt:lpstr>
      <vt:lpstr>Problems with option (A) – (iii)</vt:lpstr>
      <vt:lpstr>Remember option (B)?</vt:lpstr>
      <vt:lpstr>Two interpretations of option (B)</vt:lpstr>
      <vt:lpstr>The philosophical concept of substance</vt:lpstr>
      <vt:lpstr>Moving beyond syntax</vt:lpstr>
      <vt:lpstr>Aristotle’s criterion</vt:lpstr>
      <vt:lpstr>Descartes, Spinoza, and Locke</vt:lpstr>
      <vt:lpstr>Berkeley and Hume</vt:lpstr>
      <vt:lpstr>Note on Leibniz</vt:lpstr>
      <vt:lpstr>Problems with option (Bi) – (i)</vt:lpstr>
      <vt:lpstr>Problems with option (Bi) – (ii)</vt:lpstr>
      <vt:lpstr>Problems with option (Bi) – (iii)</vt:lpstr>
      <vt:lpstr>Some who adopt option (Bii)</vt:lpstr>
      <vt:lpstr>Two ways of interpreting option (Bii)</vt:lpstr>
      <vt:lpstr>The problem with the realist version</vt:lpstr>
      <vt:lpstr>Conclusion</vt:lpstr>
    </vt:vector>
  </TitlesOfParts>
  <Company>University of Sussex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Paradox of Painting</dc:title>
  <dc:creator>Michael Morris</dc:creator>
  <cp:lastModifiedBy>Antonella Pittella</cp:lastModifiedBy>
  <cp:revision>105</cp:revision>
  <dcterms:created xsi:type="dcterms:W3CDTF">2017-10-06T07:40:53Z</dcterms:created>
  <dcterms:modified xsi:type="dcterms:W3CDTF">2018-03-08T14:58:04Z</dcterms:modified>
</cp:coreProperties>
</file>