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90" y="-2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3/6/2018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3/6/2018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3/6/2018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3/6/2018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Plato on Images</a:t>
            </a:r>
            <a:endParaRPr lang="en-GB" dirty="0"/>
          </a:p>
        </p:txBody>
      </p:sp>
      <p:sp>
        <p:nvSpPr>
          <p:cNvPr id="3" name="Subtitle 2"/>
          <p:cNvSpPr>
            <a:spLocks noGrp="1"/>
          </p:cNvSpPr>
          <p:nvPr>
            <p:ph type="subTitle" idx="1"/>
          </p:nvPr>
        </p:nvSpPr>
        <p:spPr/>
        <p:txBody>
          <a:bodyPr/>
          <a:lstStyle/>
          <a:p>
            <a:endParaRPr lang="en-GB" dirty="0" smtClean="0"/>
          </a:p>
          <a:p>
            <a:r>
              <a:rPr lang="en-GB" dirty="0" smtClean="0"/>
              <a:t>Michael Morris</a:t>
            </a:r>
            <a:endParaRPr lang="en-GB" dirty="0"/>
          </a:p>
        </p:txBody>
      </p:sp>
    </p:spTree>
    <p:extLst>
      <p:ext uri="{BB962C8B-B14F-4D97-AF65-F5344CB8AC3E}">
        <p14:creationId xmlns:p14="http://schemas.microsoft.com/office/powerpoint/2010/main" xmlns="" val="1446724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ichael\Pictures\Giotto, Adoration of Magi, Scrovegni Chapel.jpg"/>
          <p:cNvPicPr>
            <a:picLocks noChangeAspect="1" noChangeArrowheads="1"/>
          </p:cNvPicPr>
          <p:nvPr/>
        </p:nvPicPr>
        <p:blipFill>
          <a:blip r:embed="rId2"/>
          <a:srcRect/>
          <a:stretch>
            <a:fillRect/>
          </a:stretch>
        </p:blipFill>
        <p:spPr bwMode="auto">
          <a:xfrm>
            <a:off x="-1930215" y="-3312460"/>
            <a:ext cx="14830426" cy="15240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Seeing figures in paintings</a:t>
            </a:r>
            <a:endParaRPr lang="en-GB" dirty="0"/>
          </a:p>
        </p:txBody>
      </p:sp>
      <p:sp>
        <p:nvSpPr>
          <p:cNvPr id="3" name="Content Placeholder 2"/>
          <p:cNvSpPr>
            <a:spLocks noGrp="1"/>
          </p:cNvSpPr>
          <p:nvPr>
            <p:ph idx="1"/>
          </p:nvPr>
        </p:nvSpPr>
        <p:spPr/>
        <p:txBody>
          <a:bodyPr/>
          <a:lstStyle/>
          <a:p>
            <a:pPr>
              <a:buNone/>
            </a:pPr>
            <a:r>
              <a:rPr lang="en-US" dirty="0" smtClean="0"/>
              <a:t>The view I’ve attributed to Plato </a:t>
            </a:r>
            <a:r>
              <a:rPr lang="en-US" dirty="0" smtClean="0"/>
              <a:t>provides a distinctive response to a familiar problem in contemporary philosophy of art: what is it to see, e.g., the three Magi in Giotto’s fresco?  </a:t>
            </a:r>
            <a:endParaRPr lang="en-US" dirty="0" smtClean="0"/>
          </a:p>
          <a:p>
            <a:pPr>
              <a:buNone/>
            </a:pPr>
            <a:r>
              <a:rPr lang="en-US" dirty="0" smtClean="0"/>
              <a:t>On </a:t>
            </a:r>
            <a:r>
              <a:rPr lang="en-US" dirty="0" smtClean="0"/>
              <a:t>the approach suggested by Plato, Giotto has created three Magi in the painting.  They are people, in a way.  We might make a comparison with a toy duck.  A toy duck really exists, but is not a real duck.  Is it a duck?  Yes, in a way.  Similarly, the three Kings you can see in the fresco really exist, but are not real people.  Are they people?  Yes, in a way.</a:t>
            </a:r>
            <a:endParaRPr lang="en-GB" dirty="0" smtClean="0"/>
          </a:p>
          <a:p>
            <a:pPr>
              <a:buNone/>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44388"/>
          </a:xfrm>
        </p:spPr>
        <p:txBody>
          <a:bodyPr/>
          <a:lstStyle/>
          <a:p>
            <a:r>
              <a:rPr lang="en-GB" dirty="0" smtClean="0"/>
              <a:t>A passage in the </a:t>
            </a:r>
            <a:r>
              <a:rPr lang="en-GB" i="1" dirty="0" smtClean="0"/>
              <a:t>Sophist</a:t>
            </a:r>
            <a:endParaRPr lang="en-GB" dirty="0"/>
          </a:p>
        </p:txBody>
      </p:sp>
      <p:sp>
        <p:nvSpPr>
          <p:cNvPr id="3" name="Content Placeholder 2"/>
          <p:cNvSpPr>
            <a:spLocks noGrp="1"/>
          </p:cNvSpPr>
          <p:nvPr>
            <p:ph idx="1"/>
          </p:nvPr>
        </p:nvSpPr>
        <p:spPr>
          <a:xfrm>
            <a:off x="1103312" y="1389530"/>
            <a:ext cx="8946541" cy="4858870"/>
          </a:xfrm>
        </p:spPr>
        <p:txBody>
          <a:bodyPr>
            <a:normAutofit fontScale="70000" lnSpcReduction="20000"/>
          </a:bodyPr>
          <a:lstStyle/>
          <a:p>
            <a:pPr>
              <a:buNone/>
            </a:pPr>
            <a:r>
              <a:rPr lang="en-US" dirty="0" smtClean="0"/>
              <a:t>If this is Plato’s view, it makes good sense of a discussion between </a:t>
            </a:r>
            <a:r>
              <a:rPr lang="en-US" dirty="0" err="1" smtClean="0"/>
              <a:t>Theaetetus</a:t>
            </a:r>
            <a:r>
              <a:rPr lang="en-US" dirty="0" smtClean="0"/>
              <a:t> and the </a:t>
            </a:r>
            <a:r>
              <a:rPr lang="en-US" dirty="0" err="1" smtClean="0"/>
              <a:t>Eleatic</a:t>
            </a:r>
            <a:r>
              <a:rPr lang="en-US" dirty="0" smtClean="0"/>
              <a:t> Visitor in the </a:t>
            </a:r>
            <a:r>
              <a:rPr lang="en-US" i="1" dirty="0" smtClean="0"/>
              <a:t>Sophist</a:t>
            </a:r>
            <a:r>
              <a:rPr lang="en-US" dirty="0" smtClean="0"/>
              <a:t> (240-a7-c1):</a:t>
            </a:r>
            <a:endParaRPr lang="en-GB" dirty="0" smtClean="0"/>
          </a:p>
          <a:p>
            <a:pPr>
              <a:buNone/>
            </a:pPr>
            <a:r>
              <a:rPr lang="en-US" dirty="0" err="1" smtClean="0"/>
              <a:t>Theaetetus</a:t>
            </a:r>
            <a:r>
              <a:rPr lang="en-US" dirty="0" smtClean="0"/>
              <a:t>: Well, what can we say an image [</a:t>
            </a:r>
            <a:r>
              <a:rPr lang="en-US" i="1" dirty="0" err="1" smtClean="0"/>
              <a:t>eidôlon</a:t>
            </a:r>
            <a:r>
              <a:rPr lang="en-US" dirty="0" smtClean="0"/>
              <a:t>] is other than another such thing as the true one, made as a likeness of it?</a:t>
            </a:r>
            <a:endParaRPr lang="en-GB" dirty="0" smtClean="0"/>
          </a:p>
          <a:p>
            <a:pPr>
              <a:buNone/>
            </a:pPr>
            <a:r>
              <a:rPr lang="en-US" dirty="0" smtClean="0"/>
              <a:t>Visitor: Do you mean another such true one—or what do you mean by ‘such’ a thing?</a:t>
            </a:r>
            <a:endParaRPr lang="en-GB" dirty="0" smtClean="0"/>
          </a:p>
          <a:p>
            <a:pPr>
              <a:buNone/>
            </a:pPr>
            <a:r>
              <a:rPr lang="en-US" dirty="0" err="1" smtClean="0"/>
              <a:t>Theaetetus</a:t>
            </a:r>
            <a:r>
              <a:rPr lang="en-US" dirty="0" smtClean="0"/>
              <a:t>: Certainly not a true one, but one which is merely like it.</a:t>
            </a:r>
            <a:endParaRPr lang="en-GB" dirty="0" smtClean="0"/>
          </a:p>
          <a:p>
            <a:pPr>
              <a:buNone/>
            </a:pPr>
            <a:r>
              <a:rPr lang="en-US" dirty="0" smtClean="0"/>
              <a:t>Visitor: And by ‘the true one’ you mean the one which really is?</a:t>
            </a:r>
            <a:endParaRPr lang="en-GB" dirty="0" smtClean="0"/>
          </a:p>
          <a:p>
            <a:pPr>
              <a:buNone/>
            </a:pPr>
            <a:r>
              <a:rPr lang="en-US" dirty="0" err="1" smtClean="0"/>
              <a:t>Theaetetus</a:t>
            </a:r>
            <a:r>
              <a:rPr lang="en-US" dirty="0" smtClean="0"/>
              <a:t>: Yes.</a:t>
            </a:r>
            <a:endParaRPr lang="en-GB" dirty="0" smtClean="0"/>
          </a:p>
          <a:p>
            <a:pPr>
              <a:buNone/>
            </a:pPr>
            <a:r>
              <a:rPr lang="en-US" dirty="0" smtClean="0"/>
              <a:t>Visitor: So the one which is not true is the opposite of true?</a:t>
            </a:r>
            <a:endParaRPr lang="en-GB" dirty="0" smtClean="0"/>
          </a:p>
          <a:p>
            <a:pPr>
              <a:buNone/>
            </a:pPr>
            <a:r>
              <a:rPr lang="en-US" dirty="0" err="1" smtClean="0"/>
              <a:t>Theaetetus</a:t>
            </a:r>
            <a:r>
              <a:rPr lang="en-US" dirty="0" smtClean="0"/>
              <a:t>: Of course.</a:t>
            </a:r>
            <a:endParaRPr lang="en-GB" dirty="0" smtClean="0"/>
          </a:p>
          <a:p>
            <a:pPr>
              <a:buNone/>
            </a:pPr>
            <a:r>
              <a:rPr lang="en-US" dirty="0" smtClean="0"/>
              <a:t>Visitor: So you mean that what is like is not really [whatever: a person, e.g.], since you say it is not true?</a:t>
            </a:r>
            <a:endParaRPr lang="en-GB" dirty="0" smtClean="0"/>
          </a:p>
          <a:p>
            <a:pPr>
              <a:buNone/>
            </a:pPr>
            <a:r>
              <a:rPr lang="en-US" dirty="0" err="1" smtClean="0"/>
              <a:t>Theaetetus</a:t>
            </a:r>
            <a:r>
              <a:rPr lang="en-US" dirty="0" smtClean="0"/>
              <a:t>: But it is, in a way [perhaps: it is whatever – a person, e.g., in a way].</a:t>
            </a:r>
            <a:endParaRPr lang="en-GB" dirty="0" smtClean="0"/>
          </a:p>
          <a:p>
            <a:pPr>
              <a:buNone/>
            </a:pPr>
            <a:r>
              <a:rPr lang="en-US" dirty="0" smtClean="0"/>
              <a:t>Visitor: But not truly, according to you.</a:t>
            </a:r>
            <a:endParaRPr lang="en-GB" dirty="0" smtClean="0"/>
          </a:p>
          <a:p>
            <a:pPr>
              <a:buNone/>
            </a:pPr>
            <a:r>
              <a:rPr lang="en-US" dirty="0" err="1" smtClean="0"/>
              <a:t>Theaetetus</a:t>
            </a:r>
            <a:r>
              <a:rPr lang="en-US" dirty="0" smtClean="0"/>
              <a:t>: No—except that it really is an image [</a:t>
            </a:r>
            <a:r>
              <a:rPr lang="en-US" i="1" dirty="0" err="1" smtClean="0"/>
              <a:t>eikôn</a:t>
            </a:r>
            <a:r>
              <a:rPr lang="en-US" dirty="0" smtClean="0"/>
              <a:t>].</a:t>
            </a:r>
            <a:endParaRPr lang="en-GB" dirty="0" smtClean="0"/>
          </a:p>
          <a:p>
            <a:pPr>
              <a:buNone/>
            </a:pPr>
            <a:r>
              <a:rPr lang="en-US" dirty="0" smtClean="0"/>
              <a:t>Visitor: So what we call an image really is [something: an image], though we say it is not really [whatever: a person, e.g.]</a:t>
            </a:r>
            <a:endParaRPr lang="en-GB" dirty="0" smtClean="0"/>
          </a:p>
          <a:p>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Republic </a:t>
            </a:r>
            <a:r>
              <a:rPr lang="en-GB" dirty="0" smtClean="0"/>
              <a:t>Book X and Book VI</a:t>
            </a:r>
            <a:endParaRPr lang="en-GB" dirty="0"/>
          </a:p>
        </p:txBody>
      </p:sp>
      <p:sp>
        <p:nvSpPr>
          <p:cNvPr id="3" name="Content Placeholder 2"/>
          <p:cNvSpPr>
            <a:spLocks noGrp="1"/>
          </p:cNvSpPr>
          <p:nvPr>
            <p:ph idx="1"/>
          </p:nvPr>
        </p:nvSpPr>
        <p:spPr/>
        <p:txBody>
          <a:bodyPr/>
          <a:lstStyle/>
          <a:p>
            <a:pPr>
              <a:buNone/>
            </a:pPr>
            <a:r>
              <a:rPr lang="en-US" dirty="0" smtClean="0"/>
              <a:t>In Book </a:t>
            </a:r>
            <a:r>
              <a:rPr lang="en-US" i="1" dirty="0" smtClean="0"/>
              <a:t>X</a:t>
            </a:r>
            <a:r>
              <a:rPr lang="en-US" dirty="0" smtClean="0"/>
              <a:t> of the </a:t>
            </a:r>
            <a:r>
              <a:rPr lang="en-US" i="1" dirty="0" smtClean="0"/>
              <a:t>Republic</a:t>
            </a:r>
            <a:r>
              <a:rPr lang="en-US" dirty="0" smtClean="0"/>
              <a:t>, the images which painters (and poets) produce are said to be at third remove from reality: the suggestion is that the painted couch is an image of a couch made by a carpenter, and the couch made by the carpenter is an image of the Form of the couch, which is made by God.</a:t>
            </a:r>
            <a:endParaRPr lang="en-GB" dirty="0" smtClean="0"/>
          </a:p>
          <a:p>
            <a:pPr>
              <a:buNone/>
            </a:pPr>
            <a:r>
              <a:rPr lang="en-US" dirty="0" smtClean="0"/>
              <a:t>The key image of the divided line in Book VI makes the same point.  The line is divided according to a certain ratio; and then each part is divided again according to the same ratio.  This ratio expresses the relation between an image and what it’s an image of.  Artistic figures are images of perceivable things, and perceivable things are images of the forms.</a:t>
            </a:r>
            <a:endParaRPr lang="en-GB" dirty="0" smtClean="0"/>
          </a:p>
          <a:p>
            <a:pPr>
              <a:buNone/>
            </a:pP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Republic </a:t>
            </a:r>
            <a:r>
              <a:rPr lang="en-GB" dirty="0" smtClean="0"/>
              <a:t>Book V</a:t>
            </a:r>
            <a:endParaRPr lang="en-GB" i="1" dirty="0"/>
          </a:p>
        </p:txBody>
      </p:sp>
      <p:sp>
        <p:nvSpPr>
          <p:cNvPr id="3" name="Content Placeholder 2"/>
          <p:cNvSpPr>
            <a:spLocks noGrp="1"/>
          </p:cNvSpPr>
          <p:nvPr>
            <p:ph idx="1"/>
          </p:nvPr>
        </p:nvSpPr>
        <p:spPr/>
        <p:txBody>
          <a:bodyPr/>
          <a:lstStyle/>
          <a:p>
            <a:pPr>
              <a:buNone/>
            </a:pPr>
            <a:r>
              <a:rPr lang="en-US" dirty="0" smtClean="0"/>
              <a:t>With this in mind we can understand what Plato dislikes about the sight-lovers in Book V: what they attend to – perceivable things – ‘roll around somewhere (</a:t>
            </a:r>
            <a:r>
              <a:rPr lang="en-US" i="1" dirty="0" err="1" smtClean="0"/>
              <a:t>pou</a:t>
            </a:r>
            <a:r>
              <a:rPr lang="en-US" dirty="0" smtClean="0"/>
              <a:t>)</a:t>
            </a:r>
            <a:r>
              <a:rPr lang="en-US" i="1" dirty="0" smtClean="0"/>
              <a:t> </a:t>
            </a:r>
            <a:r>
              <a:rPr lang="en-US" dirty="0" smtClean="0"/>
              <a:t>between what is not and what purely is’ (479d2-4).  </a:t>
            </a:r>
            <a:endParaRPr lang="en-GB" dirty="0" smtClean="0"/>
          </a:p>
          <a:p>
            <a:pPr>
              <a:buNone/>
            </a:pPr>
            <a:r>
              <a:rPr lang="en-US" dirty="0" smtClean="0"/>
              <a:t>This idea of something being somehow between what is not and what purely is makes sense if we think of perceivable things being like artistic images, on Plato’s view of them: the Magi in the Giotto fresco are people, in a way, but also, in a way not – they’re not real people. </a:t>
            </a:r>
            <a:endParaRPr lang="en-GB" dirty="0" smtClean="0"/>
          </a:p>
          <a:p>
            <a:pPr>
              <a:buNone/>
            </a:pP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Magritte’s pipe</a:t>
            </a:r>
            <a:endParaRPr lang="en-GB" dirty="0"/>
          </a:p>
        </p:txBody>
      </p:sp>
      <p:sp>
        <p:nvSpPr>
          <p:cNvPr id="3" name="Content Placeholder 2"/>
          <p:cNvSpPr>
            <a:spLocks noGrp="1"/>
          </p:cNvSpPr>
          <p:nvPr>
            <p:ph idx="1"/>
          </p:nvPr>
        </p:nvSpPr>
        <p:spPr/>
        <p:txBody>
          <a:bodyPr/>
          <a:lstStyle/>
          <a:p>
            <a:pPr>
              <a:buNone/>
            </a:pPr>
            <a:r>
              <a:rPr lang="en-US" dirty="0" smtClean="0"/>
              <a:t>I think this interpretation makes sense of Plato.  It also offers an attractive account of artistic representation.</a:t>
            </a:r>
            <a:endParaRPr lang="en-GB" dirty="0" smtClean="0"/>
          </a:p>
          <a:p>
            <a:pPr>
              <a:buNone/>
            </a:pPr>
            <a:r>
              <a:rPr lang="en-US" dirty="0" smtClean="0"/>
              <a:t>For example, it provides a distinctive response to Magritte’s famous painting, </a:t>
            </a:r>
            <a:r>
              <a:rPr lang="en-US" i="1" dirty="0" smtClean="0"/>
              <a:t>La </a:t>
            </a:r>
            <a:r>
              <a:rPr lang="en-US" i="1" dirty="0" err="1" smtClean="0"/>
              <a:t>trahaison</a:t>
            </a:r>
            <a:r>
              <a:rPr lang="en-US" i="1" dirty="0" smtClean="0"/>
              <a:t> des images</a:t>
            </a:r>
            <a:r>
              <a:rPr lang="en-US" dirty="0" smtClean="0"/>
              <a:t>.  It’s a painting of a pipe, with underneath it the caption ‘</a:t>
            </a:r>
            <a:r>
              <a:rPr lang="en-US" dirty="0" err="1" smtClean="0"/>
              <a:t>Ceci</a:t>
            </a:r>
            <a:r>
              <a:rPr lang="en-US" dirty="0" smtClean="0"/>
              <a:t> </a:t>
            </a:r>
            <a:r>
              <a:rPr lang="en-US" dirty="0" err="1" smtClean="0"/>
              <a:t>n’est</a:t>
            </a:r>
            <a:r>
              <a:rPr lang="en-US" dirty="0" smtClean="0"/>
              <a:t> pas </a:t>
            </a:r>
            <a:r>
              <a:rPr lang="en-US" dirty="0" err="1" smtClean="0"/>
              <a:t>une</a:t>
            </a:r>
            <a:r>
              <a:rPr lang="en-US" dirty="0" smtClean="0"/>
              <a:t> pipe’, </a:t>
            </a:r>
            <a:r>
              <a:rPr lang="en-US" i="1" dirty="0" smtClean="0"/>
              <a:t>This is not a pipe</a:t>
            </a:r>
            <a:r>
              <a:rPr lang="en-US" dirty="0" smtClean="0"/>
              <a:t>.  On the approach I’m suggesting we find in Plato, this is puzzling: yes, of course, it’s a pipe (in a way); but no, it’s not a pipe (not a real pipe).</a:t>
            </a:r>
            <a:endParaRPr lang="en-GB" dirty="0" smtClean="0"/>
          </a:p>
          <a:p>
            <a:pPr>
              <a:buNone/>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40000" y="781050"/>
            <a:ext cx="7112000" cy="5295900"/>
          </a:xfrm>
          <a:prstGeom prst="rect">
            <a:avLst/>
          </a:prstGeom>
        </p:spPr>
      </p:pic>
    </p:spTree>
    <p:extLst>
      <p:ext uri="{BB962C8B-B14F-4D97-AF65-F5344CB8AC3E}">
        <p14:creationId xmlns:p14="http://schemas.microsoft.com/office/powerpoint/2010/main" xmlns="" val="466172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general point about artistic representation</a:t>
            </a:r>
            <a:endParaRPr lang="en-GB" dirty="0"/>
          </a:p>
        </p:txBody>
      </p:sp>
      <p:sp>
        <p:nvSpPr>
          <p:cNvPr id="3" name="Content Placeholder 2"/>
          <p:cNvSpPr>
            <a:spLocks noGrp="1"/>
          </p:cNvSpPr>
          <p:nvPr>
            <p:ph idx="1"/>
          </p:nvPr>
        </p:nvSpPr>
        <p:spPr/>
        <p:txBody>
          <a:bodyPr/>
          <a:lstStyle/>
          <a:p>
            <a:pPr>
              <a:buNone/>
            </a:pPr>
            <a:r>
              <a:rPr lang="en-US" dirty="0" smtClean="0"/>
              <a:t>More importantly, this view gets something right about artistic representation which almost all other views get wrong:</a:t>
            </a:r>
            <a:endParaRPr lang="en-GB" dirty="0" smtClean="0"/>
          </a:p>
          <a:p>
            <a:pPr>
              <a:buNone/>
            </a:pPr>
            <a:r>
              <a:rPr lang="en-US" dirty="0" smtClean="0"/>
              <a:t>	(</a:t>
            </a:r>
            <a:r>
              <a:rPr lang="en-US" dirty="0" smtClean="0"/>
              <a:t>ND)	Attending to the medium of a painting (e.g.) cannot inevitably </a:t>
            </a:r>
            <a:r>
              <a:rPr lang="en-US" dirty="0" smtClean="0"/>
              <a:t>		be </a:t>
            </a:r>
            <a:r>
              <a:rPr lang="en-US" dirty="0" smtClean="0"/>
              <a:t>a distraction from attending to its content, or vice versa.</a:t>
            </a:r>
            <a:endParaRPr lang="en-GB" dirty="0" smtClean="0"/>
          </a:p>
          <a:p>
            <a:pPr>
              <a:buNone/>
            </a:pPr>
            <a:r>
              <a:rPr lang="en-US" dirty="0" smtClean="0"/>
              <a:t>If (ND) were not true, it’s hard to see how a painter (e.g.) could paint at all.  </a:t>
            </a:r>
            <a:endParaRPr lang="en-GB" dirty="0" smtClean="0"/>
          </a:p>
          <a:p>
            <a:pPr>
              <a:buNone/>
            </a:pP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 with other theories</a:t>
            </a:r>
            <a:endParaRPr lang="en-GB" dirty="0"/>
          </a:p>
        </p:txBody>
      </p:sp>
      <p:sp>
        <p:nvSpPr>
          <p:cNvPr id="3" name="Content Placeholder 2"/>
          <p:cNvSpPr>
            <a:spLocks noGrp="1"/>
          </p:cNvSpPr>
          <p:nvPr>
            <p:ph idx="1"/>
          </p:nvPr>
        </p:nvSpPr>
        <p:spPr/>
        <p:txBody>
          <a:bodyPr/>
          <a:lstStyle/>
          <a:p>
            <a:pPr>
              <a:buNone/>
            </a:pPr>
            <a:r>
              <a:rPr lang="en-US" dirty="0" smtClean="0"/>
              <a:t>But most theories are incompatible with (ND).</a:t>
            </a:r>
            <a:endParaRPr lang="en-GB" dirty="0" smtClean="0"/>
          </a:p>
          <a:p>
            <a:pPr>
              <a:buNone/>
            </a:pPr>
            <a:r>
              <a:rPr lang="en-US" dirty="0" smtClean="0"/>
              <a:t>Ernst </a:t>
            </a:r>
            <a:r>
              <a:rPr lang="en-US" dirty="0" err="1" smtClean="0"/>
              <a:t>Gombrich</a:t>
            </a:r>
            <a:r>
              <a:rPr lang="en-US" dirty="0" smtClean="0"/>
              <a:t> (</a:t>
            </a:r>
            <a:r>
              <a:rPr lang="en-US" i="1" dirty="0" smtClean="0"/>
              <a:t>Art and Illusion</a:t>
            </a:r>
            <a:r>
              <a:rPr lang="en-US" dirty="0" smtClean="0"/>
              <a:t>) </a:t>
            </a:r>
            <a:r>
              <a:rPr lang="en-US" dirty="0" smtClean="0"/>
              <a:t>thinks that when we are aware of the content of a painting – when we can see the Magi in the Giotto, e.g. – we are under the illusion that we are seeing real people.  But we can’t be under that illusion if we notice the paint, or indeed anything about the way it’s painted.</a:t>
            </a:r>
            <a:endParaRPr lang="en-GB" dirty="0" smtClean="0"/>
          </a:p>
          <a:p>
            <a:pPr>
              <a:buNone/>
            </a:pPr>
            <a:r>
              <a:rPr lang="en-US" dirty="0" smtClean="0"/>
              <a:t>Kendall Walton </a:t>
            </a:r>
            <a:r>
              <a:rPr lang="en-US" dirty="0" smtClean="0"/>
              <a:t>(</a:t>
            </a:r>
            <a:r>
              <a:rPr lang="en-US" i="1" dirty="0" smtClean="0"/>
              <a:t>Mimesis as Make-Believe</a:t>
            </a:r>
            <a:r>
              <a:rPr lang="en-US" dirty="0" smtClean="0"/>
              <a:t>)thinks </a:t>
            </a:r>
            <a:r>
              <a:rPr lang="en-US" dirty="0" smtClean="0"/>
              <a:t>that when we look at a painting of </a:t>
            </a:r>
            <a:r>
              <a:rPr lang="en-US" dirty="0" smtClean="0"/>
              <a:t>(e.g.) the </a:t>
            </a:r>
            <a:r>
              <a:rPr lang="en-US" dirty="0" smtClean="0"/>
              <a:t>Magi we make-believe or imagine that we are seeing real people.  But this looks an impossible feat unless we somehow manage to forget about the paint and the way it’s painted.</a:t>
            </a:r>
            <a:endParaRPr lang="en-GB" dirty="0" smtClean="0"/>
          </a:p>
          <a:p>
            <a:pPr>
              <a:buNone/>
            </a:pP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time</a:t>
            </a:r>
            <a:endParaRPr lang="en-GB" dirty="0"/>
          </a:p>
        </p:txBody>
      </p:sp>
      <p:sp>
        <p:nvSpPr>
          <p:cNvPr id="3" name="Content Placeholder 2"/>
          <p:cNvSpPr>
            <a:spLocks noGrp="1"/>
          </p:cNvSpPr>
          <p:nvPr>
            <p:ph idx="1"/>
          </p:nvPr>
        </p:nvSpPr>
        <p:spPr/>
        <p:txBody>
          <a:bodyPr/>
          <a:lstStyle/>
          <a:p>
            <a:pPr>
              <a:buNone/>
            </a:pPr>
            <a:endParaRPr lang="en-US" smtClean="0"/>
          </a:p>
          <a:p>
            <a:pPr>
              <a:buNone/>
            </a:pPr>
            <a:r>
              <a:rPr lang="en-US" smtClean="0"/>
              <a:t>Next </a:t>
            </a:r>
            <a:r>
              <a:rPr lang="en-US" dirty="0" smtClean="0"/>
              <a:t>time I’ll suggest that this approach to art opens the way to an alternative account of the relation between all forms of representation (including linguistic representation) and the world.</a:t>
            </a:r>
            <a:endParaRPr lang="en-GB" dirty="0" smtClean="0"/>
          </a:p>
          <a:p>
            <a:pPr>
              <a:buNone/>
            </a:pP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lstStyle/>
          <a:p>
            <a:pPr>
              <a:buNone/>
            </a:pPr>
            <a:r>
              <a:rPr lang="en-GB" dirty="0" smtClean="0"/>
              <a:t>I’ve been digging the philosophy of language out of McDowell’s argument in </a:t>
            </a:r>
            <a:r>
              <a:rPr lang="en-GB" i="1" dirty="0" smtClean="0"/>
              <a:t>Mind and World</a:t>
            </a:r>
            <a:r>
              <a:rPr lang="en-GB" dirty="0" smtClean="0"/>
              <a:t>, linking it to an ancient tradition, and raising worries about it.</a:t>
            </a:r>
          </a:p>
          <a:p>
            <a:pPr>
              <a:buNone/>
            </a:pPr>
            <a:endParaRPr lang="en-GB" dirty="0" smtClean="0"/>
          </a:p>
          <a:p>
            <a:pPr>
              <a:buNone/>
            </a:pPr>
            <a:r>
              <a:rPr lang="en-GB" dirty="0" smtClean="0"/>
              <a:t>In </a:t>
            </a:r>
            <a:r>
              <a:rPr lang="en-GB" dirty="0" smtClean="0"/>
              <a:t>this lecture I’m going to look at the theory of artistic images apparently to be found in Plato.  This is interesting in itself, and also has some importance for the interpretation of Plato’s metaphysics.  In the next lecture we’ll see how it connects with the theme of the previous lectures.</a:t>
            </a:r>
          </a:p>
          <a:p>
            <a:pPr>
              <a:buNone/>
            </a:pPr>
            <a:endParaRPr lang="en-GB" dirty="0" smtClean="0"/>
          </a:p>
        </p:txBody>
      </p:sp>
    </p:spTree>
    <p:extLst>
      <p:ext uri="{BB962C8B-B14F-4D97-AF65-F5344CB8AC3E}">
        <p14:creationId xmlns:p14="http://schemas.microsoft.com/office/powerpoint/2010/main" xmlns="" val="2935258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Republic </a:t>
            </a:r>
            <a:r>
              <a:rPr lang="en-GB" dirty="0" smtClean="0"/>
              <a:t>X: A hasty interpretation</a:t>
            </a:r>
            <a:endParaRPr lang="en-GB" i="1" dirty="0"/>
          </a:p>
        </p:txBody>
      </p:sp>
      <p:sp>
        <p:nvSpPr>
          <p:cNvPr id="3" name="Content Placeholder 2"/>
          <p:cNvSpPr>
            <a:spLocks noGrp="1"/>
          </p:cNvSpPr>
          <p:nvPr>
            <p:ph idx="1"/>
          </p:nvPr>
        </p:nvSpPr>
        <p:spPr/>
        <p:txBody>
          <a:bodyPr/>
          <a:lstStyle/>
          <a:p>
            <a:pPr>
              <a:buNone/>
            </a:pPr>
            <a:r>
              <a:rPr lang="en-GB" dirty="0" smtClean="0"/>
              <a:t>In </a:t>
            </a:r>
            <a:r>
              <a:rPr lang="en-GB" i="1" dirty="0" smtClean="0"/>
              <a:t>Republic </a:t>
            </a:r>
            <a:r>
              <a:rPr lang="en-GB" dirty="0" smtClean="0"/>
              <a:t>X Plato compares what a painter does with holding up a mirror to reflect the world (596d).  He is often assumed here to be talking about ‘realistic’ painting, and to assume that painters aim for photographic or </a:t>
            </a:r>
            <a:r>
              <a:rPr lang="en-GB" i="1" dirty="0" err="1" smtClean="0"/>
              <a:t>trompe-l’oeil</a:t>
            </a:r>
            <a:r>
              <a:rPr lang="en-GB" dirty="0" smtClean="0"/>
              <a:t> realism (</a:t>
            </a:r>
            <a:r>
              <a:rPr lang="en-GB" dirty="0" err="1" smtClean="0"/>
              <a:t>Annas</a:t>
            </a:r>
            <a:r>
              <a:rPr lang="en-GB" dirty="0" smtClean="0"/>
              <a:t> </a:t>
            </a:r>
            <a:r>
              <a:rPr lang="en-GB" i="1" dirty="0" smtClean="0"/>
              <a:t>Introduction to Plato’s Republic</a:t>
            </a:r>
            <a:r>
              <a:rPr lang="en-GB" dirty="0" smtClean="0"/>
              <a:t>, 338; Moss ‘What is imitative poetry and why is it bad?’, 422).</a:t>
            </a:r>
          </a:p>
          <a:p>
            <a:pPr>
              <a:buNone/>
            </a:pPr>
            <a:r>
              <a:rPr lang="en-GB" dirty="0" smtClean="0"/>
              <a:t>It is then </a:t>
            </a:r>
            <a:r>
              <a:rPr lang="en-GB" dirty="0" err="1" smtClean="0"/>
              <a:t>standardly</a:t>
            </a:r>
            <a:r>
              <a:rPr lang="en-GB" dirty="0" smtClean="0"/>
              <a:t> (though not universally) said that this limited conception of what painters do means that his criticisms of art in general (and poetry in particular) are weak.</a:t>
            </a:r>
          </a:p>
          <a:p>
            <a:pPr>
              <a:buNone/>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i="1" dirty="0" smtClean="0"/>
              <a:t>Republic </a:t>
            </a:r>
            <a:r>
              <a:rPr lang="en-GB" dirty="0" smtClean="0"/>
              <a:t>X: A closer look</a:t>
            </a:r>
            <a:endParaRPr lang="en-GB" i="1" dirty="0"/>
          </a:p>
        </p:txBody>
      </p:sp>
      <p:sp>
        <p:nvSpPr>
          <p:cNvPr id="3" name="Content Placeholder 2"/>
          <p:cNvSpPr>
            <a:spLocks noGrp="1"/>
          </p:cNvSpPr>
          <p:nvPr>
            <p:ph idx="1"/>
          </p:nvPr>
        </p:nvSpPr>
        <p:spPr/>
        <p:txBody>
          <a:bodyPr/>
          <a:lstStyle/>
          <a:p>
            <a:pPr>
              <a:buNone/>
            </a:pPr>
            <a:r>
              <a:rPr lang="en-GB" dirty="0" smtClean="0"/>
              <a:t>In fact, photographic realism does not seem to be Plato’s concern.  Socrates begins by introducing the idea of an astonishing kind of craftsman (</a:t>
            </a:r>
            <a:r>
              <a:rPr lang="en-GB" i="1" dirty="0" err="1" smtClean="0"/>
              <a:t>cheirotechnês</a:t>
            </a:r>
            <a:r>
              <a:rPr lang="en-GB" dirty="0" smtClean="0"/>
              <a:t>, 596b5; </a:t>
            </a:r>
            <a:r>
              <a:rPr lang="en-GB" i="1" dirty="0" err="1" smtClean="0"/>
              <a:t>demiourgos</a:t>
            </a:r>
            <a:r>
              <a:rPr lang="en-GB" dirty="0" smtClean="0"/>
              <a:t>, 596d2), who can make not only all kinds of artefact, but also every kind of plant, and animals, and the earth, and the sky, and the gods.  In fact, he can make anything!  </a:t>
            </a:r>
          </a:p>
          <a:p>
            <a:pPr>
              <a:buNone/>
            </a:pPr>
            <a:r>
              <a:rPr lang="en-GB" dirty="0" smtClean="0"/>
              <a:t>Notice that he is not introduced in the first instance merely as someone who can </a:t>
            </a:r>
            <a:r>
              <a:rPr lang="en-GB" i="1" dirty="0" smtClean="0"/>
              <a:t>imitate</a:t>
            </a:r>
            <a:r>
              <a:rPr lang="en-GB" dirty="0" smtClean="0"/>
              <a:t> every kind of thing, or who can make </a:t>
            </a:r>
            <a:r>
              <a:rPr lang="en-GB" i="1" dirty="0" smtClean="0"/>
              <a:t>images</a:t>
            </a:r>
            <a:r>
              <a:rPr lang="en-GB" dirty="0" smtClean="0"/>
              <a:t> of every kind of thing: he is said to be able to </a:t>
            </a:r>
            <a:r>
              <a:rPr lang="en-GB" i="1" dirty="0" smtClean="0"/>
              <a:t>make</a:t>
            </a:r>
            <a:r>
              <a:rPr lang="en-GB" dirty="0" smtClean="0"/>
              <a:t> every kind of thing.  It is this capacity to </a:t>
            </a:r>
            <a:r>
              <a:rPr lang="en-GB" i="1" dirty="0" smtClean="0"/>
              <a:t>make</a:t>
            </a:r>
            <a:r>
              <a:rPr lang="en-GB" dirty="0" smtClean="0"/>
              <a:t> things which is Socrates’ concern here.</a:t>
            </a:r>
          </a:p>
          <a:p>
            <a:pPr>
              <a:buNone/>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the mirror comes in</a:t>
            </a:r>
            <a:endParaRPr lang="en-GB" dirty="0"/>
          </a:p>
        </p:txBody>
      </p:sp>
      <p:sp>
        <p:nvSpPr>
          <p:cNvPr id="3" name="Content Placeholder 2"/>
          <p:cNvSpPr>
            <a:spLocks noGrp="1"/>
          </p:cNvSpPr>
          <p:nvPr>
            <p:ph idx="1"/>
          </p:nvPr>
        </p:nvSpPr>
        <p:spPr/>
        <p:txBody>
          <a:bodyPr/>
          <a:lstStyle/>
          <a:p>
            <a:pPr>
              <a:buNone/>
            </a:pPr>
            <a:r>
              <a:rPr lang="en-US" dirty="0" smtClean="0"/>
              <a:t>It is only when </a:t>
            </a:r>
            <a:r>
              <a:rPr lang="en-US" dirty="0" err="1" smtClean="0"/>
              <a:t>Glaucon</a:t>
            </a:r>
            <a:r>
              <a:rPr lang="en-US" dirty="0" smtClean="0"/>
              <a:t> responds that such a person would be an amazing sophist that Socrates goes on to explain that the feat is one you can do yourself with a mirror.  </a:t>
            </a:r>
            <a:endParaRPr lang="en-US" dirty="0" smtClean="0"/>
          </a:p>
          <a:p>
            <a:pPr>
              <a:buNone/>
            </a:pPr>
            <a:r>
              <a:rPr lang="en-US" dirty="0" smtClean="0"/>
              <a:t>Again</a:t>
            </a:r>
            <a:r>
              <a:rPr lang="en-US" dirty="0" smtClean="0"/>
              <a:t>, Socrates does not say that if you do this you make </a:t>
            </a:r>
            <a:r>
              <a:rPr lang="en-US" i="1" dirty="0" smtClean="0"/>
              <a:t>images</a:t>
            </a:r>
            <a:r>
              <a:rPr lang="en-US" dirty="0" smtClean="0"/>
              <a:t> of things.  Rather, he says that with a mirror ‘you will quickly </a:t>
            </a:r>
            <a:r>
              <a:rPr lang="en-US" i="1" dirty="0" smtClean="0"/>
              <a:t>make</a:t>
            </a:r>
            <a:r>
              <a:rPr lang="en-US" dirty="0" smtClean="0"/>
              <a:t> the sun and the things in the sky; you will quickly </a:t>
            </a:r>
            <a:r>
              <a:rPr lang="en-US" i="1" dirty="0" smtClean="0"/>
              <a:t>make</a:t>
            </a:r>
            <a:r>
              <a:rPr lang="en-US" dirty="0" smtClean="0"/>
              <a:t> the earth, yourself and the other animals, manufactured items, plants, and everything else that was mentioned just now’ (596e1-3: Reeve’s translation, but my emphasis).</a:t>
            </a:r>
            <a:endParaRPr lang="en-GB" dirty="0" smtClean="0"/>
          </a:p>
          <a:p>
            <a:pPr>
              <a:buNone/>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the problem really lies</a:t>
            </a:r>
            <a:endParaRPr lang="en-GB" dirty="0"/>
          </a:p>
        </p:txBody>
      </p:sp>
      <p:sp>
        <p:nvSpPr>
          <p:cNvPr id="3" name="Content Placeholder 2"/>
          <p:cNvSpPr>
            <a:spLocks noGrp="1"/>
          </p:cNvSpPr>
          <p:nvPr>
            <p:ph idx="1"/>
          </p:nvPr>
        </p:nvSpPr>
        <p:spPr/>
        <p:txBody>
          <a:bodyPr/>
          <a:lstStyle/>
          <a:p>
            <a:pPr>
              <a:buNone/>
            </a:pPr>
            <a:r>
              <a:rPr lang="en-US" dirty="0" smtClean="0"/>
              <a:t>When he turns to the painter, Socrates introduces him first as one of these amazing craftsmen who can make anything (596e6).   In painting a couch the painter is said to </a:t>
            </a:r>
            <a:r>
              <a:rPr lang="en-US" i="1" dirty="0" smtClean="0"/>
              <a:t>make</a:t>
            </a:r>
            <a:r>
              <a:rPr lang="en-US" dirty="0" smtClean="0"/>
              <a:t> a couch, in a way (</a:t>
            </a:r>
            <a:r>
              <a:rPr lang="en-US" i="1" dirty="0" err="1" smtClean="0"/>
              <a:t>tropô</a:t>
            </a:r>
            <a:r>
              <a:rPr lang="en-US" i="1" dirty="0" smtClean="0"/>
              <a:t>(</a:t>
            </a:r>
            <a:r>
              <a:rPr lang="en-US" i="1" dirty="0" err="1" smtClean="0"/>
              <a:t>i</a:t>
            </a:r>
            <a:r>
              <a:rPr lang="en-US" i="1" dirty="0" smtClean="0"/>
              <a:t>) </a:t>
            </a:r>
            <a:r>
              <a:rPr lang="en-US" i="1" dirty="0" err="1" smtClean="0"/>
              <a:t>ge</a:t>
            </a:r>
            <a:r>
              <a:rPr lang="en-US" i="1" dirty="0" smtClean="0"/>
              <a:t> </a:t>
            </a:r>
            <a:r>
              <a:rPr lang="en-US" i="1" dirty="0" err="1" smtClean="0"/>
              <a:t>tini</a:t>
            </a:r>
            <a:r>
              <a:rPr lang="en-US" dirty="0" smtClean="0"/>
              <a:t>, 596e10).  The Form of the couch, the couch made by the carpenter, and what is produced by the painter are said to be three couches, in a sense (</a:t>
            </a:r>
            <a:r>
              <a:rPr lang="en-US" i="1" dirty="0" err="1" smtClean="0"/>
              <a:t>trittai</a:t>
            </a:r>
            <a:r>
              <a:rPr lang="en-US" i="1" dirty="0" smtClean="0"/>
              <a:t> tines </a:t>
            </a:r>
            <a:r>
              <a:rPr lang="en-US" i="1" dirty="0" err="1" smtClean="0"/>
              <a:t>klinai</a:t>
            </a:r>
            <a:r>
              <a:rPr lang="en-US" dirty="0" smtClean="0"/>
              <a:t>, 597b5), and the painter, the </a:t>
            </a:r>
            <a:r>
              <a:rPr lang="en-US" dirty="0" err="1" smtClean="0"/>
              <a:t>couchmaker</a:t>
            </a:r>
            <a:r>
              <a:rPr lang="en-US" dirty="0" smtClean="0"/>
              <a:t>, and god are said to be responsible for three kinds of couch (</a:t>
            </a:r>
            <a:r>
              <a:rPr lang="en-US" i="1" dirty="0" err="1" smtClean="0"/>
              <a:t>trisin</a:t>
            </a:r>
            <a:r>
              <a:rPr lang="en-US" i="1" dirty="0" smtClean="0"/>
              <a:t> </a:t>
            </a:r>
            <a:r>
              <a:rPr lang="en-US" i="1" dirty="0" err="1" smtClean="0"/>
              <a:t>eidesi</a:t>
            </a:r>
            <a:r>
              <a:rPr lang="en-US" i="1" dirty="0" smtClean="0"/>
              <a:t> </a:t>
            </a:r>
            <a:r>
              <a:rPr lang="en-US" i="1" dirty="0" err="1" smtClean="0"/>
              <a:t>klinôn</a:t>
            </a:r>
            <a:r>
              <a:rPr lang="en-US" dirty="0" smtClean="0"/>
              <a:t>).  </a:t>
            </a:r>
            <a:endParaRPr lang="en-GB" dirty="0" smtClean="0"/>
          </a:p>
          <a:p>
            <a:pPr>
              <a:buNone/>
            </a:pPr>
            <a:r>
              <a:rPr lang="en-US" dirty="0" smtClean="0"/>
              <a:t>It looks as if Socrates’ problem, whatever it is, is seen most clearly if we understand that in painting a picture of a couch the painter is, in a sense, </a:t>
            </a:r>
            <a:r>
              <a:rPr lang="en-US" i="1" dirty="0" smtClean="0"/>
              <a:t>making a couch</a:t>
            </a:r>
            <a:r>
              <a:rPr lang="en-US" dirty="0" smtClean="0"/>
              <a:t>.</a:t>
            </a:r>
            <a:endParaRPr lang="en-GB" dirty="0" smtClean="0"/>
          </a:p>
          <a:p>
            <a:pPr>
              <a:buNone/>
            </a:pP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i="1" dirty="0" smtClean="0"/>
              <a:t>Sophist</a:t>
            </a:r>
            <a:endParaRPr lang="en-GB" dirty="0"/>
          </a:p>
        </p:txBody>
      </p:sp>
      <p:sp>
        <p:nvSpPr>
          <p:cNvPr id="3" name="Content Placeholder 2"/>
          <p:cNvSpPr>
            <a:spLocks noGrp="1"/>
          </p:cNvSpPr>
          <p:nvPr>
            <p:ph idx="1"/>
          </p:nvPr>
        </p:nvSpPr>
        <p:spPr/>
        <p:txBody>
          <a:bodyPr/>
          <a:lstStyle/>
          <a:p>
            <a:pPr>
              <a:buNone/>
            </a:pPr>
            <a:r>
              <a:rPr lang="en-US" dirty="0" smtClean="0"/>
              <a:t>Something very similar happens in the </a:t>
            </a:r>
            <a:r>
              <a:rPr lang="en-US" i="1" dirty="0" smtClean="0"/>
              <a:t>Sophist</a:t>
            </a:r>
            <a:r>
              <a:rPr lang="en-US" dirty="0" smtClean="0"/>
              <a:t>, in a sequence of passages which has close parallels with this section of </a:t>
            </a:r>
            <a:r>
              <a:rPr lang="en-US" i="1" dirty="0" smtClean="0"/>
              <a:t>Republic</a:t>
            </a:r>
            <a:r>
              <a:rPr lang="en-US" dirty="0" smtClean="0"/>
              <a:t> X.  </a:t>
            </a:r>
            <a:endParaRPr lang="en-GB" dirty="0" smtClean="0"/>
          </a:p>
          <a:p>
            <a:pPr>
              <a:buNone/>
            </a:pPr>
            <a:r>
              <a:rPr lang="en-US" dirty="0" smtClean="0"/>
              <a:t>At 233d9-10 the </a:t>
            </a:r>
            <a:r>
              <a:rPr lang="en-US" dirty="0" err="1" smtClean="0"/>
              <a:t>Eleatic</a:t>
            </a:r>
            <a:r>
              <a:rPr lang="en-US" dirty="0" smtClean="0"/>
              <a:t> Visitor introduces the idea of someone who can do and make absolutely everything (</a:t>
            </a:r>
            <a:r>
              <a:rPr lang="en-US" i="1" dirty="0" err="1" smtClean="0"/>
              <a:t>sunapanta</a:t>
            </a:r>
            <a:r>
              <a:rPr lang="en-US" dirty="0" smtClean="0"/>
              <a:t>) with a single craft (</a:t>
            </a:r>
            <a:r>
              <a:rPr lang="en-US" i="1" dirty="0" err="1" smtClean="0"/>
              <a:t>technê</a:t>
            </a:r>
            <a:r>
              <a:rPr lang="en-US" dirty="0" smtClean="0"/>
              <a:t>), and when asked to explain what he means by ‘absolutely everything’, says it includes ‘you and me, and, as well as us, the other animals and trees’ (233e5-6).  </a:t>
            </a:r>
            <a:endParaRPr lang="en-GB" dirty="0" smtClean="0"/>
          </a:p>
          <a:p>
            <a:pPr>
              <a:buNone/>
            </a:pPr>
            <a:r>
              <a:rPr lang="en-US" dirty="0" smtClean="0"/>
              <a:t>When </a:t>
            </a:r>
            <a:r>
              <a:rPr lang="en-US" dirty="0" err="1" smtClean="0"/>
              <a:t>Theaetetus</a:t>
            </a:r>
            <a:r>
              <a:rPr lang="en-US" dirty="0" smtClean="0"/>
              <a:t> suggests that this person must be a kind of farmer, because he can make animals, the Visitor says he can also make the sea and the earth and the sky and the gods—in fact, everything (234a3-5).  </a:t>
            </a:r>
            <a:endParaRPr lang="en-GB" dirty="0" smtClean="0"/>
          </a:p>
          <a:p>
            <a:pPr>
              <a:buNone/>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key point in the </a:t>
            </a:r>
            <a:r>
              <a:rPr lang="en-GB" i="1" dirty="0" smtClean="0"/>
              <a:t>Sophist</a:t>
            </a:r>
            <a:endParaRPr lang="en-GB" dirty="0"/>
          </a:p>
        </p:txBody>
      </p:sp>
      <p:sp>
        <p:nvSpPr>
          <p:cNvPr id="3" name="Content Placeholder 2"/>
          <p:cNvSpPr>
            <a:spLocks noGrp="1"/>
          </p:cNvSpPr>
          <p:nvPr>
            <p:ph idx="1"/>
          </p:nvPr>
        </p:nvSpPr>
        <p:spPr/>
        <p:txBody>
          <a:bodyPr/>
          <a:lstStyle/>
          <a:p>
            <a:pPr>
              <a:buNone/>
            </a:pPr>
            <a:r>
              <a:rPr lang="en-US" dirty="0" smtClean="0"/>
              <a:t>When he eventually explains (at 234b5-10), the Visitor says that with the painter’s craft one can make imitations (</a:t>
            </a:r>
            <a:r>
              <a:rPr lang="en-US" i="1" dirty="0" err="1" smtClean="0"/>
              <a:t>mimêmata</a:t>
            </a:r>
            <a:r>
              <a:rPr lang="en-US" dirty="0" smtClean="0"/>
              <a:t>) which have the same names as real things (</a:t>
            </a:r>
            <a:r>
              <a:rPr lang="en-US" i="1" dirty="0" err="1" smtClean="0"/>
              <a:t>homonyma</a:t>
            </a:r>
            <a:r>
              <a:rPr lang="en-US" i="1" dirty="0" smtClean="0"/>
              <a:t> </a:t>
            </a:r>
            <a:r>
              <a:rPr lang="en-US" i="1" dirty="0" err="1" smtClean="0"/>
              <a:t>tôn</a:t>
            </a:r>
            <a:r>
              <a:rPr lang="en-US" i="1" dirty="0" smtClean="0"/>
              <a:t> </a:t>
            </a:r>
            <a:r>
              <a:rPr lang="en-US" i="1" dirty="0" err="1" smtClean="0"/>
              <a:t>ontôn</a:t>
            </a:r>
            <a:r>
              <a:rPr lang="en-US" dirty="0" smtClean="0"/>
              <a:t>).  </a:t>
            </a:r>
            <a:endParaRPr lang="en-GB" dirty="0" smtClean="0"/>
          </a:p>
          <a:p>
            <a:pPr>
              <a:buNone/>
            </a:pPr>
            <a:r>
              <a:rPr lang="en-US" dirty="0" smtClean="0"/>
              <a:t>So on this view—although the Visitor does not draw the point out here—since the painter of a couch will make something which has the same name as what he is producing an image of, he will be making a couch.</a:t>
            </a:r>
            <a:endParaRPr lang="en-GB" dirty="0" smtClean="0"/>
          </a:p>
          <a:p>
            <a:pPr>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literal interpretation</a:t>
            </a:r>
            <a:endParaRPr lang="en-GB" dirty="0"/>
          </a:p>
        </p:txBody>
      </p:sp>
      <p:sp>
        <p:nvSpPr>
          <p:cNvPr id="3" name="Content Placeholder 2"/>
          <p:cNvSpPr>
            <a:spLocks noGrp="1"/>
          </p:cNvSpPr>
          <p:nvPr>
            <p:ph idx="1"/>
          </p:nvPr>
        </p:nvSpPr>
        <p:spPr/>
        <p:txBody>
          <a:bodyPr/>
          <a:lstStyle/>
          <a:p>
            <a:pPr>
              <a:buNone/>
            </a:pPr>
            <a:r>
              <a:rPr lang="en-US" dirty="0" smtClean="0"/>
              <a:t>The claim is then that when the painter paints a couch, he makes a couch.  When he paints a tree, he makes a tree.  When he paints the sky, he makes the (or a) sky.  After he has done his work, there is a couch which the painter has made, which was not there before.  Similarly for the tree and the sky which the painter makes.  In each case, a new entity is brought into being which has the same name as the entity which is being imitated.  </a:t>
            </a:r>
            <a:endParaRPr lang="en-GB" dirty="0" smtClean="0"/>
          </a:p>
          <a:p>
            <a:pPr>
              <a:buNone/>
            </a:pPr>
            <a:r>
              <a:rPr lang="en-US" dirty="0" smtClean="0"/>
              <a:t>If this is what Plato has in mind, he is, in effect, offering an account of imitation, and of the idea of an image or likeness.  To imitate something is to produce another thing which has the same name as the thing which is imitated.  To make an image or likeness of something is to make a kind of duplicate of it.</a:t>
            </a:r>
            <a:endParaRPr lang="en-GB" dirty="0" smtClean="0"/>
          </a:p>
          <a:p>
            <a:pPr>
              <a:buNone/>
            </a:pPr>
            <a:endParaRPr lang="en-GB"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772</TotalTime>
  <Words>1913</Words>
  <Application>Microsoft Office PowerPoint</Application>
  <PresentationFormat>Custom</PresentationFormat>
  <Paragraphs>66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Ion</vt:lpstr>
      <vt:lpstr>Plato on Images</vt:lpstr>
      <vt:lpstr>Introduction</vt:lpstr>
      <vt:lpstr>Republic X: A hasty interpretation</vt:lpstr>
      <vt:lpstr>Republic X: A closer look</vt:lpstr>
      <vt:lpstr>Where the mirror comes in</vt:lpstr>
      <vt:lpstr>Where the problem really lies</vt:lpstr>
      <vt:lpstr>The Sophist</vt:lpstr>
      <vt:lpstr>The key point in the Sophist</vt:lpstr>
      <vt:lpstr>A literal interpretation</vt:lpstr>
      <vt:lpstr>Slide 10</vt:lpstr>
      <vt:lpstr>Seeing figures in paintings</vt:lpstr>
      <vt:lpstr>A passage in the Sophist</vt:lpstr>
      <vt:lpstr>Republic Book X and Book VI</vt:lpstr>
      <vt:lpstr>Republic Book V</vt:lpstr>
      <vt:lpstr>Magritte’s pipe</vt:lpstr>
      <vt:lpstr>Slide 16</vt:lpstr>
      <vt:lpstr>A general point about artistic representation</vt:lpstr>
      <vt:lpstr>Comparison with other theories</vt:lpstr>
      <vt:lpstr>Next time</vt:lpstr>
    </vt:vector>
  </TitlesOfParts>
  <Company>University of Sussex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Paradox of Painting</dc:title>
  <dc:creator>Michael Morris</dc:creator>
  <cp:lastModifiedBy>Michael</cp:lastModifiedBy>
  <cp:revision>116</cp:revision>
  <dcterms:created xsi:type="dcterms:W3CDTF">2017-10-06T07:40:53Z</dcterms:created>
  <dcterms:modified xsi:type="dcterms:W3CDTF">2018-03-06T15:56:23Z</dcterms:modified>
</cp:coreProperties>
</file>