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90"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3/6/2018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Lending form to the world</a:t>
            </a:r>
            <a:endParaRPr lang="en-GB" dirty="0"/>
          </a:p>
        </p:txBody>
      </p:sp>
      <p:sp>
        <p:nvSpPr>
          <p:cNvPr id="3" name="Subtitle 2"/>
          <p:cNvSpPr>
            <a:spLocks noGrp="1"/>
          </p:cNvSpPr>
          <p:nvPr>
            <p:ph type="subTitle" idx="1"/>
          </p:nvPr>
        </p:nvSpPr>
        <p:spPr/>
        <p:txBody>
          <a:bodyPr/>
          <a:lstStyle/>
          <a:p>
            <a:endParaRPr lang="en-GB" dirty="0" smtClean="0"/>
          </a:p>
          <a:p>
            <a:r>
              <a:rPr lang="en-GB" dirty="0" smtClean="0"/>
              <a:t>Michael Morris</a:t>
            </a:r>
            <a:endParaRPr lang="en-GB" dirty="0"/>
          </a:p>
        </p:txBody>
      </p:sp>
    </p:spTree>
    <p:extLst>
      <p:ext uri="{BB962C8B-B14F-4D97-AF65-F5344CB8AC3E}">
        <p14:creationId xmlns:p14="http://schemas.microsoft.com/office/powerpoint/2010/main" xmlns="" val="144672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perspective-neutral rule?</a:t>
            </a:r>
            <a:endParaRPr lang="en-GB" dirty="0"/>
          </a:p>
        </p:txBody>
      </p:sp>
      <p:sp>
        <p:nvSpPr>
          <p:cNvPr id="3" name="Content Placeholder 2"/>
          <p:cNvSpPr>
            <a:spLocks noGrp="1"/>
          </p:cNvSpPr>
          <p:nvPr>
            <p:ph idx="1"/>
          </p:nvPr>
        </p:nvSpPr>
        <p:spPr/>
        <p:txBody>
          <a:bodyPr/>
          <a:lstStyle/>
          <a:p>
            <a:pPr>
              <a:buNone/>
            </a:pPr>
            <a:r>
              <a:rPr lang="en-GB" dirty="0" smtClean="0"/>
              <a:t>There are two obvious motivations.  One is dialectical: if a rule is perspective-neutral, it’s easier to explain, since it can be explained to anyone.</a:t>
            </a:r>
          </a:p>
          <a:p>
            <a:pPr>
              <a:buNone/>
            </a:pPr>
            <a:r>
              <a:rPr lang="en-GB" dirty="0" smtClean="0"/>
              <a:t>The other looks as if it depends on something like a confusion, between two notions of </a:t>
            </a:r>
            <a:r>
              <a:rPr lang="en-GB" i="1" dirty="0" smtClean="0"/>
              <a:t>objectivity</a:t>
            </a:r>
            <a:r>
              <a:rPr lang="en-GB" dirty="0" smtClean="0"/>
              <a:t>, a </a:t>
            </a:r>
            <a:r>
              <a:rPr lang="en-GB" i="1" dirty="0" smtClean="0"/>
              <a:t>metaphysical</a:t>
            </a:r>
            <a:r>
              <a:rPr lang="en-GB" dirty="0" smtClean="0"/>
              <a:t> and an </a:t>
            </a:r>
            <a:r>
              <a:rPr lang="en-GB" i="1" dirty="0" smtClean="0"/>
              <a:t>epistemic</a:t>
            </a:r>
            <a:r>
              <a:rPr lang="en-GB" dirty="0" smtClean="0"/>
              <a:t> notion:</a:t>
            </a:r>
          </a:p>
          <a:p>
            <a:pPr>
              <a:buNone/>
            </a:pPr>
            <a:r>
              <a:rPr lang="en-GB" dirty="0" smtClean="0"/>
              <a:t>	(</a:t>
            </a:r>
            <a:r>
              <a:rPr lang="en-GB" dirty="0" smtClean="0"/>
              <a:t>MO)	Something is </a:t>
            </a:r>
            <a:r>
              <a:rPr lang="en-GB" i="1" dirty="0" smtClean="0"/>
              <a:t>metaphysically objective</a:t>
            </a:r>
            <a:r>
              <a:rPr lang="en-GB" dirty="0" smtClean="0"/>
              <a:t> if and only if its </a:t>
            </a:r>
            <a:r>
              <a:rPr lang="en-GB" dirty="0" smtClean="0"/>
              <a:t>					nature </a:t>
            </a:r>
            <a:r>
              <a:rPr lang="en-GB" dirty="0" smtClean="0"/>
              <a:t>is wholly independent of any way of knowing it or </a:t>
            </a:r>
            <a:r>
              <a:rPr lang="en-GB" dirty="0" smtClean="0"/>
              <a:t>				thinking </a:t>
            </a:r>
            <a:r>
              <a:rPr lang="en-GB" dirty="0" smtClean="0"/>
              <a:t>about it.</a:t>
            </a:r>
          </a:p>
          <a:p>
            <a:pPr>
              <a:buNone/>
            </a:pPr>
            <a:r>
              <a:rPr lang="en-GB" dirty="0" smtClean="0"/>
              <a:t>	(</a:t>
            </a:r>
            <a:r>
              <a:rPr lang="en-GB" dirty="0" smtClean="0"/>
              <a:t>EO)	</a:t>
            </a:r>
            <a:r>
              <a:rPr lang="en-GB" dirty="0" smtClean="0"/>
              <a:t>	Something </a:t>
            </a:r>
            <a:r>
              <a:rPr lang="en-GB" dirty="0" smtClean="0"/>
              <a:t>is </a:t>
            </a:r>
            <a:r>
              <a:rPr lang="en-GB" i="1" dirty="0" err="1" smtClean="0"/>
              <a:t>epistemically</a:t>
            </a:r>
            <a:r>
              <a:rPr lang="en-GB" i="1" dirty="0" smtClean="0"/>
              <a:t> objective</a:t>
            </a:r>
            <a:r>
              <a:rPr lang="en-GB" dirty="0" smtClean="0"/>
              <a:t> if and only if </a:t>
            </a:r>
            <a:r>
              <a:rPr lang="en-GB" dirty="0" smtClean="0"/>
              <a:t>						knowledge </a:t>
            </a:r>
            <a:r>
              <a:rPr lang="en-GB" dirty="0" smtClean="0"/>
              <a:t>of it does not depend on any particular mode </a:t>
            </a:r>
            <a:r>
              <a:rPr lang="en-GB" dirty="0" smtClean="0"/>
              <a:t>				of </a:t>
            </a:r>
            <a:r>
              <a:rPr lang="en-GB" dirty="0" smtClean="0"/>
              <a:t>access.</a:t>
            </a:r>
          </a:p>
          <a:p>
            <a:pPr>
              <a:buNone/>
            </a:pP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Elaboration</a:t>
            </a:r>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a:t>
            </a:r>
            <a:r>
              <a:rPr lang="en-GB" dirty="0" smtClean="0"/>
              <a:t>MO) is clearly connected with the </a:t>
            </a:r>
            <a:r>
              <a:rPr lang="en-GB" i="1" dirty="0" smtClean="0"/>
              <a:t>realism</a:t>
            </a:r>
            <a:r>
              <a:rPr lang="en-GB" dirty="0" smtClean="0"/>
              <a:t> I defined in Lecture 1:</a:t>
            </a:r>
          </a:p>
          <a:p>
            <a:pPr>
              <a:buNone/>
            </a:pPr>
            <a:r>
              <a:rPr lang="en-GB" dirty="0" smtClean="0"/>
              <a:t>	(</a:t>
            </a:r>
            <a:r>
              <a:rPr lang="en-GB" dirty="0" smtClean="0"/>
              <a:t>R)	The nature of the world as it is in itself is altogether independent </a:t>
            </a:r>
            <a:r>
              <a:rPr lang="en-GB" dirty="0" smtClean="0"/>
              <a:t>  		of </a:t>
            </a:r>
            <a:r>
              <a:rPr lang="en-GB" dirty="0" smtClean="0"/>
              <a:t>all thought about it or representation of it.</a:t>
            </a:r>
          </a:p>
          <a:p>
            <a:pPr>
              <a:buNone/>
            </a:pPr>
            <a:endParaRPr lang="en-GB" dirty="0" smtClean="0"/>
          </a:p>
          <a:p>
            <a:pPr>
              <a:buNone/>
            </a:pPr>
            <a:r>
              <a:rPr lang="en-GB" dirty="0" smtClean="0"/>
              <a:t>(</a:t>
            </a:r>
            <a:r>
              <a:rPr lang="en-GB" dirty="0" smtClean="0"/>
              <a:t>EO) is an expression of something to do with neutrality, and is probably connected with the dialectical motivation for a perspective-neutral view.</a:t>
            </a:r>
          </a:p>
          <a:p>
            <a:pPr>
              <a:buNone/>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to an idealist view</a:t>
            </a:r>
            <a:endParaRPr lang="en-GB" dirty="0"/>
          </a:p>
        </p:txBody>
      </p:sp>
      <p:sp>
        <p:nvSpPr>
          <p:cNvPr id="3" name="Content Placeholder 2"/>
          <p:cNvSpPr>
            <a:spLocks noGrp="1"/>
          </p:cNvSpPr>
          <p:nvPr>
            <p:ph idx="1"/>
          </p:nvPr>
        </p:nvSpPr>
        <p:spPr/>
        <p:txBody>
          <a:bodyPr/>
          <a:lstStyle/>
          <a:p>
            <a:pPr>
              <a:buNone/>
            </a:pPr>
            <a:r>
              <a:rPr lang="en-GB" dirty="0" smtClean="0"/>
              <a:t>(MO) and (EO) can be combined, of course, in this principle:</a:t>
            </a:r>
          </a:p>
          <a:p>
            <a:pPr>
              <a:buNone/>
            </a:pPr>
            <a:r>
              <a:rPr lang="en-GB" dirty="0" smtClean="0"/>
              <a:t>	(</a:t>
            </a:r>
            <a:r>
              <a:rPr lang="en-GB" dirty="0" smtClean="0"/>
              <a:t>ME)	Something can only be </a:t>
            </a:r>
            <a:r>
              <a:rPr lang="en-GB" i="1" dirty="0" smtClean="0"/>
              <a:t>metaphysically </a:t>
            </a:r>
            <a:r>
              <a:rPr lang="en-GB" dirty="0" smtClean="0"/>
              <a:t>objective if it is </a:t>
            </a:r>
            <a:r>
              <a:rPr lang="en-GB" dirty="0" smtClean="0"/>
              <a:t>					</a:t>
            </a:r>
            <a:r>
              <a:rPr lang="en-GB" i="1" dirty="0" err="1" smtClean="0"/>
              <a:t>epistemically</a:t>
            </a:r>
            <a:r>
              <a:rPr lang="en-GB" i="1" dirty="0" smtClean="0"/>
              <a:t> </a:t>
            </a:r>
            <a:r>
              <a:rPr lang="en-GB" dirty="0" smtClean="0"/>
              <a:t>objective.</a:t>
            </a:r>
          </a:p>
          <a:p>
            <a:pPr>
              <a:buNone/>
            </a:pPr>
            <a:r>
              <a:rPr lang="en-GB" dirty="0" smtClean="0"/>
              <a:t>(ME) is a clear statement of a form of </a:t>
            </a:r>
            <a:r>
              <a:rPr lang="en-GB" i="1" dirty="0" smtClean="0"/>
              <a:t>idealism</a:t>
            </a:r>
            <a:r>
              <a:rPr lang="en-GB" dirty="0" smtClean="0"/>
              <a:t>, in the terms of Lecture 1:</a:t>
            </a:r>
          </a:p>
          <a:p>
            <a:pPr>
              <a:buNone/>
            </a:pPr>
            <a:r>
              <a:rPr lang="en-GB" dirty="0" smtClean="0"/>
              <a:t>	(</a:t>
            </a:r>
            <a:r>
              <a:rPr lang="en-GB" dirty="0" smtClean="0"/>
              <a:t>I)	The nature of the world as it is in itself somehow depends on </a:t>
            </a:r>
            <a:r>
              <a:rPr lang="en-GB" dirty="0" smtClean="0"/>
              <a:t>			thought </a:t>
            </a:r>
            <a:r>
              <a:rPr lang="en-GB" dirty="0" smtClean="0"/>
              <a:t>or representation.</a:t>
            </a:r>
          </a:p>
          <a:p>
            <a:pPr>
              <a:buNone/>
            </a:pPr>
            <a:endParaRPr lang="en-GB" dirty="0" smtClean="0"/>
          </a:p>
          <a:p>
            <a:pPr>
              <a:buNone/>
            </a:pPr>
            <a:r>
              <a:rPr lang="en-GB" dirty="0" smtClean="0"/>
              <a:t>In </a:t>
            </a:r>
            <a:r>
              <a:rPr lang="en-GB" dirty="0" smtClean="0"/>
              <a:t>general, insisting that there must be a perspective-neutral rule connecting a medium to the world looks as if it can only have idealist motivations.</a:t>
            </a:r>
          </a:p>
          <a:p>
            <a:pPr>
              <a:buNone/>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outline of an alternative</a:t>
            </a:r>
            <a:endParaRPr lang="en-GB" dirty="0"/>
          </a:p>
        </p:txBody>
      </p:sp>
      <p:sp>
        <p:nvSpPr>
          <p:cNvPr id="3" name="Content Placeholder 2"/>
          <p:cNvSpPr>
            <a:spLocks noGrp="1"/>
          </p:cNvSpPr>
          <p:nvPr>
            <p:ph idx="1"/>
          </p:nvPr>
        </p:nvSpPr>
        <p:spPr/>
        <p:txBody>
          <a:bodyPr/>
          <a:lstStyle/>
          <a:p>
            <a:pPr>
              <a:buNone/>
            </a:pPr>
            <a:r>
              <a:rPr lang="en-GB" dirty="0" smtClean="0"/>
              <a:t>The contrast between the Platonic view of images and the orthodox resemblance theory suggests a way of making sense in outline of an alternative view of language.  The key idea will be this:</a:t>
            </a:r>
          </a:p>
          <a:p>
            <a:pPr>
              <a:buNone/>
            </a:pPr>
            <a:r>
              <a:rPr lang="en-GB" dirty="0" smtClean="0"/>
              <a:t>	(</a:t>
            </a:r>
            <a:r>
              <a:rPr lang="en-GB" dirty="0" smtClean="0"/>
              <a:t>PR)	Medium and world are linked by rules which can only be </a:t>
            </a:r>
            <a:r>
              <a:rPr lang="en-GB" dirty="0" smtClean="0"/>
              <a:t>				understood </a:t>
            </a:r>
            <a:r>
              <a:rPr lang="en-GB" dirty="0" smtClean="0"/>
              <a:t>by someone who already understands the medium </a:t>
            </a:r>
            <a:r>
              <a:rPr lang="en-GB" dirty="0" smtClean="0"/>
              <a:t>		(</a:t>
            </a:r>
            <a:r>
              <a:rPr lang="en-GB" i="1" dirty="0" err="1" smtClean="0"/>
              <a:t>perspectival</a:t>
            </a:r>
            <a:r>
              <a:rPr lang="en-GB" dirty="0" smtClean="0"/>
              <a:t> rules).</a:t>
            </a:r>
          </a:p>
          <a:p>
            <a:pPr>
              <a:buNone/>
            </a:pPr>
            <a:endParaRPr lang="en-GB" dirty="0" smtClean="0"/>
          </a:p>
          <a:p>
            <a:pPr>
              <a:buNone/>
            </a:pPr>
            <a:r>
              <a:rPr lang="en-GB" dirty="0" smtClean="0"/>
              <a:t>The </a:t>
            </a:r>
            <a:r>
              <a:rPr lang="en-GB" dirty="0" smtClean="0"/>
              <a:t>idea of such </a:t>
            </a:r>
            <a:r>
              <a:rPr lang="en-GB" dirty="0" err="1" smtClean="0"/>
              <a:t>perspectival</a:t>
            </a:r>
            <a:r>
              <a:rPr lang="en-GB" dirty="0" smtClean="0"/>
              <a:t> rules, or such </a:t>
            </a:r>
            <a:r>
              <a:rPr lang="en-GB" dirty="0" err="1" smtClean="0"/>
              <a:t>perspectival</a:t>
            </a:r>
            <a:r>
              <a:rPr lang="en-GB" dirty="0" smtClean="0"/>
              <a:t> knowledge, has in fact been largely championed by McDowell himself (e.g., ‘Non-</a:t>
            </a:r>
            <a:r>
              <a:rPr lang="en-GB" dirty="0" err="1" smtClean="0"/>
              <a:t>Cognitivism</a:t>
            </a:r>
            <a:r>
              <a:rPr lang="en-GB" dirty="0" smtClean="0"/>
              <a:t> and Rule-Following’).  Given that it’s possible to distinguish between (MO) and (EO), (PR) poses no threat to realism.</a:t>
            </a:r>
          </a:p>
          <a:p>
            <a:pPr>
              <a:buNone/>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challenge</a:t>
            </a:r>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a:t>
            </a:r>
            <a:r>
              <a:rPr lang="en-GB" dirty="0" smtClean="0"/>
              <a:t>PR) poses a challenge which I’m not yet in a position to meet:</a:t>
            </a:r>
          </a:p>
          <a:p>
            <a:pPr>
              <a:buNone/>
            </a:pPr>
            <a:r>
              <a:rPr lang="en-GB" dirty="0" smtClean="0"/>
              <a:t>	(</a:t>
            </a:r>
            <a:r>
              <a:rPr lang="en-GB" dirty="0" smtClean="0"/>
              <a:t>Q1)	How are we to make sense of the difference which </a:t>
            </a:r>
            <a:r>
              <a:rPr lang="en-GB" dirty="0" smtClean="0"/>
              <a:t>						understanding </a:t>
            </a:r>
            <a:r>
              <a:rPr lang="en-GB" dirty="0" smtClean="0"/>
              <a:t>a medium makes if (PR) is true?</a:t>
            </a:r>
          </a:p>
          <a:p>
            <a:pPr>
              <a:buNone/>
            </a:pPr>
            <a:r>
              <a:rPr lang="en-GB" dirty="0" smtClean="0"/>
              <a:t>One serious problem is to explain how one might come to understand a medium: we obviously can’t explain it as a matter of coming to know some perspective-</a:t>
            </a:r>
            <a:r>
              <a:rPr lang="en-GB" i="1" dirty="0" smtClean="0"/>
              <a:t>independent</a:t>
            </a:r>
            <a:r>
              <a:rPr lang="en-GB" dirty="0" smtClean="0"/>
              <a:t> rule.</a:t>
            </a:r>
          </a:p>
          <a:p>
            <a:pPr>
              <a:buNone/>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
            </a:r>
            <a:endParaRPr lang="en-GB" dirty="0"/>
          </a:p>
        </p:txBody>
      </p:sp>
      <p:sp>
        <p:nvSpPr>
          <p:cNvPr id="3" name="Content Placeholder 2"/>
          <p:cNvSpPr>
            <a:spLocks noGrp="1"/>
          </p:cNvSpPr>
          <p:nvPr>
            <p:ph idx="1"/>
          </p:nvPr>
        </p:nvSpPr>
        <p:spPr>
          <a:xfrm>
            <a:off x="1103312" y="1425388"/>
            <a:ext cx="8946541" cy="4823011"/>
          </a:xfrm>
        </p:spPr>
        <p:txBody>
          <a:bodyPr>
            <a:normAutofit/>
          </a:bodyPr>
          <a:lstStyle/>
          <a:p>
            <a:pPr>
              <a:buNone/>
            </a:pPr>
            <a:r>
              <a:rPr lang="en-GB" dirty="0" smtClean="0"/>
              <a:t>So far we’ve been looking at one way of formulating the orthodox philosophy of language (that given by (II)).  But there was another:</a:t>
            </a:r>
          </a:p>
          <a:p>
            <a:pPr>
              <a:buNone/>
            </a:pPr>
            <a:r>
              <a:rPr lang="en-GB" dirty="0" smtClean="0"/>
              <a:t>	(</a:t>
            </a:r>
            <a:r>
              <a:rPr lang="en-GB" dirty="0" smtClean="0"/>
              <a:t>I)	Language has the same form as the world (so the world has a </a:t>
            </a:r>
            <a:r>
              <a:rPr lang="en-GB" dirty="0" smtClean="0"/>
              <a:t>			counterpart </a:t>
            </a:r>
            <a:r>
              <a:rPr lang="en-GB" dirty="0" smtClean="0"/>
              <a:t>to syntactic structure)</a:t>
            </a:r>
          </a:p>
          <a:p>
            <a:pPr>
              <a:buNone/>
            </a:pPr>
            <a:r>
              <a:rPr lang="en-GB" dirty="0" smtClean="0"/>
              <a:t>The Platonic view of images allows us to think of form slightly differently, in a way which is more natural in considering paintings.  If what the painter does when painting a face, e.g., is </a:t>
            </a:r>
            <a:r>
              <a:rPr lang="en-GB" i="1" dirty="0" smtClean="0"/>
              <a:t>make</a:t>
            </a:r>
            <a:r>
              <a:rPr lang="en-GB" dirty="0" smtClean="0"/>
              <a:t> a kind of face in paint, we end up with a kind of face which already has characteristics of the medium.  </a:t>
            </a:r>
            <a:endParaRPr lang="en-GB" dirty="0" smtClean="0"/>
          </a:p>
          <a:p>
            <a:pPr>
              <a:buNone/>
            </a:pPr>
            <a:r>
              <a:rPr lang="en-GB" dirty="0" smtClean="0"/>
              <a:t>If </a:t>
            </a:r>
            <a:r>
              <a:rPr lang="en-GB" dirty="0" smtClean="0"/>
              <a:t>we give up the idea that we need a perspective-neutral rule connecting language to the world, there is no need to find in the world anything corresponding to the characteristics of the medium of language – so, in particular, no need to find anything quasi-syntactical in the world.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second challenge</a:t>
            </a:r>
            <a:endParaRPr lang="en-GB" dirty="0"/>
          </a:p>
        </p:txBody>
      </p:sp>
      <p:sp>
        <p:nvSpPr>
          <p:cNvPr id="3" name="Content Placeholder 2"/>
          <p:cNvSpPr>
            <a:spLocks noGrp="1"/>
          </p:cNvSpPr>
          <p:nvPr>
            <p:ph idx="1"/>
          </p:nvPr>
        </p:nvSpPr>
        <p:spPr/>
        <p:txBody>
          <a:bodyPr/>
          <a:lstStyle/>
          <a:p>
            <a:pPr>
              <a:buNone/>
            </a:pPr>
            <a:r>
              <a:rPr lang="en-GB" dirty="0" smtClean="0"/>
              <a:t>This poses a second challenge:</a:t>
            </a:r>
          </a:p>
          <a:p>
            <a:pPr>
              <a:buNone/>
            </a:pPr>
            <a:r>
              <a:rPr lang="en-GB" dirty="0" smtClean="0"/>
              <a:t>	(</a:t>
            </a:r>
            <a:r>
              <a:rPr lang="en-GB" dirty="0" smtClean="0"/>
              <a:t>Q2)	How are we to make sense of the relation between language </a:t>
            </a:r>
            <a:r>
              <a:rPr lang="en-GB" dirty="0" smtClean="0"/>
              <a:t>			and </a:t>
            </a:r>
            <a:r>
              <a:rPr lang="en-GB" dirty="0" smtClean="0"/>
              <a:t>the world if language and the world do not have the same </a:t>
            </a:r>
            <a:r>
              <a:rPr lang="en-GB" dirty="0" smtClean="0"/>
              <a:t>		form </a:t>
            </a:r>
            <a:r>
              <a:rPr lang="en-GB" dirty="0" smtClean="0"/>
              <a:t>(if the world has no counterpart to syntactic structure)?</a:t>
            </a:r>
          </a:p>
          <a:p>
            <a:pPr>
              <a:buNone/>
            </a:pPr>
            <a:endParaRPr lang="en-GB" dirty="0" smtClean="0"/>
          </a:p>
          <a:p>
            <a:pPr>
              <a:buNone/>
            </a:pPr>
            <a:r>
              <a:rPr lang="en-GB" dirty="0" smtClean="0"/>
              <a:t>What I want to say next is a gesture in the direction of a way of meeting that.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Kant again</a:t>
            </a:r>
            <a:endParaRPr lang="en-GB" dirty="0"/>
          </a:p>
        </p:txBody>
      </p:sp>
      <p:sp>
        <p:nvSpPr>
          <p:cNvPr id="3" name="Content Placeholder 2"/>
          <p:cNvSpPr>
            <a:spLocks noGrp="1"/>
          </p:cNvSpPr>
          <p:nvPr>
            <p:ph idx="1"/>
          </p:nvPr>
        </p:nvSpPr>
        <p:spPr>
          <a:xfrm>
            <a:off x="1103312" y="1335742"/>
            <a:ext cx="8946541" cy="4912658"/>
          </a:xfrm>
        </p:spPr>
        <p:txBody>
          <a:bodyPr>
            <a:normAutofit lnSpcReduction="10000"/>
          </a:bodyPr>
          <a:lstStyle/>
          <a:p>
            <a:pPr>
              <a:buNone/>
            </a:pPr>
            <a:r>
              <a:rPr lang="en-GB" dirty="0" smtClean="0"/>
              <a:t>We can perhaps make some progress with (Q2) by turning to Kant.  In the </a:t>
            </a:r>
            <a:r>
              <a:rPr lang="en-GB" i="1" dirty="0" smtClean="0"/>
              <a:t>Critique of the Power of Judgement</a:t>
            </a:r>
            <a:r>
              <a:rPr lang="en-GB" dirty="0" smtClean="0"/>
              <a:t>,</a:t>
            </a:r>
            <a:r>
              <a:rPr lang="en-GB" i="1" dirty="0" smtClean="0"/>
              <a:t> </a:t>
            </a:r>
            <a:r>
              <a:rPr lang="en-GB" dirty="0" smtClean="0"/>
              <a:t>Kant claims that when we ‘judge’ that something is beautiful, we are not, strictly speaking, making a judgement like other judgements.  </a:t>
            </a:r>
            <a:endParaRPr lang="en-GB" dirty="0" smtClean="0"/>
          </a:p>
          <a:p>
            <a:pPr>
              <a:buNone/>
            </a:pPr>
            <a:r>
              <a:rPr lang="en-GB" dirty="0" smtClean="0"/>
              <a:t>When </a:t>
            </a:r>
            <a:r>
              <a:rPr lang="en-GB" dirty="0" smtClean="0"/>
              <a:t>we make a judgement about an object, we bring that object under a concept: we apply a concept to it.  But when we ‘judge’ that something is beautiful, we are not applying a determinate concept of beauty to it, and thereby classifying it among one group of things—the beautiful ones—as opposed to others.  </a:t>
            </a:r>
            <a:endParaRPr lang="en-GB" dirty="0" smtClean="0"/>
          </a:p>
          <a:p>
            <a:pPr>
              <a:buNone/>
            </a:pPr>
            <a:r>
              <a:rPr lang="en-GB" dirty="0" smtClean="0"/>
              <a:t>Instead</a:t>
            </a:r>
            <a:r>
              <a:rPr lang="en-GB" dirty="0" smtClean="0"/>
              <a:t>, judging that something is beautiful involves ‘the free play of the powers of representation in a given representation for a cognition in general’ (Kant </a:t>
            </a:r>
            <a:r>
              <a:rPr lang="en-GB" i="1" dirty="0" smtClean="0"/>
              <a:t>CJ</a:t>
            </a:r>
            <a:r>
              <a:rPr lang="en-GB" dirty="0" smtClean="0"/>
              <a:t>: 5:217).  The powers in question are ‘</a:t>
            </a:r>
            <a:r>
              <a:rPr lang="en-GB" b="1" dirty="0" smtClean="0"/>
              <a:t>imagination</a:t>
            </a:r>
            <a:r>
              <a:rPr lang="en-GB" dirty="0" smtClean="0"/>
              <a:t> for the composition of the manifold of intuition and </a:t>
            </a:r>
            <a:r>
              <a:rPr lang="en-GB" b="1" dirty="0" smtClean="0"/>
              <a:t>understanding</a:t>
            </a:r>
            <a:r>
              <a:rPr lang="en-GB" dirty="0" smtClean="0"/>
              <a:t> for the unity of the concept that unifies the representations’ (Kant </a:t>
            </a:r>
            <a:r>
              <a:rPr lang="en-GB" i="1" dirty="0" smtClean="0"/>
              <a:t>CJ</a:t>
            </a:r>
            <a:r>
              <a:rPr lang="en-GB" dirty="0" smtClean="0"/>
              <a:t>: 5:217).  </a:t>
            </a:r>
          </a:p>
          <a:p>
            <a:pPr>
              <a:buNone/>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Unifying representations</a:t>
            </a:r>
            <a:endParaRPr lang="en-GB" dirty="0"/>
          </a:p>
        </p:txBody>
      </p:sp>
      <p:sp>
        <p:nvSpPr>
          <p:cNvPr id="3" name="Content Placeholder 2"/>
          <p:cNvSpPr>
            <a:spLocks noGrp="1"/>
          </p:cNvSpPr>
          <p:nvPr>
            <p:ph idx="1"/>
          </p:nvPr>
        </p:nvSpPr>
        <p:spPr/>
        <p:txBody>
          <a:bodyPr/>
          <a:lstStyle/>
          <a:p>
            <a:pPr>
              <a:buNone/>
            </a:pPr>
            <a:r>
              <a:rPr lang="en-GB" dirty="0" smtClean="0"/>
              <a:t>It’s natural to think that there are two ways in which ‘representations’ may be unified by a concept in the understanding.  </a:t>
            </a:r>
            <a:endParaRPr lang="en-GB" dirty="0" smtClean="0"/>
          </a:p>
          <a:p>
            <a:pPr>
              <a:buNone/>
            </a:pPr>
            <a:r>
              <a:rPr lang="en-GB" dirty="0" smtClean="0"/>
              <a:t>First</a:t>
            </a:r>
            <a:r>
              <a:rPr lang="en-GB" dirty="0" smtClean="0"/>
              <a:t>, a range of not in themselves conceptual features of experience may be unified as belonging to something we identify as an object – a face, for example, or a couch.  </a:t>
            </a:r>
            <a:endParaRPr lang="en-GB" dirty="0" smtClean="0"/>
          </a:p>
          <a:p>
            <a:pPr>
              <a:buNone/>
            </a:pPr>
            <a:r>
              <a:rPr lang="en-GB" dirty="0" smtClean="0"/>
              <a:t>And </a:t>
            </a:r>
            <a:r>
              <a:rPr lang="en-GB" dirty="0" smtClean="0"/>
              <a:t>second, the thing which we identify as an object may be united with other things in making a judgement: grouping a face with other round things in judging that it is round, for example.</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back to language</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Thinking again of the way in which McDowell’s account of the justification of judgement turned out to have no clear substance other than as a view in the philosophy of language, and the way in which judgement and fact have tended to shadow the notion of a sentence within the orthodox approach to language, it seems clear that the work which Kant attributes to understanding here is fundamentally a matter of the use of language.</a:t>
            </a:r>
          </a:p>
          <a:p>
            <a:pPr>
              <a:buNone/>
            </a:pPr>
            <a:endParaRPr lang="en-GB" dirty="0" smtClean="0"/>
          </a:p>
          <a:p>
            <a:pPr>
              <a:buNone/>
            </a:pPr>
            <a:r>
              <a:rPr lang="en-GB" dirty="0" smtClean="0"/>
              <a:t>In </a:t>
            </a:r>
            <a:r>
              <a:rPr lang="en-GB" dirty="0" smtClean="0"/>
              <a:t>that case, what Kant is in effect inviting us to consider is a kind of free play of our capacity to use </a:t>
            </a:r>
            <a:r>
              <a:rPr lang="en-GB" i="1" dirty="0" smtClean="0"/>
              <a:t>words</a:t>
            </a:r>
            <a:r>
              <a:rPr lang="en-GB" dirty="0" smtClean="0"/>
              <a:t>: without actually applying any words to a scene which confronts us in perception, we are nevertheless aware of an indefinite range of possibilities of using words to describe the world.</a:t>
            </a:r>
          </a:p>
          <a:p>
            <a:pPr>
              <a:buNone/>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strands</a:t>
            </a:r>
            <a:endParaRPr lang="en-GB" dirty="0"/>
          </a:p>
        </p:txBody>
      </p:sp>
      <p:sp>
        <p:nvSpPr>
          <p:cNvPr id="3" name="Content Placeholder 2"/>
          <p:cNvSpPr>
            <a:spLocks noGrp="1"/>
          </p:cNvSpPr>
          <p:nvPr>
            <p:ph idx="1"/>
          </p:nvPr>
        </p:nvSpPr>
        <p:spPr/>
        <p:txBody>
          <a:bodyPr/>
          <a:lstStyle/>
          <a:p>
            <a:pPr>
              <a:buNone/>
            </a:pPr>
            <a:r>
              <a:rPr lang="en-GB" dirty="0" smtClean="0"/>
              <a:t>In Lecture 4, I suggested that Plato held an unusual (for us, anyway) view of artistic images or likenesses: someone who paints a face </a:t>
            </a:r>
            <a:r>
              <a:rPr lang="en-GB" i="1" dirty="0" smtClean="0"/>
              <a:t>makes</a:t>
            </a:r>
            <a:r>
              <a:rPr lang="en-GB" dirty="0" smtClean="0"/>
              <a:t> a kind of face.  This means that when you look at a painting of a face there is a (kind of) face there: it really exists.  I also suggested that this was quite an attractive view of painting.</a:t>
            </a:r>
          </a:p>
          <a:p>
            <a:pPr>
              <a:buNone/>
            </a:pPr>
            <a:r>
              <a:rPr lang="en-GB" dirty="0" smtClean="0"/>
              <a:t>Before that, in Lectures 2 and 3, I have been outlining a certain orthodox philosophy of language, which is hard to accept without abandoning realism.</a:t>
            </a:r>
          </a:p>
          <a:p>
            <a:pPr>
              <a:buNone/>
            </a:pPr>
            <a:r>
              <a:rPr lang="en-GB" dirty="0" smtClean="0"/>
              <a:t>This time I want to bring these two strands together, to find a way of defending realism.</a:t>
            </a:r>
          </a:p>
          <a:p>
            <a:pPr>
              <a:buNone/>
            </a:pPr>
            <a:endParaRPr lang="en-GB" dirty="0" smtClean="0"/>
          </a:p>
        </p:txBody>
      </p:sp>
    </p:spTree>
    <p:extLst>
      <p:ext uri="{BB962C8B-B14F-4D97-AF65-F5344CB8AC3E}">
        <p14:creationId xmlns:p14="http://schemas.microsoft.com/office/powerpoint/2010/main" xmlns="" val="2935258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so</a:t>
            </a:r>
            <a:endParaRPr lang="en-GB" dirty="0"/>
          </a:p>
        </p:txBody>
      </p:sp>
      <p:sp>
        <p:nvSpPr>
          <p:cNvPr id="3" name="Content Placeholder 2"/>
          <p:cNvSpPr>
            <a:spLocks noGrp="1"/>
          </p:cNvSpPr>
          <p:nvPr>
            <p:ph idx="1"/>
          </p:nvPr>
        </p:nvSpPr>
        <p:spPr>
          <a:xfrm>
            <a:off x="1103312" y="1873624"/>
            <a:ext cx="8946541" cy="4374775"/>
          </a:xfrm>
        </p:spPr>
        <p:txBody>
          <a:bodyPr/>
          <a:lstStyle/>
          <a:p>
            <a:pPr>
              <a:buNone/>
            </a:pPr>
            <a:r>
              <a:rPr lang="en-GB" dirty="0" smtClean="0"/>
              <a:t>On this vision, the world presents itself to us as not already categorized, not already described, but yet such that categories and descriptions of an indefinite variety might be applied to it.  </a:t>
            </a:r>
            <a:endParaRPr lang="en-GB" dirty="0" smtClean="0"/>
          </a:p>
          <a:p>
            <a:pPr>
              <a:buNone/>
            </a:pPr>
            <a:r>
              <a:rPr lang="en-GB" dirty="0" smtClean="0"/>
              <a:t>The </a:t>
            </a:r>
            <a:r>
              <a:rPr lang="en-GB" dirty="0" smtClean="0"/>
              <a:t>world itself has no counterpart to syntax, but presents itself – to someone who understands a language – as apt, in some way, to be described within an essentially syntactical medium.</a:t>
            </a:r>
          </a:p>
          <a:p>
            <a:pPr>
              <a:buNone/>
            </a:pPr>
            <a:endParaRPr lang="en-GB" dirty="0" smtClean="0"/>
          </a:p>
          <a:p>
            <a:pPr>
              <a:buNone/>
            </a:pPr>
            <a:r>
              <a:rPr lang="en-GB" dirty="0" smtClean="0"/>
              <a:t>What </a:t>
            </a:r>
            <a:r>
              <a:rPr lang="en-GB" dirty="0" smtClean="0"/>
              <a:t>this possibility gives us is a question for another day.  Kant thought it was our sense of beauty.  It may be a larger sense of the meaningfulness of things.</a:t>
            </a:r>
          </a:p>
          <a:p>
            <a:pPr>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orthodox resemblance theory of painting</a:t>
            </a:r>
            <a:endParaRPr lang="en-GB" dirty="0"/>
          </a:p>
        </p:txBody>
      </p:sp>
      <p:sp>
        <p:nvSpPr>
          <p:cNvPr id="3" name="Content Placeholder 2"/>
          <p:cNvSpPr>
            <a:spLocks noGrp="1"/>
          </p:cNvSpPr>
          <p:nvPr>
            <p:ph idx="1"/>
          </p:nvPr>
        </p:nvSpPr>
        <p:spPr/>
        <p:txBody>
          <a:bodyPr/>
          <a:lstStyle/>
          <a:p>
            <a:pPr>
              <a:buNone/>
            </a:pPr>
            <a:r>
              <a:rPr lang="en-GB" dirty="0" smtClean="0"/>
              <a:t>Here is a form of resemblance theory of painting (see Hopkins, Hyman):</a:t>
            </a:r>
            <a:r>
              <a:rPr lang="en-GB" b="1" dirty="0" smtClean="0"/>
              <a:t>	</a:t>
            </a:r>
            <a:endParaRPr lang="en-GB" dirty="0" smtClean="0"/>
          </a:p>
          <a:p>
            <a:pPr>
              <a:buNone/>
            </a:pPr>
            <a:r>
              <a:rPr lang="en-GB" dirty="0" smtClean="0"/>
              <a:t>	(</a:t>
            </a:r>
            <a:r>
              <a:rPr lang="en-GB" dirty="0" smtClean="0"/>
              <a:t>RP)	A painting depicts a face if and only if part of its surface is </a:t>
            </a:r>
            <a:r>
              <a:rPr lang="en-GB" dirty="0" smtClean="0"/>
              <a:t>				properly </a:t>
            </a:r>
            <a:r>
              <a:rPr lang="en-GB" dirty="0" smtClean="0"/>
              <a:t>seen as resembling a face in outline (or occluded) </a:t>
            </a:r>
            <a:r>
              <a:rPr lang="en-GB" dirty="0" smtClean="0"/>
              <a:t>			shape</a:t>
            </a:r>
            <a:r>
              <a:rPr lang="en-GB" dirty="0" smtClean="0"/>
              <a:t>.</a:t>
            </a:r>
          </a:p>
          <a:p>
            <a:pPr>
              <a:buNone/>
            </a:pPr>
            <a:endParaRPr lang="en-GB" dirty="0" smtClean="0"/>
          </a:p>
          <a:p>
            <a:pPr>
              <a:buNone/>
            </a:pPr>
            <a:r>
              <a:rPr lang="en-GB" dirty="0" smtClean="0"/>
              <a:t>The </a:t>
            </a:r>
            <a:r>
              <a:rPr lang="en-GB" dirty="0" smtClean="0"/>
              <a:t>idea is that the key to depiction is whether or not a mathematically specifiable relation properly seems to obtain between a part of the surface of a painting and something in the world.</a:t>
            </a:r>
          </a:p>
          <a:p>
            <a:pPr>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problem</a:t>
            </a:r>
            <a:endParaRPr lang="en-GB" dirty="0"/>
          </a:p>
        </p:txBody>
      </p:sp>
      <p:sp>
        <p:nvSpPr>
          <p:cNvPr id="3" name="Content Placeholder 2"/>
          <p:cNvSpPr>
            <a:spLocks noGrp="1"/>
          </p:cNvSpPr>
          <p:nvPr>
            <p:ph idx="1"/>
          </p:nvPr>
        </p:nvSpPr>
        <p:spPr/>
        <p:txBody>
          <a:bodyPr/>
          <a:lstStyle/>
          <a:p>
            <a:pPr>
              <a:buNone/>
            </a:pPr>
            <a:r>
              <a:rPr lang="en-GB" dirty="0" smtClean="0"/>
              <a:t>The obvious problem with this theory is caricature: this theory seems to have to treat it as </a:t>
            </a:r>
            <a:r>
              <a:rPr lang="en-GB" i="1" dirty="0" smtClean="0"/>
              <a:t>misrepresentation</a:t>
            </a:r>
            <a:r>
              <a:rPr lang="en-GB" dirty="0" smtClean="0"/>
              <a:t>, which it is not.</a:t>
            </a:r>
          </a:p>
          <a:p>
            <a:pPr>
              <a:buNone/>
            </a:pPr>
            <a:endParaRPr lang="en-GB" dirty="0" smtClean="0"/>
          </a:p>
          <a:p>
            <a:pPr>
              <a:buNone/>
            </a:pP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05850" y="2958095"/>
            <a:ext cx="3863656" cy="3128939"/>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94965" y="2974224"/>
            <a:ext cx="2134514" cy="31217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Resemblance in the Platonic theory</a:t>
            </a:r>
            <a:endParaRPr lang="en-GB" dirty="0"/>
          </a:p>
        </p:txBody>
      </p:sp>
      <p:sp>
        <p:nvSpPr>
          <p:cNvPr id="3" name="Content Placeholder 2"/>
          <p:cNvSpPr>
            <a:spLocks noGrp="1"/>
          </p:cNvSpPr>
          <p:nvPr>
            <p:ph idx="1"/>
          </p:nvPr>
        </p:nvSpPr>
        <p:spPr/>
        <p:txBody>
          <a:bodyPr/>
          <a:lstStyle/>
          <a:p>
            <a:pPr>
              <a:buNone/>
            </a:pPr>
            <a:r>
              <a:rPr lang="en-GB" dirty="0" smtClean="0"/>
              <a:t>We can also appeal to resemblance within the Platonic theory.  In fact, we may say that the face in the painting – the face made by the painter – counts as a face (or a kind of face) in virtue of resembling a real face.  But the face in the painting is not obviously just part of the surface of the painting.  It looks as if it’s something of which this </a:t>
            </a:r>
            <a:r>
              <a:rPr lang="en-GB" i="1" dirty="0" smtClean="0"/>
              <a:t>normative interdependence </a:t>
            </a:r>
            <a:r>
              <a:rPr lang="en-GB" dirty="0" smtClean="0"/>
              <a:t>claim is true:</a:t>
            </a:r>
          </a:p>
          <a:p>
            <a:pPr>
              <a:buNone/>
            </a:pPr>
            <a:r>
              <a:rPr lang="en-GB" dirty="0" smtClean="0"/>
              <a:t>	(</a:t>
            </a:r>
            <a:r>
              <a:rPr lang="en-GB" dirty="0" smtClean="0"/>
              <a:t>NI)	No part or feature of it should be there and as it is unless it is </a:t>
            </a:r>
            <a:r>
              <a:rPr lang="en-GB" dirty="0" smtClean="0"/>
              <a:t>			appropriate </a:t>
            </a:r>
            <a:r>
              <a:rPr lang="en-GB" dirty="0" smtClean="0"/>
              <a:t>for every other part or feature to be there and as it </a:t>
            </a:r>
            <a:r>
              <a:rPr lang="en-GB" dirty="0" smtClean="0"/>
              <a:t>		is</a:t>
            </a:r>
            <a:r>
              <a:rPr lang="en-GB" dirty="0" smtClean="0"/>
              <a:t>.</a:t>
            </a:r>
          </a:p>
          <a:p>
            <a:pPr>
              <a:buNone/>
            </a:pPr>
            <a:r>
              <a:rPr lang="en-GB" dirty="0" smtClean="0"/>
              <a:t>The parts and features included in (NI) include parts and features of the paint (and more generally the use of the medium).</a:t>
            </a:r>
          </a:p>
          <a:p>
            <a:pPr>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 difference</a:t>
            </a:r>
            <a:endParaRPr lang="en-GB" dirty="0"/>
          </a:p>
        </p:txBody>
      </p:sp>
      <p:sp>
        <p:nvSpPr>
          <p:cNvPr id="3" name="Content Placeholder 2"/>
          <p:cNvSpPr>
            <a:spLocks noGrp="1"/>
          </p:cNvSpPr>
          <p:nvPr>
            <p:ph idx="1"/>
          </p:nvPr>
        </p:nvSpPr>
        <p:spPr/>
        <p:txBody>
          <a:bodyPr/>
          <a:lstStyle/>
          <a:p>
            <a:pPr>
              <a:buNone/>
            </a:pPr>
            <a:endParaRPr lang="en-GB" dirty="0" smtClean="0"/>
          </a:p>
          <a:p>
            <a:pPr>
              <a:buNone/>
            </a:pPr>
            <a:r>
              <a:rPr lang="en-GB" dirty="0" smtClean="0"/>
              <a:t>In the Platonic theory, when </a:t>
            </a:r>
            <a:r>
              <a:rPr lang="en-GB" dirty="0" smtClean="0"/>
              <a:t>we see that a face in a painting resembles a real face, what we see is that something of which (NI) is true resembles a real face.  This is something we can only see in virtue of understanding how the medium – here painting – works.</a:t>
            </a:r>
          </a:p>
          <a:p>
            <a:pPr>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to the philosophy of language</a:t>
            </a:r>
            <a:endParaRPr lang="en-GB" dirty="0"/>
          </a:p>
        </p:txBody>
      </p:sp>
      <p:sp>
        <p:nvSpPr>
          <p:cNvPr id="3" name="Content Placeholder 2"/>
          <p:cNvSpPr>
            <a:spLocks noGrp="1"/>
          </p:cNvSpPr>
          <p:nvPr>
            <p:ph idx="1"/>
          </p:nvPr>
        </p:nvSpPr>
        <p:spPr/>
        <p:txBody>
          <a:bodyPr/>
          <a:lstStyle/>
          <a:p>
            <a:pPr>
              <a:buNone/>
            </a:pPr>
            <a:r>
              <a:rPr lang="en-GB" dirty="0" smtClean="0"/>
              <a:t>In lecture 3 we saw that the key thing about the orthodox philosophy of language which I found in McDowell was this:</a:t>
            </a:r>
          </a:p>
          <a:p>
            <a:pPr>
              <a:buNone/>
            </a:pPr>
            <a:r>
              <a:rPr lang="en-GB" dirty="0" smtClean="0"/>
              <a:t>	(</a:t>
            </a:r>
            <a:r>
              <a:rPr lang="en-GB" dirty="0" smtClean="0"/>
              <a:t>II)	Basic sentences can be immediately and decisively justified by </a:t>
            </a:r>
            <a:r>
              <a:rPr lang="en-GB" dirty="0" smtClean="0"/>
              <a:t>		the </a:t>
            </a:r>
            <a:r>
              <a:rPr lang="en-GB" dirty="0" smtClean="0"/>
              <a:t>world (their grounds are simply given by the world).</a:t>
            </a:r>
          </a:p>
          <a:p>
            <a:pPr>
              <a:buNone/>
            </a:pPr>
            <a:r>
              <a:rPr lang="en-GB" dirty="0" smtClean="0"/>
              <a:t>The immediate and decisive justification is provided by a rule such as this:</a:t>
            </a:r>
          </a:p>
          <a:p>
            <a:pPr>
              <a:buNone/>
            </a:pPr>
            <a:r>
              <a:rPr lang="en-GB" dirty="0" smtClean="0"/>
              <a:t>	(</a:t>
            </a:r>
            <a:r>
              <a:rPr lang="en-GB" dirty="0" smtClean="0"/>
              <a:t>RS)	The sentence ‘Lewes is hilly’ is true if and only if Lewes is hilly.</a:t>
            </a:r>
          </a:p>
          <a:p>
            <a:pPr>
              <a:buNone/>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important point about that rule</a:t>
            </a:r>
            <a:endParaRPr lang="en-GB" dirty="0"/>
          </a:p>
        </p:txBody>
      </p:sp>
      <p:sp>
        <p:nvSpPr>
          <p:cNvPr id="3" name="Content Placeholder 2"/>
          <p:cNvSpPr>
            <a:spLocks noGrp="1"/>
          </p:cNvSpPr>
          <p:nvPr>
            <p:ph idx="1"/>
          </p:nvPr>
        </p:nvSpPr>
        <p:spPr/>
        <p:txBody>
          <a:bodyPr/>
          <a:lstStyle/>
          <a:p>
            <a:pPr>
              <a:buNone/>
            </a:pPr>
            <a:r>
              <a:rPr lang="en-GB" dirty="0" smtClean="0"/>
              <a:t>The point of (RS) is that what it says can in principle be understood by someone who doesn’t understand the sentence ‘Lewes is hilly’ – or even English.  </a:t>
            </a:r>
            <a:endParaRPr lang="en-GB" dirty="0" smtClean="0"/>
          </a:p>
          <a:p>
            <a:pPr>
              <a:buNone/>
            </a:pPr>
            <a:r>
              <a:rPr lang="en-GB" dirty="0" smtClean="0"/>
              <a:t>So </a:t>
            </a:r>
            <a:r>
              <a:rPr lang="en-GB" dirty="0" smtClean="0"/>
              <a:t>the idea is that the fact that Lewes is hilly (for example) is simply given by the world.  And then there’s a simple rule which takes one from that fact to its being justified to use the sentence ‘Lewes is hilly’.  </a:t>
            </a:r>
            <a:endParaRPr lang="en-GB" dirty="0" smtClean="0"/>
          </a:p>
          <a:p>
            <a:pPr>
              <a:buNone/>
            </a:pPr>
            <a:r>
              <a:rPr lang="en-GB" dirty="0" smtClean="0"/>
              <a:t>And </a:t>
            </a:r>
            <a:r>
              <a:rPr lang="en-GB" dirty="0" smtClean="0"/>
              <a:t>the fact that rule can be understood by someone who doesn’t understand that sentence allows the correctness of using the sentence to be shown by inference: the decisiveness of the justification is the decisiveness of inference.</a:t>
            </a:r>
          </a:p>
          <a:p>
            <a:pP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connection</a:t>
            </a:r>
            <a:endParaRPr lang="en-GB" dirty="0"/>
          </a:p>
        </p:txBody>
      </p:sp>
      <p:sp>
        <p:nvSpPr>
          <p:cNvPr id="3" name="Content Placeholder 2"/>
          <p:cNvSpPr>
            <a:spLocks noGrp="1"/>
          </p:cNvSpPr>
          <p:nvPr>
            <p:ph idx="1"/>
          </p:nvPr>
        </p:nvSpPr>
        <p:spPr/>
        <p:txBody>
          <a:bodyPr/>
          <a:lstStyle/>
          <a:p>
            <a:pPr>
              <a:buNone/>
            </a:pPr>
            <a:r>
              <a:rPr lang="en-GB" dirty="0" smtClean="0"/>
              <a:t>The key similarity with the orthodox resemblance theory of depiction is this: just as what (RS) says can be understood by someone who doesn’t yet understand ‘Lewes is hilly’, or even English, so the resemblance between painted surface and object in the world can be recognized by someone who doesn’t yet understand the painting in question, or even the way that painting works.</a:t>
            </a:r>
          </a:p>
          <a:p>
            <a:pPr>
              <a:buNone/>
            </a:pPr>
            <a:endParaRPr lang="en-GB" dirty="0" smtClean="0"/>
          </a:p>
          <a:p>
            <a:pPr>
              <a:buNone/>
            </a:pPr>
            <a:r>
              <a:rPr lang="en-GB" dirty="0" smtClean="0"/>
              <a:t>Both </a:t>
            </a:r>
            <a:r>
              <a:rPr lang="en-GB" dirty="0" smtClean="0"/>
              <a:t>the orthodox philosophy of language and the orthodox resemblance theory think the medium is connected to the world by means of a rule which can be understood without yet understanding the medium.  The rule is, as we might say, </a:t>
            </a:r>
            <a:r>
              <a:rPr lang="en-GB" i="1" dirty="0" smtClean="0"/>
              <a:t>perspective-neutral</a:t>
            </a:r>
            <a:r>
              <a:rPr lang="en-GB" dirty="0" smtClean="0"/>
              <a:t>.</a:t>
            </a:r>
          </a:p>
          <a:p>
            <a:pPr>
              <a:buNone/>
            </a:pP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933</TotalTime>
  <Words>1322</Words>
  <Application>Microsoft Office PowerPoint</Application>
  <PresentationFormat>Custom</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vt:lpstr>
      <vt:lpstr>Lending form to the world</vt:lpstr>
      <vt:lpstr>Two strands</vt:lpstr>
      <vt:lpstr>An orthodox resemblance theory of painting</vt:lpstr>
      <vt:lpstr>The problem</vt:lpstr>
      <vt:lpstr>Resemblance in the Platonic theory</vt:lpstr>
      <vt:lpstr>The key difference</vt:lpstr>
      <vt:lpstr>Back to the philosophy of language</vt:lpstr>
      <vt:lpstr>The important point about that rule</vt:lpstr>
      <vt:lpstr>The connection</vt:lpstr>
      <vt:lpstr>Why a perspective-neutral rule?</vt:lpstr>
      <vt:lpstr>Elaboration</vt:lpstr>
      <vt:lpstr>Getting to an idealist view</vt:lpstr>
      <vt:lpstr>The outline of an alternative</vt:lpstr>
      <vt:lpstr>A challenge</vt:lpstr>
      <vt:lpstr>Form</vt:lpstr>
      <vt:lpstr>A second challenge</vt:lpstr>
      <vt:lpstr>Kant again</vt:lpstr>
      <vt:lpstr>Unifying representations</vt:lpstr>
      <vt:lpstr>And back to language</vt:lpstr>
      <vt:lpstr>And so</vt:lpstr>
    </vt:vector>
  </TitlesOfParts>
  <Company>University of Sussex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Paradox of Painting</dc:title>
  <dc:creator>Michael Morris</dc:creator>
  <cp:lastModifiedBy>Michael</cp:lastModifiedBy>
  <cp:revision>133</cp:revision>
  <dcterms:created xsi:type="dcterms:W3CDTF">2017-10-06T07:40:53Z</dcterms:created>
  <dcterms:modified xsi:type="dcterms:W3CDTF">2018-03-06T18:37:50Z</dcterms:modified>
</cp:coreProperties>
</file>