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E7F3F4"/>
          </a:solidFill>
        </a:fill>
      </a:tcStyle>
    </a:wholeTbl>
    <a:band2H>
      <a:tcTxStyle/>
      <a:tcStyle>
        <a:tcBdr/>
        <a:fill>
          <a:solidFill>
            <a:srgbClr val="F3F9FA"/>
          </a:solidFill>
        </a:fill>
      </a:tcStyle>
    </a:band2H>
    <a:firstCol>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Calibri"/>
          <a:ea typeface="Calibri"/>
          <a:cs typeface="Calibri"/>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932"/>
  </p:normalViewPr>
  <p:slideViewPr>
    <p:cSldViewPr snapToGrid="0" snapToObjects="1">
      <p:cViewPr varScale="1">
        <p:scale>
          <a:sx n="53" d="100"/>
          <a:sy n="53" d="100"/>
        </p:scale>
        <p:origin x="10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685800" y="1844675"/>
            <a:ext cx="7772400" cy="2041525"/>
          </a:xfrm>
          <a:prstGeom prst="rect">
            <a:avLst/>
          </a:prstGeom>
        </p:spPr>
        <p:txBody>
          <a:bodyPr/>
          <a:lstStyle/>
          <a:p>
            <a:r>
              <a:t>Titolo Testo</a:t>
            </a:r>
          </a:p>
        </p:txBody>
      </p:sp>
      <p:sp>
        <p:nvSpPr>
          <p:cNvPr id="12" name="Corpo livello uno…"/>
          <p:cNvSpPr txBox="1">
            <a:spLocks noGrp="1"/>
          </p:cNvSpPr>
          <p:nvPr>
            <p:ph type="body" sz="half" idx="1"/>
          </p:nvPr>
        </p:nvSpPr>
        <p:spPr>
          <a:xfrm>
            <a:off x="1371600" y="3886200"/>
            <a:ext cx="6400800" cy="2971800"/>
          </a:xfrm>
          <a:prstGeom prst="rect">
            <a:avLst/>
          </a:prstGeom>
        </p:spPr>
        <p:txBody>
          <a:bodyPr/>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89" name="Titolo Testo"/>
          <p:cNvSpPr txBox="1">
            <a:spLocks noGrp="1"/>
          </p:cNvSpPr>
          <p:nvPr>
            <p:ph type="title"/>
          </p:nvPr>
        </p:nvSpPr>
        <p:spPr>
          <a:prstGeom prst="rect">
            <a:avLst/>
          </a:prstGeom>
        </p:spPr>
        <p:txBody>
          <a:bodyPr/>
          <a:lstStyle/>
          <a:p>
            <a:r>
              <a:t>Titolo Testo</a:t>
            </a:r>
          </a:p>
        </p:txBody>
      </p:sp>
      <p:sp>
        <p:nvSpPr>
          <p:cNvPr id="90"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olo verticale e testo">
    <p:spTree>
      <p:nvGrpSpPr>
        <p:cNvPr id="1" name=""/>
        <p:cNvGrpSpPr/>
        <p:nvPr/>
      </p:nvGrpSpPr>
      <p:grpSpPr>
        <a:xfrm>
          <a:off x="0" y="0"/>
          <a:ext cx="0" cy="0"/>
          <a:chOff x="0" y="0"/>
          <a:chExt cx="0" cy="0"/>
        </a:xfrm>
      </p:grpSpPr>
      <p:sp>
        <p:nvSpPr>
          <p:cNvPr id="98" name="Titolo Testo"/>
          <p:cNvSpPr txBox="1">
            <a:spLocks noGrp="1"/>
          </p:cNvSpPr>
          <p:nvPr>
            <p:ph type="title"/>
          </p:nvPr>
        </p:nvSpPr>
        <p:spPr>
          <a:xfrm>
            <a:off x="6629400" y="0"/>
            <a:ext cx="2057400" cy="6858000"/>
          </a:xfrm>
          <a:prstGeom prst="rect">
            <a:avLst/>
          </a:prstGeom>
        </p:spPr>
        <p:txBody>
          <a:bodyPr/>
          <a:lstStyle/>
          <a:p>
            <a:r>
              <a:t>Titolo Testo</a:t>
            </a:r>
          </a:p>
        </p:txBody>
      </p:sp>
      <p:sp>
        <p:nvSpPr>
          <p:cNvPr id="99" name="Corpo livello uno…"/>
          <p:cNvSpPr txBox="1">
            <a:spLocks noGrp="1"/>
          </p:cNvSpPr>
          <p:nvPr>
            <p:ph type="body" idx="1"/>
          </p:nvPr>
        </p:nvSpPr>
        <p:spPr>
          <a:xfrm>
            <a:off x="457200" y="0"/>
            <a:ext cx="6019800" cy="685800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10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0" name="Titolo Testo"/>
          <p:cNvSpPr txBox="1">
            <a:spLocks noGrp="1"/>
          </p:cNvSpPr>
          <p:nvPr>
            <p:ph type="title"/>
          </p:nvPr>
        </p:nvSpPr>
        <p:spPr>
          <a:prstGeom prst="rect">
            <a:avLst/>
          </a:prstGeom>
        </p:spPr>
        <p:txBody>
          <a:bodyPr/>
          <a:lstStyle/>
          <a:p>
            <a:r>
              <a:t>Titolo Testo</a:t>
            </a:r>
          </a:p>
        </p:txBody>
      </p:sp>
      <p:sp>
        <p:nvSpPr>
          <p:cNvPr id="21" name="Corpo livello uno…"/>
          <p:cNvSpPr txBox="1">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9" name="Titolo Testo"/>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Titolo Testo</a:t>
            </a:r>
          </a:p>
        </p:txBody>
      </p:sp>
      <p:sp>
        <p:nvSpPr>
          <p:cNvPr id="30" name="Corpo livello uno…"/>
          <p:cNvSpPr txBox="1">
            <a:spLocks noGrp="1"/>
          </p:cNvSpPr>
          <p:nvPr>
            <p:ph type="body" sz="quarter" idx="1"/>
          </p:nvPr>
        </p:nvSpPr>
        <p:spPr>
          <a:xfrm>
            <a:off x="722312" y="2906713"/>
            <a:ext cx="7772401" cy="1500188"/>
          </a:xfrm>
          <a:prstGeom prst="rect">
            <a:avLst/>
          </a:prstGeom>
        </p:spPr>
        <p:txBody>
          <a:bodyPr anchor="b"/>
          <a:lstStyle>
            <a:lvl1pPr marL="0" indent="0">
              <a:buSzTx/>
              <a:buFontTx/>
              <a:buNone/>
              <a:defRPr sz="2000"/>
            </a:lvl1pPr>
            <a:lvl2pPr marL="0" indent="457200">
              <a:buSzTx/>
              <a:buFontTx/>
              <a:buNone/>
              <a:defRPr sz="2000"/>
            </a:lvl2pPr>
            <a:lvl3pPr marL="0" indent="914400">
              <a:buSzTx/>
              <a:buFontTx/>
              <a:buNone/>
              <a:defRPr sz="2000"/>
            </a:lvl3pPr>
            <a:lvl4pPr marL="0" indent="1371600">
              <a:buSzTx/>
              <a:buFontTx/>
              <a:buNone/>
              <a:defRPr sz="2000"/>
            </a:lvl4pPr>
            <a:lvl5pPr marL="0" indent="1828800">
              <a:buSzTx/>
              <a:buFontTx/>
              <a:buNone/>
              <a:defRPr sz="2000"/>
            </a:lvl5pPr>
          </a:lstStyle>
          <a:p>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uto 2">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457200" y="1600200"/>
            <a:ext cx="4038600" cy="5257800"/>
          </a:xfrm>
          <a:prstGeom prst="rect">
            <a:avLst/>
          </a:prstGeom>
        </p:spPr>
        <p:txBody>
          <a:bodyPr/>
          <a:lstStyle>
            <a:lvl1pPr>
              <a:defRPr sz="2800"/>
            </a:lvl1pPr>
            <a:lvl2pPr marL="779462" indent="-333375">
              <a:defRPr sz="2800"/>
            </a:lvl2pPr>
            <a:lvl3pPr marL="1223327" indent="-320039">
              <a:defRPr sz="2800"/>
            </a:lvl3pPr>
            <a:lvl4pPr marL="1716087" indent="-355599">
              <a:defRPr sz="2800"/>
            </a:lvl4pPr>
            <a:lvl5pPr marL="2173288" indent="-355600">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47" name="Titolo Testo"/>
          <p:cNvSpPr txBox="1">
            <a:spLocks noGrp="1"/>
          </p:cNvSpPr>
          <p:nvPr>
            <p:ph type="title"/>
          </p:nvPr>
        </p:nvSpPr>
        <p:spPr>
          <a:xfrm>
            <a:off x="457200" y="256810"/>
            <a:ext cx="8229600" cy="1178656"/>
          </a:xfrm>
          <a:prstGeom prst="rect">
            <a:avLst/>
          </a:prstGeom>
        </p:spPr>
        <p:txBody>
          <a:bodyPr/>
          <a:lstStyle/>
          <a:p>
            <a:r>
              <a:t>Titolo Testo</a:t>
            </a:r>
          </a:p>
        </p:txBody>
      </p:sp>
      <p:sp>
        <p:nvSpPr>
          <p:cNvPr id="48" name="Corpo livello uno…"/>
          <p:cNvSpPr txBox="1">
            <a:spLocks noGrp="1"/>
          </p:cNvSpPr>
          <p:nvPr>
            <p:ph type="body" sz="quarter" idx="1"/>
          </p:nvPr>
        </p:nvSpPr>
        <p:spPr>
          <a:xfrm>
            <a:off x="457200" y="1435465"/>
            <a:ext cx="4040188" cy="739411"/>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Corpo livello uno</a:t>
            </a:r>
          </a:p>
          <a:p>
            <a:pPr lvl="1"/>
            <a:r>
              <a:t>Corpo livello due</a:t>
            </a:r>
          </a:p>
          <a:p>
            <a:pPr lvl="2"/>
            <a:r>
              <a:t>Corpo livello tre</a:t>
            </a:r>
          </a:p>
          <a:p>
            <a:pPr lvl="3"/>
            <a:r>
              <a:t>Corpo livello quattro</a:t>
            </a:r>
          </a:p>
          <a:p>
            <a:pPr lvl="4"/>
            <a:r>
              <a:t>Corpo livello cinque</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71" name="Titolo Testo"/>
          <p:cNvSpPr txBox="1">
            <a:spLocks noGrp="1"/>
          </p:cNvSpPr>
          <p:nvPr>
            <p:ph type="title"/>
          </p:nvPr>
        </p:nvSpPr>
        <p:spPr>
          <a:xfrm>
            <a:off x="457200" y="0"/>
            <a:ext cx="3008314" cy="1435100"/>
          </a:xfrm>
          <a:prstGeom prst="rect">
            <a:avLst/>
          </a:prstGeom>
        </p:spPr>
        <p:txBody>
          <a:bodyPr anchor="b"/>
          <a:lstStyle>
            <a:lvl1pPr algn="l">
              <a:defRPr sz="2000" b="1"/>
            </a:lvl1pPr>
          </a:lstStyle>
          <a:p>
            <a:r>
              <a:t>Titolo Testo</a:t>
            </a:r>
          </a:p>
        </p:txBody>
      </p:sp>
      <p:sp>
        <p:nvSpPr>
          <p:cNvPr id="72" name="Corpo livello uno…"/>
          <p:cNvSpPr txBox="1">
            <a:spLocks noGrp="1"/>
          </p:cNvSpPr>
          <p:nvPr>
            <p:ph type="body" idx="1"/>
          </p:nvPr>
        </p:nvSpPr>
        <p:spPr>
          <a:xfrm>
            <a:off x="3575050" y="273050"/>
            <a:ext cx="5111750" cy="6584950"/>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80" name="Titolo Testo"/>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Titolo Testo</a:t>
            </a:r>
          </a:p>
        </p:txBody>
      </p:sp>
      <p:sp>
        <p:nvSpPr>
          <p:cNvPr id="81" name="Corpo livello uno…"/>
          <p:cNvSpPr txBox="1">
            <a:spLocks noGrp="1"/>
          </p:cNvSpPr>
          <p:nvPr>
            <p:ph type="body" sz="quarter" idx="1"/>
          </p:nvPr>
        </p:nvSpPr>
        <p:spPr>
          <a:xfrm>
            <a:off x="1792288" y="5367337"/>
            <a:ext cx="5486401" cy="804863"/>
          </a:xfrm>
          <a:prstGeom prst="rect">
            <a:avLst/>
          </a:prstGeom>
        </p:spPr>
        <p:txBody>
          <a:bodyPr/>
          <a:lstStyle>
            <a:lvl1pPr marL="0" indent="0">
              <a:buSzTx/>
              <a:buFontTx/>
              <a:buNone/>
              <a:defRPr sz="1400"/>
            </a:lvl1pPr>
            <a:lvl2pPr marL="0" indent="457200">
              <a:buSzTx/>
              <a:buFontTx/>
              <a:buNone/>
              <a:defRPr sz="1400"/>
            </a:lvl2pPr>
            <a:lvl3pPr marL="0" indent="914400">
              <a:buSzTx/>
              <a:buFontTx/>
              <a:buNone/>
              <a:defRPr sz="1400"/>
            </a:lvl3pPr>
            <a:lvl4pPr marL="0" indent="1371600">
              <a:buSzTx/>
              <a:buFontTx/>
              <a:buNone/>
              <a:defRPr sz="1400"/>
            </a:lvl4pPr>
            <a:lvl5pPr marL="0" indent="1828800">
              <a:buSzTx/>
              <a:buFontTx/>
              <a:buNone/>
              <a:defRPr sz="1400"/>
            </a:lvl5pPr>
          </a:lstStyle>
          <a:p>
            <a:r>
              <a:t>Corpo livello uno</a:t>
            </a:r>
          </a:p>
          <a:p>
            <a:pPr lvl="1"/>
            <a:r>
              <a:t>Corpo livello due</a:t>
            </a:r>
          </a:p>
          <a:p>
            <a:pPr lvl="2"/>
            <a:r>
              <a:t>Corpo livello tre</a:t>
            </a:r>
          </a:p>
          <a:p>
            <a:pPr lvl="3"/>
            <a:r>
              <a:t>Corpo livello quattro</a:t>
            </a:r>
          </a:p>
          <a:p>
            <a:pPr lvl="4"/>
            <a:r>
              <a:t>Corpo livello cinque</a:t>
            </a:r>
          </a:p>
        </p:txBody>
      </p:sp>
      <p:sp>
        <p:nvSpPr>
          <p:cNvPr id="8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0"/>
            <a:ext cx="8229600" cy="1692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Titolo Testo</a:t>
            </a:r>
          </a:p>
        </p:txBody>
      </p:sp>
      <p:sp>
        <p:nvSpPr>
          <p:cNvPr id="3"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7477021" y="6245225"/>
            <a:ext cx="284372" cy="307340"/>
          </a:xfrm>
          <a:prstGeom prst="rect">
            <a:avLst/>
          </a:prstGeom>
          <a:ln w="12700">
            <a:miter lim="400000"/>
          </a:ln>
        </p:spPr>
        <p:txBody>
          <a:bodyPr wrap="none" lIns="45719" rIns="45719">
            <a:spAutoFit/>
          </a:bodyPr>
          <a:lstStyle>
            <a:lvl1pPr algn="ctr">
              <a:defRPr sz="14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1pPr>
      <a:lvl2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2pPr>
      <a:lvl3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3pPr>
      <a:lvl4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4pPr>
      <a:lvl5pPr marL="39687" marR="0" indent="-39687"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5pPr>
      <a:lvl6pPr marL="39687"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6pPr>
      <a:lvl7pPr marL="39687"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7pPr>
      <a:lvl8pPr marL="39687"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8pPr>
      <a:lvl9pPr marL="39687"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Calibri"/>
          <a:ea typeface="Calibri"/>
          <a:cs typeface="Calibri"/>
          <a:sym typeface="Calibri"/>
        </a:defRPr>
      </a:lvl9pPr>
    </p:titleStyle>
    <p:bodyStyle>
      <a:lvl1pPr marL="382588"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1pPr>
      <a:lvl2pPr marL="772659"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2pPr>
      <a:lvl3pPr marL="1208087"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3pPr>
      <a:lvl4pPr marL="17262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4pPr>
      <a:lvl5pPr marL="21834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5pPr>
      <a:lvl6pPr marL="26406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6pPr>
      <a:lvl7pPr marL="3097848"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7pPr>
      <a:lvl8pPr marL="35550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8pPr>
      <a:lvl9pPr marL="4012247"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Calibri"/>
          <a:ea typeface="Calibri"/>
          <a:cs typeface="Calibri"/>
          <a:sym typeface="Calibri"/>
        </a:defRPr>
      </a:lvl9pPr>
    </p:bodyStyle>
    <p:otherStyle>
      <a:lvl1pPr marL="0" marR="0" indent="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1pPr>
      <a:lvl2pPr marL="0" marR="0" indent="4572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2pPr>
      <a:lvl3pPr marL="0" marR="0" indent="9144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3pPr>
      <a:lvl4pPr marL="0" marR="0" indent="13716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4pPr>
      <a:lvl5pPr marL="0" marR="0" indent="18288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5pPr>
      <a:lvl6pPr marL="0" marR="0" indent="22860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6pPr>
      <a:lvl7pPr marL="0" marR="0" indent="27432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7pPr>
      <a:lvl8pPr marL="0" marR="0" indent="32004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8pPr>
      <a:lvl9pPr marL="0" marR="0" indent="3657600" algn="ct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goo.gl/PohtA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animata.beniculturali.unipd.i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marco.bellano@unipd.it" TargetMode="External"/><Relationship Id="rId7" Type="http://schemas.openxmlformats.org/officeDocument/2006/relationships/hyperlink" Target="https://goo.gl/vRDGQH"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goo.gl/MYM8Y5" TargetMode="External"/><Relationship Id="rId5" Type="http://schemas.openxmlformats.org/officeDocument/2006/relationships/hyperlink" Target="https://goo.gl/vvRGco" TargetMode="External"/><Relationship Id="rId4" Type="http://schemas.openxmlformats.org/officeDocument/2006/relationships/hyperlink" Target="https://goo.gl/KHc9zF"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immagineperimmagine.wordpres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animata.beniculturali.unipd.it"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0D1C"/>
        </a:solidFill>
        <a:effectLst/>
      </p:bgPr>
    </p:bg>
    <p:spTree>
      <p:nvGrpSpPr>
        <p:cNvPr id="1" name=""/>
        <p:cNvGrpSpPr/>
        <p:nvPr/>
      </p:nvGrpSpPr>
      <p:grpSpPr>
        <a:xfrm>
          <a:off x="0" y="0"/>
          <a:ext cx="0" cy="0"/>
          <a:chOff x="0" y="0"/>
          <a:chExt cx="0" cy="0"/>
        </a:xfrm>
      </p:grpSpPr>
      <p:pic>
        <p:nvPicPr>
          <p:cNvPr id="109" name="logo-dBC&amp;UniPD_bianco.pdf" descr="logo-dBC&amp;UniPD_bianco.pdf"/>
          <p:cNvPicPr>
            <a:picLocks noChangeAspect="1"/>
          </p:cNvPicPr>
          <p:nvPr/>
        </p:nvPicPr>
        <p:blipFill>
          <a:blip r:embed="rId2">
            <a:extLst/>
          </a:blip>
          <a:stretch>
            <a:fillRect/>
          </a:stretch>
        </p:blipFill>
        <p:spPr>
          <a:xfrm>
            <a:off x="0" y="-963613"/>
            <a:ext cx="9144000" cy="6461127"/>
          </a:xfrm>
          <a:prstGeom prst="rect">
            <a:avLst/>
          </a:prstGeom>
          <a:ln w="12700">
            <a:miter lim="400000"/>
          </a:ln>
        </p:spPr>
      </p:pic>
      <p:sp>
        <p:nvSpPr>
          <p:cNvPr id="110" name="History of Animation…"/>
          <p:cNvSpPr txBox="1">
            <a:spLocks noGrp="1"/>
          </p:cNvSpPr>
          <p:nvPr>
            <p:ph type="body" sz="half" idx="1"/>
          </p:nvPr>
        </p:nvSpPr>
        <p:spPr>
          <a:xfrm>
            <a:off x="971550" y="3644900"/>
            <a:ext cx="7200900" cy="2879725"/>
          </a:xfrm>
          <a:prstGeom prst="rect">
            <a:avLst/>
          </a:prstGeom>
        </p:spPr>
        <p:txBody>
          <a:bodyPr>
            <a:normAutofit/>
          </a:bodyPr>
          <a:lstStyle/>
          <a:p>
            <a:pPr marL="0" indent="39687" algn="ctr">
              <a:buSzTx/>
              <a:buNone/>
            </a:pPr>
            <a:r>
              <a:rPr sz="6000" b="1" i="1">
                <a:solidFill>
                  <a:schemeClr val="accent3">
                    <a:lumOff val="44000"/>
                  </a:schemeClr>
                </a:solidFill>
              </a:rPr>
              <a:t>History of Animation</a:t>
            </a:r>
          </a:p>
          <a:p>
            <a:pPr marL="0" indent="39687" algn="ctr">
              <a:buSzTx/>
              <a:buNone/>
            </a:pPr>
            <a:r>
              <a:rPr sz="1600" b="1" i="1">
                <a:solidFill>
                  <a:schemeClr val="accent3">
                    <a:lumOff val="44000"/>
                  </a:schemeClr>
                </a:solidFill>
              </a:rPr>
              <a:t>Second Cycle Degree in Theatre, Film, Television and Media Studies</a:t>
            </a:r>
          </a:p>
          <a:p>
            <a:pPr marL="0" indent="39687" algn="r">
              <a:buSzTx/>
              <a:buNone/>
            </a:pPr>
            <a:endParaRPr sz="2000">
              <a:solidFill>
                <a:schemeClr val="accent3">
                  <a:lumOff val="44000"/>
                </a:schemeClr>
              </a:solidFill>
            </a:endParaRPr>
          </a:p>
          <a:p>
            <a:pPr marL="0" indent="39687" algn="r">
              <a:buSzTx/>
              <a:buNone/>
            </a:pPr>
            <a:r>
              <a:rPr sz="2000">
                <a:solidFill>
                  <a:schemeClr val="accent3">
                    <a:lumOff val="44000"/>
                  </a:schemeClr>
                </a:solidFill>
              </a:rPr>
              <a:t>Academic Year 2018-2019</a:t>
            </a:r>
          </a:p>
          <a:p>
            <a:pPr marL="0" indent="39687" algn="r">
              <a:buSzTx/>
              <a:buNone/>
            </a:pPr>
            <a:r>
              <a:rPr sz="4000" b="1">
                <a:solidFill>
                  <a:schemeClr val="accent3">
                    <a:lumOff val="44000"/>
                  </a:schemeClr>
                </a:solidFill>
              </a:rPr>
              <a:t>Lesson 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67" name="Structure of the Course Unit"/>
          <p:cNvSpPr txBox="1"/>
          <p:nvPr/>
        </p:nvSpPr>
        <p:spPr>
          <a:xfrm>
            <a:off x="4682132" y="188912"/>
            <a:ext cx="4190406"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Structure of the Course Unit</a:t>
            </a:r>
          </a:p>
        </p:txBody>
      </p:sp>
      <p:pic>
        <p:nvPicPr>
          <p:cNvPr id="16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9" name="Definition of animation…"/>
          <p:cNvSpPr txBox="1"/>
          <p:nvPr/>
        </p:nvSpPr>
        <p:spPr>
          <a:xfrm>
            <a:off x="1042987" y="1844675"/>
            <a:ext cx="7561262" cy="3406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Definition of animation</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Animation styles and techniques</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Origins of animation: pioneers, early schools</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Animation in the USA. Special focus: Fleischer Brothers; Pixar </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Animation in Europe. Special focus: Jiří Trnka </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Animation in Italy. Special focus: Bruno Bozzetto</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Animation in Asia. Special focus: Studio Ghibli</a:t>
            </a:r>
          </a:p>
          <a:p>
            <a:pPr marL="320842" indent="-320842">
              <a:buSzPct val="100000"/>
              <a:buAutoNum type="arabicPeriod"/>
              <a:defRPr b="1">
                <a:latin typeface="Arial"/>
                <a:ea typeface="Arial"/>
                <a:cs typeface="Arial"/>
                <a:sym typeface="Arial"/>
              </a:defRPr>
            </a:pPr>
            <a:r>
              <a:rPr b="0">
                <a:latin typeface="Calibri"/>
                <a:ea typeface="Calibri"/>
                <a:cs typeface="Calibri"/>
                <a:sym typeface="Calibri"/>
              </a:rPr>
              <a:t>Special focus: animated series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72" name="Structure of the Course Unit"/>
          <p:cNvSpPr txBox="1"/>
          <p:nvPr/>
        </p:nvSpPr>
        <p:spPr>
          <a:xfrm>
            <a:off x="4682132" y="188912"/>
            <a:ext cx="4190406"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Structure of the Course Unit</a:t>
            </a:r>
          </a:p>
        </p:txBody>
      </p:sp>
      <p:pic>
        <p:nvPicPr>
          <p:cNvPr id="17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4" name="42 hours, 21 lessons.…"/>
          <p:cNvSpPr txBox="1"/>
          <p:nvPr/>
        </p:nvSpPr>
        <p:spPr>
          <a:xfrm>
            <a:off x="862807" y="1167860"/>
            <a:ext cx="7561261" cy="3943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latin typeface="Arial"/>
                <a:ea typeface="Arial"/>
                <a:cs typeface="Arial"/>
                <a:sym typeface="Arial"/>
              </a:defRPr>
            </a:pPr>
            <a:r>
              <a:rPr sz="2100">
                <a:latin typeface="Calibri"/>
                <a:ea typeface="Calibri"/>
                <a:cs typeface="Calibri"/>
                <a:sym typeface="Calibri"/>
              </a:rPr>
              <a:t>42 hours, 21 lessons.</a:t>
            </a:r>
          </a:p>
          <a:p>
            <a:pPr>
              <a:defRPr b="1">
                <a:latin typeface="Arial"/>
                <a:ea typeface="Arial"/>
                <a:cs typeface="Arial"/>
                <a:sym typeface="Arial"/>
              </a:defRPr>
            </a:pPr>
            <a:endParaRPr sz="2100"/>
          </a:p>
          <a:p>
            <a:pPr>
              <a:defRPr b="1">
                <a:latin typeface="Arial"/>
                <a:ea typeface="Arial"/>
                <a:cs typeface="Arial"/>
                <a:sym typeface="Arial"/>
              </a:defRPr>
            </a:pPr>
            <a:r>
              <a:rPr sz="2100">
                <a:latin typeface="Calibri"/>
                <a:ea typeface="Calibri"/>
                <a:cs typeface="Calibri"/>
                <a:sym typeface="Calibri"/>
              </a:rPr>
              <a:t>Monday-Tuesday, 16:30-18:15</a:t>
            </a:r>
          </a:p>
          <a:p>
            <a:pPr>
              <a:defRPr b="1">
                <a:latin typeface="Arial"/>
                <a:ea typeface="Arial"/>
                <a:cs typeface="Arial"/>
                <a:sym typeface="Arial"/>
              </a:defRPr>
            </a:pPr>
            <a:r>
              <a:rPr sz="2100" b="0">
                <a:latin typeface="Calibri"/>
                <a:ea typeface="Calibri"/>
                <a:cs typeface="Calibri"/>
                <a:sym typeface="Calibri"/>
              </a:rPr>
              <a:t>Via Beldomandi, 1</a:t>
            </a:r>
            <a:endParaRPr sz="2100"/>
          </a:p>
          <a:p>
            <a:pPr>
              <a:defRPr b="1">
                <a:latin typeface="Arial"/>
                <a:ea typeface="Arial"/>
                <a:cs typeface="Arial"/>
                <a:sym typeface="Arial"/>
              </a:defRPr>
            </a:pPr>
            <a:r>
              <a:rPr sz="2100" b="0">
                <a:latin typeface="Calibri"/>
                <a:ea typeface="Calibri"/>
                <a:cs typeface="Calibri"/>
                <a:sym typeface="Calibri"/>
              </a:rPr>
              <a:t>Aula Spettacolo</a:t>
            </a:r>
            <a:endParaRPr sz="2100"/>
          </a:p>
          <a:p>
            <a:pPr>
              <a:defRPr b="1">
                <a:latin typeface="Arial"/>
                <a:ea typeface="Arial"/>
                <a:cs typeface="Arial"/>
                <a:sym typeface="Arial"/>
              </a:defRPr>
            </a:pPr>
            <a:endParaRPr sz="2100"/>
          </a:p>
          <a:p>
            <a:pPr>
              <a:defRPr b="1">
                <a:latin typeface="Arial"/>
                <a:ea typeface="Arial"/>
                <a:cs typeface="Arial"/>
                <a:sym typeface="Arial"/>
              </a:defRPr>
            </a:pPr>
            <a:r>
              <a:rPr sz="2100" b="0">
                <a:latin typeface="Calibri"/>
                <a:ea typeface="Calibri"/>
                <a:cs typeface="Calibri"/>
                <a:sym typeface="Calibri"/>
              </a:rPr>
              <a:t>First lesson: </a:t>
            </a:r>
            <a:r>
              <a:rPr sz="2100">
                <a:latin typeface="Calibri"/>
                <a:ea typeface="Calibri"/>
                <a:cs typeface="Calibri"/>
                <a:sym typeface="Calibri"/>
              </a:rPr>
              <a:t>September 25, 2018</a:t>
            </a:r>
            <a:r>
              <a:rPr sz="2100" b="0">
                <a:latin typeface="Calibri"/>
                <a:ea typeface="Calibri"/>
                <a:cs typeface="Calibri"/>
                <a:sym typeface="Calibri"/>
              </a:rPr>
              <a:t>.</a:t>
            </a:r>
            <a:endParaRPr sz="2100"/>
          </a:p>
          <a:p>
            <a:pPr>
              <a:defRPr b="1">
                <a:latin typeface="Arial"/>
                <a:ea typeface="Arial"/>
                <a:cs typeface="Arial"/>
                <a:sym typeface="Arial"/>
              </a:defRPr>
            </a:pPr>
            <a:r>
              <a:rPr sz="2100" b="0">
                <a:latin typeface="Calibri"/>
                <a:ea typeface="Calibri"/>
                <a:cs typeface="Calibri"/>
                <a:sym typeface="Calibri"/>
              </a:rPr>
              <a:t>Last lesson: </a:t>
            </a:r>
            <a:r>
              <a:rPr sz="2100">
                <a:latin typeface="Calibri"/>
                <a:ea typeface="Calibri"/>
                <a:cs typeface="Calibri"/>
                <a:sym typeface="Calibri"/>
              </a:rPr>
              <a:t>December 18, 2018.</a:t>
            </a:r>
          </a:p>
          <a:p>
            <a:pPr>
              <a:defRPr b="1">
                <a:latin typeface="Arial"/>
                <a:ea typeface="Arial"/>
                <a:cs typeface="Arial"/>
                <a:sym typeface="Arial"/>
              </a:defRPr>
            </a:pPr>
            <a:endParaRPr sz="2100">
              <a:latin typeface="Calibri"/>
              <a:ea typeface="Calibri"/>
              <a:cs typeface="Calibri"/>
              <a:sym typeface="Calibri"/>
            </a:endParaRPr>
          </a:p>
          <a:p>
            <a:pPr>
              <a:defRPr b="1">
                <a:latin typeface="Arial"/>
                <a:ea typeface="Arial"/>
                <a:cs typeface="Arial"/>
                <a:sym typeface="Arial"/>
              </a:defRPr>
            </a:pPr>
            <a:r>
              <a:rPr sz="2100">
                <a:latin typeface="Calibri"/>
                <a:ea typeface="Calibri"/>
                <a:cs typeface="Calibri"/>
                <a:sym typeface="Calibri"/>
              </a:rPr>
              <a:t>There will be no class on November 19, 20, 26, and 27.</a:t>
            </a:r>
          </a:p>
          <a:p>
            <a:pPr>
              <a:defRPr b="1">
                <a:latin typeface="Arial"/>
                <a:ea typeface="Arial"/>
                <a:cs typeface="Arial"/>
                <a:sym typeface="Arial"/>
              </a:defRPr>
            </a:pPr>
            <a:endParaRPr sz="21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77" name="Textbooks"/>
          <p:cNvSpPr txBox="1"/>
          <p:nvPr/>
        </p:nvSpPr>
        <p:spPr>
          <a:xfrm>
            <a:off x="7331943" y="188912"/>
            <a:ext cx="1540596"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Textbooks</a:t>
            </a:r>
          </a:p>
        </p:txBody>
      </p:sp>
      <p:pic>
        <p:nvPicPr>
          <p:cNvPr id="17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79" name="Giannalberto BENDAZZI, Animation. A World History. 3 voll., Waltham, Massachusetts: Focal Press, 2015.…"/>
          <p:cNvSpPr txBox="1"/>
          <p:nvPr/>
        </p:nvSpPr>
        <p:spPr>
          <a:xfrm>
            <a:off x="647700" y="957884"/>
            <a:ext cx="7848600" cy="6404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Giannalberto BENDAZZI, </a:t>
            </a:r>
            <a:r>
              <a:rPr i="1" baseline="29333">
                <a:latin typeface="Calibri"/>
                <a:ea typeface="Calibri"/>
                <a:cs typeface="Calibri"/>
                <a:sym typeface="Calibri"/>
              </a:rPr>
              <a:t>Animation. A World History</a:t>
            </a:r>
            <a:r>
              <a:rPr b="0" baseline="29333">
                <a:latin typeface="Calibri"/>
                <a:ea typeface="Calibri"/>
                <a:cs typeface="Calibri"/>
                <a:sym typeface="Calibri"/>
              </a:rPr>
              <a:t>. 3 voll., Waltham, Massachusetts: Focal Press, 2015. </a:t>
            </a:r>
            <a:endParaRPr baseline="29333"/>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Andrew SELBY, </a:t>
            </a:r>
            <a:r>
              <a:rPr i="1" baseline="29333">
                <a:latin typeface="Calibri"/>
                <a:ea typeface="Calibri"/>
                <a:cs typeface="Calibri"/>
                <a:sym typeface="Calibri"/>
              </a:rPr>
              <a:t>Animation</a:t>
            </a:r>
            <a:r>
              <a:rPr b="0" baseline="29333">
                <a:latin typeface="Calibri"/>
                <a:ea typeface="Calibri"/>
                <a:cs typeface="Calibri"/>
                <a:sym typeface="Calibri"/>
              </a:rPr>
              <a:t>, Laurence King Publishing, London 2013.</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Donald CRAFTON, </a:t>
            </a:r>
            <a:r>
              <a:rPr i="1" baseline="29333">
                <a:latin typeface="Calibri"/>
                <a:ea typeface="Calibri"/>
                <a:cs typeface="Calibri"/>
                <a:sym typeface="Calibri"/>
              </a:rPr>
              <a:t>Before Mickey. The Animated Film 1898-1928</a:t>
            </a:r>
            <a:r>
              <a:rPr b="0" baseline="29333">
                <a:latin typeface="Calibri"/>
                <a:ea typeface="Calibri"/>
                <a:cs typeface="Calibri"/>
                <a:sym typeface="Calibri"/>
              </a:rPr>
              <a:t>. Chicago: University of Chicago Press, 1993. </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Carol A. STABILE, Mark HARRISON (eds.), </a:t>
            </a:r>
            <a:r>
              <a:rPr i="1" baseline="29333">
                <a:latin typeface="Calibri"/>
                <a:ea typeface="Calibri"/>
                <a:cs typeface="Calibri"/>
                <a:sym typeface="Calibri"/>
              </a:rPr>
              <a:t>Prime Time Animation. Television Animation and American Culture</a:t>
            </a:r>
            <a:r>
              <a:rPr b="0" baseline="29333">
                <a:latin typeface="Calibri"/>
                <a:ea typeface="Calibri"/>
                <a:cs typeface="Calibri"/>
                <a:sym typeface="Calibri"/>
              </a:rPr>
              <a:t>. London: Routledge, 2003.</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Rayna DENISON, </a:t>
            </a:r>
            <a:r>
              <a:rPr i="1" baseline="29333">
                <a:latin typeface="Calibri"/>
                <a:ea typeface="Calibri"/>
                <a:cs typeface="Calibri"/>
                <a:sym typeface="Calibri"/>
              </a:rPr>
              <a:t>Anime: A Critical Introduction</a:t>
            </a:r>
            <a:r>
              <a:rPr b="0" baseline="29333">
                <a:latin typeface="Calibri"/>
                <a:ea typeface="Calibri"/>
                <a:cs typeface="Calibri"/>
                <a:sym typeface="Calibri"/>
              </a:rPr>
              <a:t>. New York: Bloomsbury, 2015.</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Marco Bellano, Giannalberto Bendazzi (eds.), </a:t>
            </a:r>
            <a:r>
              <a:rPr baseline="29333">
                <a:latin typeface="Calibri"/>
                <a:ea typeface="Calibri"/>
                <a:cs typeface="Calibri"/>
                <a:sym typeface="Calibri"/>
              </a:rPr>
              <a:t>Animation Journal, Vol. 25</a:t>
            </a:r>
            <a:r>
              <a:rPr b="0" baseline="29333">
                <a:latin typeface="Calibri"/>
                <a:ea typeface="Calibri"/>
                <a:cs typeface="Calibri"/>
                <a:sym typeface="Calibri"/>
              </a:rPr>
              <a:t>. Santa Clarita, CA, USA: AJ Press, 2017. </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Susan Smith, Noel Brown, Sam Summers (eds.), </a:t>
            </a:r>
            <a:r>
              <a:rPr baseline="29333">
                <a:latin typeface="Calibri"/>
                <a:ea typeface="Calibri"/>
                <a:cs typeface="Calibri"/>
                <a:sym typeface="Calibri"/>
              </a:rPr>
              <a:t>Toy Story. How Pixar Reinvented the Animated Feature</a:t>
            </a:r>
            <a:r>
              <a:rPr b="0" baseline="29333">
                <a:latin typeface="Calibri"/>
                <a:ea typeface="Calibri"/>
                <a:cs typeface="Calibri"/>
                <a:sym typeface="Calibri"/>
              </a:rPr>
              <a:t>. London, Oxford: Bloomsbury, 2018. </a:t>
            </a:r>
          </a:p>
          <a:p>
            <a:pPr marL="457200" indent="-457200">
              <a:buSzPct val="100000"/>
              <a:buFont typeface="Arial"/>
              <a:buChar char="•"/>
              <a:defRPr sz="2100" b="1">
                <a:latin typeface="Arial"/>
                <a:ea typeface="Arial"/>
                <a:cs typeface="Arial"/>
                <a:sym typeface="Arial"/>
              </a:defRPr>
            </a:pPr>
            <a:r>
              <a:rPr b="0" baseline="29333">
                <a:latin typeface="Calibri"/>
                <a:ea typeface="Calibri"/>
                <a:cs typeface="Calibri"/>
                <a:sym typeface="Calibri"/>
              </a:rPr>
              <a:t>Raz Greenberg, </a:t>
            </a:r>
            <a:r>
              <a:rPr baseline="29333">
                <a:latin typeface="Calibri"/>
                <a:ea typeface="Calibri"/>
                <a:cs typeface="Calibri"/>
                <a:sym typeface="Calibri"/>
              </a:rPr>
              <a:t>Hayao Miyazaki. Exploring the Early Work of Japan's Greatest Animator.</a:t>
            </a:r>
            <a:r>
              <a:rPr b="0" baseline="29333">
                <a:latin typeface="Calibri"/>
                <a:ea typeface="Calibri"/>
                <a:cs typeface="Calibri"/>
                <a:sym typeface="Calibri"/>
              </a:rPr>
              <a:t> London, Oxford: Bloomsbury, 2018.</a:t>
            </a:r>
            <a:endParaRPr baseline="29333"/>
          </a:p>
          <a:p>
            <a:pPr>
              <a:defRPr b="1">
                <a:latin typeface="Arial"/>
                <a:ea typeface="Arial"/>
                <a:cs typeface="Arial"/>
                <a:sym typeface="Arial"/>
              </a:defRPr>
            </a:pPr>
            <a:r>
              <a:rPr sz="2800" b="0" baseline="30000">
                <a:latin typeface="Calibri"/>
                <a:ea typeface="Calibri"/>
                <a:cs typeface="Calibri"/>
                <a:sym typeface="Calibri"/>
              </a:rPr>
              <a:t>The books are available at the Visual Arts and Music Library (not for loan): v</a:t>
            </a:r>
            <a:r>
              <a:rPr sz="2800" baseline="30000">
                <a:latin typeface="Calibri"/>
                <a:ea typeface="Calibri"/>
                <a:cs typeface="Calibri"/>
                <a:sym typeface="Calibri"/>
              </a:rPr>
              <a:t>ia Beato Pellegrino, 26</a:t>
            </a:r>
            <a:r>
              <a:rPr sz="2800" b="0" baseline="30000">
                <a:latin typeface="Calibri"/>
                <a:ea typeface="Calibri"/>
                <a:cs typeface="Calibri"/>
                <a:sym typeface="Calibri"/>
              </a:rPr>
              <a:t>.</a:t>
            </a:r>
          </a:p>
          <a:p>
            <a:pPr>
              <a:defRPr b="1">
                <a:latin typeface="Arial"/>
                <a:ea typeface="Arial"/>
                <a:cs typeface="Arial"/>
                <a:sym typeface="Arial"/>
              </a:defRPr>
            </a:pPr>
            <a:endParaRPr sz="2800" baseline="300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82" name="Textbooks"/>
          <p:cNvSpPr txBox="1"/>
          <p:nvPr/>
        </p:nvSpPr>
        <p:spPr>
          <a:xfrm>
            <a:off x="7331943" y="188912"/>
            <a:ext cx="1540596"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Textbooks</a:t>
            </a:r>
          </a:p>
        </p:txBody>
      </p:sp>
      <p:pic>
        <p:nvPicPr>
          <p:cNvPr id="18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4" name="To get the course materials…"/>
          <p:cNvSpPr txBox="1"/>
          <p:nvPr/>
        </p:nvSpPr>
        <p:spPr>
          <a:xfrm>
            <a:off x="755650" y="1484313"/>
            <a:ext cx="7632700" cy="522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latin typeface="Arial"/>
                <a:ea typeface="Arial"/>
                <a:cs typeface="Arial"/>
                <a:sym typeface="Arial"/>
              </a:defRPr>
            </a:pPr>
            <a:r>
              <a:rPr sz="1800">
                <a:latin typeface="Calibri"/>
                <a:ea typeface="Calibri"/>
                <a:cs typeface="Calibri"/>
                <a:sym typeface="Calibri"/>
              </a:rPr>
              <a:t>To get the course materials</a:t>
            </a:r>
          </a:p>
          <a:p>
            <a:pPr algn="just">
              <a:defRPr b="1">
                <a:latin typeface="Arial"/>
                <a:ea typeface="Arial"/>
                <a:cs typeface="Arial"/>
                <a:sym typeface="Arial"/>
              </a:defRPr>
            </a:pPr>
            <a:endParaRPr sz="1800">
              <a:latin typeface="Calibri"/>
              <a:ea typeface="Calibri"/>
              <a:cs typeface="Calibri"/>
              <a:sym typeface="Calibri"/>
            </a:endParaRPr>
          </a:p>
          <a:p>
            <a:pPr algn="ctr">
              <a:defRPr b="1">
                <a:latin typeface="Arial"/>
                <a:ea typeface="Arial"/>
                <a:cs typeface="Arial"/>
                <a:sym typeface="Arial"/>
              </a:defRPr>
            </a:pPr>
            <a:r>
              <a:rPr sz="1800">
                <a:latin typeface="Calibri"/>
                <a:ea typeface="Calibri"/>
                <a:cs typeface="Calibri"/>
                <a:sym typeface="Calibri"/>
              </a:rPr>
              <a:t>Moodle</a:t>
            </a:r>
          </a:p>
          <a:p>
            <a:pPr algn="ctr">
              <a:defRPr b="1">
                <a:latin typeface="Arial"/>
                <a:ea typeface="Arial"/>
                <a:cs typeface="Arial"/>
                <a:sym typeface="Arial"/>
              </a:defRPr>
            </a:pPr>
            <a:r>
              <a:rPr u="sng">
                <a:solidFill>
                  <a:srgbClr val="009999"/>
                </a:solidFill>
                <a:uFill>
                  <a:solidFill>
                    <a:srgbClr val="009999"/>
                  </a:solidFill>
                </a:uFill>
                <a:hlinkClick r:id="rId3"/>
              </a:rPr>
              <a:t>https://goo.gl/PohtAM</a:t>
            </a:r>
            <a:endParaRPr sz="1800">
              <a:latin typeface="Calibri"/>
              <a:ea typeface="Calibri"/>
              <a:cs typeface="Calibri"/>
              <a:sym typeface="Calibri"/>
            </a:endParaRPr>
          </a:p>
          <a:p>
            <a:pPr algn="ctr">
              <a:defRPr b="1">
                <a:latin typeface="Arial"/>
                <a:ea typeface="Arial"/>
                <a:cs typeface="Arial"/>
                <a:sym typeface="Arial"/>
              </a:defRPr>
            </a:pPr>
            <a:endParaRPr sz="1800">
              <a:latin typeface="Calibri"/>
              <a:ea typeface="Calibri"/>
              <a:cs typeface="Calibri"/>
              <a:sym typeface="Calibri"/>
            </a:endParaRPr>
          </a:p>
          <a:p>
            <a:pPr algn="ctr">
              <a:defRPr b="1">
                <a:latin typeface="Arial"/>
                <a:ea typeface="Arial"/>
                <a:cs typeface="Arial"/>
                <a:sym typeface="Arial"/>
              </a:defRPr>
            </a:pPr>
            <a:endParaRPr sz="1800">
              <a:latin typeface="Calibri"/>
              <a:ea typeface="Calibri"/>
              <a:cs typeface="Calibri"/>
              <a:sym typeface="Calibri"/>
            </a:endParaRPr>
          </a:p>
          <a:p>
            <a:pPr algn="ctr">
              <a:defRPr b="1">
                <a:latin typeface="Arial"/>
                <a:ea typeface="Arial"/>
                <a:cs typeface="Arial"/>
                <a:sym typeface="Arial"/>
              </a:defRPr>
            </a:pPr>
            <a:r>
              <a:rPr sz="1800" b="0">
                <a:latin typeface="Calibri"/>
                <a:ea typeface="Calibri"/>
                <a:cs typeface="Calibri"/>
                <a:sym typeface="Calibri"/>
              </a:rPr>
              <a:t>Access with your @studenti.unipd.it credentials.</a:t>
            </a:r>
          </a:p>
          <a:p>
            <a:pPr algn="ctr">
              <a:defRPr b="1">
                <a:latin typeface="Arial"/>
                <a:ea typeface="Arial"/>
                <a:cs typeface="Arial"/>
                <a:sym typeface="Arial"/>
              </a:defRPr>
            </a:pPr>
            <a:r>
              <a:rPr sz="1800" b="0">
                <a:latin typeface="Calibri"/>
                <a:ea typeface="Calibri"/>
                <a:cs typeface="Calibri"/>
                <a:sym typeface="Calibri"/>
              </a:rPr>
              <a:t>Access as a guest ONLY if you do not have @studenti.unipd.it credentials.</a:t>
            </a:r>
          </a:p>
          <a:p>
            <a:pPr algn="ctr">
              <a:defRPr b="1">
                <a:latin typeface="Arial"/>
                <a:ea typeface="Arial"/>
                <a:cs typeface="Arial"/>
                <a:sym typeface="Arial"/>
              </a:defRPr>
            </a:pPr>
            <a:r>
              <a:rPr sz="1800" b="0">
                <a:latin typeface="Calibri"/>
                <a:ea typeface="Calibri"/>
                <a:cs typeface="Calibri"/>
                <a:sym typeface="Calibri"/>
              </a:rPr>
              <a:t>Here you will find documents and teaching materials.</a:t>
            </a:r>
          </a:p>
          <a:p>
            <a:pPr algn="ctr">
              <a:defRPr b="1">
                <a:latin typeface="Arial"/>
                <a:ea typeface="Arial"/>
                <a:cs typeface="Arial"/>
                <a:sym typeface="Arial"/>
              </a:defRPr>
            </a:pPr>
            <a:endParaRPr sz="1800"/>
          </a:p>
          <a:p>
            <a:pPr algn="ctr">
              <a:defRPr b="1">
                <a:latin typeface="Arial"/>
                <a:ea typeface="Arial"/>
                <a:cs typeface="Arial"/>
                <a:sym typeface="Arial"/>
              </a:defRPr>
            </a:pPr>
            <a:r>
              <a:rPr sz="1800">
                <a:latin typeface="Calibri"/>
                <a:ea typeface="Calibri"/>
                <a:cs typeface="Calibri"/>
                <a:sym typeface="Calibri"/>
              </a:rPr>
              <a:t>Animata</a:t>
            </a:r>
          </a:p>
          <a:p>
            <a:pPr algn="ctr">
              <a:defRPr b="1">
                <a:latin typeface="Arial"/>
                <a:ea typeface="Arial"/>
                <a:cs typeface="Arial"/>
                <a:sym typeface="Arial"/>
              </a:defRPr>
            </a:pPr>
            <a:r>
              <a:rPr u="sng">
                <a:solidFill>
                  <a:srgbClr val="009999"/>
                </a:solidFill>
                <a:uFill>
                  <a:solidFill>
                    <a:srgbClr val="009999"/>
                  </a:solidFill>
                </a:uFill>
                <a:hlinkClick r:id="rId4"/>
              </a:rPr>
              <a:t>http://animata.beniculturali.unipd.it/</a:t>
            </a:r>
          </a:p>
          <a:p>
            <a:pPr algn="ctr">
              <a:defRPr b="1">
                <a:latin typeface="Arial"/>
                <a:ea typeface="Arial"/>
                <a:cs typeface="Arial"/>
                <a:sym typeface="Arial"/>
              </a:defRPr>
            </a:pPr>
            <a:r>
              <a:rPr sz="1800" b="0">
                <a:latin typeface="Calibri"/>
                <a:ea typeface="Calibri"/>
                <a:cs typeface="Calibri"/>
                <a:sym typeface="Calibri"/>
              </a:rPr>
              <a:t>Reference videos will be uploaded here.</a:t>
            </a:r>
          </a:p>
          <a:p>
            <a:pPr algn="ctr">
              <a:defRPr b="1">
                <a:latin typeface="Arial"/>
                <a:ea typeface="Arial"/>
                <a:cs typeface="Arial"/>
                <a:sym typeface="Arial"/>
              </a:defRPr>
            </a:pPr>
            <a:endParaRPr sz="1800"/>
          </a:p>
          <a:p>
            <a:pPr algn="ctr">
              <a:defRPr b="1">
                <a:latin typeface="Arial"/>
                <a:ea typeface="Arial"/>
                <a:cs typeface="Arial"/>
                <a:sym typeface="Arial"/>
              </a:defRPr>
            </a:pPr>
            <a:endParaRPr sz="1800"/>
          </a:p>
          <a:p>
            <a:pPr algn="ctr">
              <a:defRPr b="1">
                <a:latin typeface="Arial"/>
                <a:ea typeface="Arial"/>
                <a:cs typeface="Arial"/>
                <a:sym typeface="Arial"/>
              </a:defRPr>
            </a:pPr>
            <a:endParaRPr sz="1800"/>
          </a:p>
          <a:p>
            <a:pPr algn="just">
              <a:defRPr b="1">
                <a:latin typeface="Arial"/>
                <a:ea typeface="Arial"/>
                <a:cs typeface="Arial"/>
                <a:sym typeface="Arial"/>
              </a:defRPr>
            </a:pPr>
            <a:endParaRPr sz="1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87" name="Final Exam"/>
          <p:cNvSpPr txBox="1"/>
          <p:nvPr/>
        </p:nvSpPr>
        <p:spPr>
          <a:xfrm>
            <a:off x="7239397" y="188912"/>
            <a:ext cx="1633142"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Final Exam</a:t>
            </a:r>
          </a:p>
        </p:txBody>
      </p:sp>
      <p:pic>
        <p:nvPicPr>
          <p:cNvPr id="18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89" name="The final exam will be an oral test, both for attending and not attending students. The teacher will ask questions about the exam materials.…"/>
          <p:cNvSpPr txBox="1"/>
          <p:nvPr/>
        </p:nvSpPr>
        <p:spPr>
          <a:xfrm>
            <a:off x="395288" y="1196974"/>
            <a:ext cx="8497887" cy="6894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700" b="1">
                <a:latin typeface="Arial"/>
                <a:ea typeface="Arial"/>
                <a:cs typeface="Arial"/>
                <a:sym typeface="Arial"/>
              </a:defRPr>
            </a:pPr>
            <a:r>
              <a:rPr b="0" baseline="29837">
                <a:latin typeface="Calibri"/>
                <a:ea typeface="Calibri"/>
                <a:cs typeface="Calibri"/>
                <a:sym typeface="Calibri"/>
              </a:rPr>
              <a:t>The final exam will be an </a:t>
            </a:r>
            <a:r>
              <a:rPr baseline="29837">
                <a:latin typeface="Calibri"/>
                <a:ea typeface="Calibri"/>
                <a:cs typeface="Calibri"/>
                <a:sym typeface="Calibri"/>
              </a:rPr>
              <a:t>oral test</a:t>
            </a:r>
            <a:r>
              <a:rPr b="0" baseline="29837">
                <a:latin typeface="Calibri"/>
                <a:ea typeface="Calibri"/>
                <a:cs typeface="Calibri"/>
                <a:sym typeface="Calibri"/>
              </a:rPr>
              <a:t>, both for attending and not attending students. The teacher will ask questions about the exam materials.</a:t>
            </a:r>
          </a:p>
          <a:p>
            <a:pPr algn="just">
              <a:defRPr sz="3700" b="1">
                <a:latin typeface="Arial"/>
                <a:ea typeface="Arial"/>
                <a:cs typeface="Arial"/>
                <a:sym typeface="Arial"/>
              </a:defRPr>
            </a:pPr>
            <a:endParaRPr baseline="29837"/>
          </a:p>
          <a:p>
            <a:pPr algn="just">
              <a:defRPr sz="3700" b="1">
                <a:latin typeface="Arial"/>
                <a:ea typeface="Arial"/>
                <a:cs typeface="Arial"/>
                <a:sym typeface="Arial"/>
              </a:defRPr>
            </a:pPr>
            <a:r>
              <a:rPr b="0" baseline="29837">
                <a:latin typeface="Calibri"/>
                <a:ea typeface="Calibri"/>
                <a:cs typeface="Calibri"/>
                <a:sym typeface="Calibri"/>
              </a:rPr>
              <a:t>For </a:t>
            </a:r>
            <a:r>
              <a:rPr baseline="29837">
                <a:latin typeface="Calibri"/>
                <a:ea typeface="Calibri"/>
                <a:cs typeface="Calibri"/>
                <a:sym typeface="Calibri"/>
              </a:rPr>
              <a:t>attenders</a:t>
            </a:r>
            <a:r>
              <a:rPr b="0" baseline="29837">
                <a:latin typeface="Calibri"/>
                <a:ea typeface="Calibri"/>
                <a:cs typeface="Calibri"/>
                <a:sym typeface="Calibri"/>
              </a:rPr>
              <a:t>, the exam will focus on the </a:t>
            </a:r>
            <a:r>
              <a:rPr baseline="29837">
                <a:latin typeface="Calibri"/>
                <a:ea typeface="Calibri"/>
                <a:cs typeface="Calibri"/>
                <a:sym typeface="Calibri"/>
              </a:rPr>
              <a:t>contents of the course</a:t>
            </a:r>
            <a:r>
              <a:rPr b="0" baseline="29837">
                <a:latin typeface="Calibri"/>
                <a:ea typeface="Calibri"/>
                <a:cs typeface="Calibri"/>
                <a:sym typeface="Calibri"/>
              </a:rPr>
              <a:t> and on the </a:t>
            </a:r>
            <a:r>
              <a:rPr baseline="29837">
                <a:latin typeface="Calibri"/>
                <a:ea typeface="Calibri"/>
                <a:cs typeface="Calibri"/>
                <a:sym typeface="Calibri"/>
              </a:rPr>
              <a:t>documents</a:t>
            </a:r>
            <a:r>
              <a:rPr b="0" baseline="29837">
                <a:latin typeface="Calibri"/>
                <a:ea typeface="Calibri"/>
                <a:cs typeface="Calibri"/>
                <a:sym typeface="Calibri"/>
              </a:rPr>
              <a:t> provided by the teacher. Moreover, at the beginning of the course the students will receive a </a:t>
            </a:r>
            <a:r>
              <a:rPr baseline="29837">
                <a:latin typeface="Calibri"/>
                <a:ea typeface="Calibri"/>
                <a:cs typeface="Calibri"/>
                <a:sym typeface="Calibri"/>
              </a:rPr>
              <a:t>list of films</a:t>
            </a:r>
            <a:r>
              <a:rPr b="0" baseline="29837">
                <a:latin typeface="Calibri"/>
                <a:ea typeface="Calibri"/>
                <a:cs typeface="Calibri"/>
                <a:sym typeface="Calibri"/>
              </a:rPr>
              <a:t>, of which </a:t>
            </a:r>
            <a:r>
              <a:rPr baseline="29837">
                <a:latin typeface="Calibri"/>
                <a:ea typeface="Calibri"/>
                <a:cs typeface="Calibri"/>
                <a:sym typeface="Calibri"/>
              </a:rPr>
              <a:t>15</a:t>
            </a:r>
            <a:r>
              <a:rPr b="0" baseline="29837">
                <a:latin typeface="Calibri"/>
                <a:ea typeface="Calibri"/>
                <a:cs typeface="Calibri"/>
                <a:sym typeface="Calibri"/>
              </a:rPr>
              <a:t> have to be selected and integrally watched. Some of those films could be discussed during the exam. </a:t>
            </a:r>
            <a:endParaRPr baseline="29837"/>
          </a:p>
          <a:p>
            <a:pPr algn="just">
              <a:defRPr b="1">
                <a:latin typeface="Arial"/>
                <a:ea typeface="Arial"/>
                <a:cs typeface="Arial"/>
                <a:sym typeface="Arial"/>
              </a:defRPr>
            </a:pPr>
            <a:endParaRPr sz="4000" baseline="30000"/>
          </a:p>
          <a:p>
            <a:pPr algn="just">
              <a:defRPr b="1">
                <a:latin typeface="Arial"/>
                <a:ea typeface="Arial"/>
                <a:cs typeface="Arial"/>
                <a:sym typeface="Arial"/>
              </a:defRPr>
            </a:pPr>
            <a:endParaRPr sz="4000" baseline="300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92" name="Final Exam"/>
          <p:cNvSpPr txBox="1"/>
          <p:nvPr/>
        </p:nvSpPr>
        <p:spPr>
          <a:xfrm>
            <a:off x="7239397" y="188912"/>
            <a:ext cx="1633142"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Final Exam</a:t>
            </a:r>
          </a:p>
        </p:txBody>
      </p:sp>
      <p:pic>
        <p:nvPicPr>
          <p:cNvPr id="19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4" name="The students can freely choose to talk in Italian or in English during the exam. However, the use of English will be obligatory during one small section of the test: all students (attending and not attending) are required to prepare a five minute talk in English, to be illustrated with a Powerpoint file. The talk and the Powerpoint need to focus on a general topic or a film discussed during the course (or included in the above mentioned list of films). In case of a different topic choice, please contact the teacher in advance. The students can use the Powerpoint files provided by the teacher during the course as a model for their work."/>
          <p:cNvSpPr txBox="1"/>
          <p:nvPr/>
        </p:nvSpPr>
        <p:spPr>
          <a:xfrm>
            <a:off x="395288" y="1196974"/>
            <a:ext cx="8497887" cy="6996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400" b="1">
                <a:latin typeface="Arial"/>
                <a:ea typeface="Arial"/>
                <a:cs typeface="Arial"/>
                <a:sym typeface="Arial"/>
              </a:defRPr>
            </a:pPr>
            <a:r>
              <a:rPr b="0" baseline="29647">
                <a:latin typeface="Calibri"/>
                <a:ea typeface="Calibri"/>
                <a:cs typeface="Calibri"/>
                <a:sym typeface="Calibri"/>
              </a:rPr>
              <a:t>The students can freely choose to talk in </a:t>
            </a:r>
            <a:r>
              <a:rPr baseline="29647">
                <a:latin typeface="Calibri"/>
                <a:ea typeface="Calibri"/>
                <a:cs typeface="Calibri"/>
                <a:sym typeface="Calibri"/>
              </a:rPr>
              <a:t>Italian or in English </a:t>
            </a:r>
            <a:r>
              <a:rPr b="0" baseline="29647">
                <a:latin typeface="Calibri"/>
                <a:ea typeface="Calibri"/>
                <a:cs typeface="Calibri"/>
                <a:sym typeface="Calibri"/>
              </a:rPr>
              <a:t>during the exam. However, the use of English will be </a:t>
            </a:r>
            <a:r>
              <a:rPr baseline="29647">
                <a:latin typeface="Calibri"/>
                <a:ea typeface="Calibri"/>
                <a:cs typeface="Calibri"/>
                <a:sym typeface="Calibri"/>
              </a:rPr>
              <a:t>obligatory during one small section of the test</a:t>
            </a:r>
            <a:r>
              <a:rPr b="0" baseline="29647">
                <a:latin typeface="Calibri"/>
                <a:ea typeface="Calibri"/>
                <a:cs typeface="Calibri"/>
                <a:sym typeface="Calibri"/>
              </a:rPr>
              <a:t>: all students (attending and not attending) are required to prepare a </a:t>
            </a:r>
            <a:r>
              <a:rPr baseline="29647">
                <a:latin typeface="Calibri"/>
                <a:ea typeface="Calibri"/>
                <a:cs typeface="Calibri"/>
                <a:sym typeface="Calibri"/>
              </a:rPr>
              <a:t>five minute talk in English</a:t>
            </a:r>
            <a:r>
              <a:rPr b="0" baseline="29647">
                <a:latin typeface="Calibri"/>
                <a:ea typeface="Calibri"/>
                <a:cs typeface="Calibri"/>
                <a:sym typeface="Calibri"/>
              </a:rPr>
              <a:t>, to be illustrated with a </a:t>
            </a:r>
            <a:r>
              <a:rPr baseline="29647">
                <a:latin typeface="Calibri"/>
                <a:ea typeface="Calibri"/>
                <a:cs typeface="Calibri"/>
                <a:sym typeface="Calibri"/>
              </a:rPr>
              <a:t>Powerpoint file</a:t>
            </a:r>
            <a:r>
              <a:rPr b="0" baseline="29647">
                <a:latin typeface="Calibri"/>
                <a:ea typeface="Calibri"/>
                <a:cs typeface="Calibri"/>
                <a:sym typeface="Calibri"/>
              </a:rPr>
              <a:t>. The talk and the Powerpoint need to focus on a </a:t>
            </a:r>
            <a:r>
              <a:rPr baseline="29647">
                <a:latin typeface="Calibri"/>
                <a:ea typeface="Calibri"/>
                <a:cs typeface="Calibri"/>
                <a:sym typeface="Calibri"/>
              </a:rPr>
              <a:t>general topic or a film</a:t>
            </a:r>
            <a:r>
              <a:rPr b="0" baseline="29647">
                <a:latin typeface="Calibri"/>
                <a:ea typeface="Calibri"/>
                <a:cs typeface="Calibri"/>
                <a:sym typeface="Calibri"/>
              </a:rPr>
              <a:t> discussed during the course (or included in the above mentioned list of films). In case of a different topic choice, please contact the teacher in advance. The students can use the Powerpoint files provided by the teacher during the course as a model for their work. </a:t>
            </a:r>
          </a:p>
          <a:p>
            <a:pPr algn="just">
              <a:defRPr b="1">
                <a:latin typeface="Arial"/>
                <a:ea typeface="Arial"/>
                <a:cs typeface="Arial"/>
                <a:sym typeface="Arial"/>
              </a:defRPr>
            </a:pPr>
            <a:endParaRPr sz="4000" baseline="30000"/>
          </a:p>
          <a:p>
            <a:pPr algn="just">
              <a:defRPr b="1">
                <a:latin typeface="Arial"/>
                <a:ea typeface="Arial"/>
                <a:cs typeface="Arial"/>
                <a:sym typeface="Arial"/>
              </a:defRPr>
            </a:pPr>
            <a:endParaRPr sz="4000" baseline="300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97" name="Final Exam"/>
          <p:cNvSpPr txBox="1"/>
          <p:nvPr/>
        </p:nvSpPr>
        <p:spPr>
          <a:xfrm>
            <a:off x="7239397" y="188912"/>
            <a:ext cx="1633142"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Final Exam</a:t>
            </a:r>
          </a:p>
        </p:txBody>
      </p:sp>
      <p:pic>
        <p:nvPicPr>
          <p:cNvPr id="19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99" name="To take the exam as attenders, it is advised to be present for at least for 38 hours out of 42. Students have to make up for the missed lessons by getting informed about them from fellow students, through written notes and the like. All attending students are supposed to know 100% of the contents of the course. A missed lesson cannot be used as an excuse for an error during the exam."/>
          <p:cNvSpPr txBox="1"/>
          <p:nvPr/>
        </p:nvSpPr>
        <p:spPr>
          <a:xfrm>
            <a:off x="441511" y="1810929"/>
            <a:ext cx="8260978" cy="377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150000"/>
              </a:lnSpc>
              <a:defRPr b="1">
                <a:latin typeface="Arial"/>
                <a:ea typeface="Arial"/>
                <a:cs typeface="Arial"/>
                <a:sym typeface="Arial"/>
              </a:defRPr>
            </a:pPr>
            <a:r>
              <a:rPr b="0">
                <a:latin typeface="Calibri"/>
                <a:ea typeface="Calibri"/>
                <a:cs typeface="Calibri"/>
                <a:sym typeface="Calibri"/>
              </a:rPr>
              <a:t>To take the exam as </a:t>
            </a:r>
            <a:r>
              <a:rPr>
                <a:latin typeface="Calibri"/>
                <a:ea typeface="Calibri"/>
                <a:cs typeface="Calibri"/>
                <a:sym typeface="Calibri"/>
              </a:rPr>
              <a:t>attenders</a:t>
            </a:r>
            <a:r>
              <a:rPr b="0">
                <a:latin typeface="Calibri"/>
                <a:ea typeface="Calibri"/>
                <a:cs typeface="Calibri"/>
                <a:sym typeface="Calibri"/>
              </a:rPr>
              <a:t>, it is advised to be present for at least for </a:t>
            </a:r>
            <a:r>
              <a:rPr>
                <a:latin typeface="Calibri"/>
                <a:ea typeface="Calibri"/>
                <a:cs typeface="Calibri"/>
                <a:sym typeface="Calibri"/>
              </a:rPr>
              <a:t>38 hours out of 42</a:t>
            </a:r>
            <a:r>
              <a:rPr b="0">
                <a:latin typeface="Calibri"/>
                <a:ea typeface="Calibri"/>
                <a:cs typeface="Calibri"/>
                <a:sym typeface="Calibri"/>
              </a:rPr>
              <a:t>. Students have to make up for the missed lessons by getting informed about them from fellow students, through written notes and the like. All attending students are supposed to know </a:t>
            </a:r>
            <a:r>
              <a:rPr>
                <a:latin typeface="Calibri"/>
                <a:ea typeface="Calibri"/>
                <a:cs typeface="Calibri"/>
                <a:sym typeface="Calibri"/>
              </a:rPr>
              <a:t>100%</a:t>
            </a:r>
            <a:r>
              <a:rPr b="0">
                <a:latin typeface="Calibri"/>
                <a:ea typeface="Calibri"/>
                <a:cs typeface="Calibri"/>
                <a:sym typeface="Calibri"/>
              </a:rPr>
              <a:t> of the contents of the course. </a:t>
            </a:r>
            <a:r>
              <a:rPr>
                <a:latin typeface="Calibri"/>
                <a:ea typeface="Calibri"/>
                <a:cs typeface="Calibri"/>
                <a:sym typeface="Calibri"/>
              </a:rPr>
              <a:t>A missed lesson cannot be used as an excuse for an error during the exam</a:t>
            </a:r>
            <a:r>
              <a:rPr b="0">
                <a:latin typeface="Calibri"/>
                <a:ea typeface="Calibri"/>
                <a:cs typeface="Calibri"/>
                <a:sym typeface="Calibri"/>
              </a:rPr>
              <a:t>.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02" name="Final Exam"/>
          <p:cNvSpPr txBox="1"/>
          <p:nvPr/>
        </p:nvSpPr>
        <p:spPr>
          <a:xfrm>
            <a:off x="7239397" y="188912"/>
            <a:ext cx="1633142"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Final Exam</a:t>
            </a:r>
          </a:p>
        </p:txBody>
      </p:sp>
      <p:pic>
        <p:nvPicPr>
          <p:cNvPr id="20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4" name="It is recommendable to attend the course, as not attending students will not receive teaching materials such as videoclips and the like; they will be required to study two complete books written in English (Crafton and Selby). They will have to watch 15 films chosen from the list mentioned above, just like the attending students.…"/>
          <p:cNvSpPr txBox="1"/>
          <p:nvPr/>
        </p:nvSpPr>
        <p:spPr>
          <a:xfrm>
            <a:off x="395288" y="1412875"/>
            <a:ext cx="8497887" cy="501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latin typeface="Arial"/>
                <a:ea typeface="Arial"/>
                <a:cs typeface="Arial"/>
                <a:sym typeface="Arial"/>
              </a:defRPr>
            </a:pPr>
            <a:r>
              <a:rPr b="0" baseline="29750">
                <a:latin typeface="Calibri"/>
                <a:ea typeface="Calibri"/>
                <a:cs typeface="Calibri"/>
                <a:sym typeface="Calibri"/>
              </a:rPr>
              <a:t>It is recommendable to attend the course, as </a:t>
            </a:r>
            <a:r>
              <a:rPr baseline="29750">
                <a:latin typeface="Calibri"/>
                <a:ea typeface="Calibri"/>
                <a:cs typeface="Calibri"/>
                <a:sym typeface="Calibri"/>
              </a:rPr>
              <a:t>not attending students</a:t>
            </a:r>
            <a:r>
              <a:rPr b="0" baseline="29750">
                <a:latin typeface="Calibri"/>
                <a:ea typeface="Calibri"/>
                <a:cs typeface="Calibri"/>
                <a:sym typeface="Calibri"/>
              </a:rPr>
              <a:t> will not receive teaching materials such as videoclips and the like; they will be required to study </a:t>
            </a:r>
            <a:r>
              <a:rPr baseline="29750">
                <a:latin typeface="Calibri"/>
                <a:ea typeface="Calibri"/>
                <a:cs typeface="Calibri"/>
                <a:sym typeface="Calibri"/>
              </a:rPr>
              <a:t>two complete books written in English (Crafton and Selby)</a:t>
            </a:r>
            <a:r>
              <a:rPr b="0" baseline="29750">
                <a:latin typeface="Calibri"/>
                <a:ea typeface="Calibri"/>
                <a:cs typeface="Calibri"/>
                <a:sym typeface="Calibri"/>
              </a:rPr>
              <a:t>. They will have to watch </a:t>
            </a:r>
            <a:r>
              <a:rPr baseline="29750">
                <a:latin typeface="Calibri"/>
                <a:ea typeface="Calibri"/>
                <a:cs typeface="Calibri"/>
                <a:sym typeface="Calibri"/>
              </a:rPr>
              <a:t>15 films </a:t>
            </a:r>
            <a:r>
              <a:rPr b="0" baseline="29750">
                <a:latin typeface="Calibri"/>
                <a:ea typeface="Calibri"/>
                <a:cs typeface="Calibri"/>
                <a:sym typeface="Calibri"/>
              </a:rPr>
              <a:t>chosen from the list mentioned above, just like the attending students. </a:t>
            </a:r>
          </a:p>
          <a:p>
            <a:pPr algn="just">
              <a:defRPr sz="3200" b="1">
                <a:latin typeface="Arial"/>
                <a:ea typeface="Arial"/>
                <a:cs typeface="Arial"/>
                <a:sym typeface="Arial"/>
              </a:defRPr>
            </a:pPr>
            <a:endParaRPr baseline="29750"/>
          </a:p>
          <a:p>
            <a:pPr algn="just">
              <a:defRPr sz="3200" b="1">
                <a:latin typeface="Arial"/>
                <a:ea typeface="Arial"/>
                <a:cs typeface="Arial"/>
                <a:sym typeface="Arial"/>
              </a:defRPr>
            </a:pPr>
            <a:r>
              <a:rPr b="0" baseline="29750">
                <a:latin typeface="Calibri"/>
                <a:ea typeface="Calibri"/>
                <a:cs typeface="Calibri"/>
                <a:sym typeface="Calibri"/>
              </a:rPr>
              <a:t>As it is expected that each session will see only a few students taking the test, the teacher kindly asks to be informed about eventual absences in a timely manner (at least one day before the test). The exam registration will close </a:t>
            </a:r>
            <a:r>
              <a:rPr baseline="29750">
                <a:latin typeface="Calibri"/>
                <a:ea typeface="Calibri"/>
                <a:cs typeface="Calibri"/>
                <a:sym typeface="Calibri"/>
              </a:rPr>
              <a:t>three days before the test</a:t>
            </a:r>
            <a:r>
              <a:rPr b="0" baseline="29750">
                <a:latin typeface="Calibri"/>
                <a:ea typeface="Calibri"/>
                <a:cs typeface="Calibri"/>
                <a:sym typeface="Calibri"/>
              </a:rPr>
              <a: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07" name="Contacts and Information"/>
          <p:cNvSpPr txBox="1"/>
          <p:nvPr/>
        </p:nvSpPr>
        <p:spPr>
          <a:xfrm>
            <a:off x="5063430" y="188912"/>
            <a:ext cx="3809109"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Contacts and Information</a:t>
            </a:r>
          </a:p>
        </p:txBody>
      </p:sp>
      <p:pic>
        <p:nvPicPr>
          <p:cNvPr id="20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09" name="Teacher’s email: marco.bellano@unipd.it…"/>
          <p:cNvSpPr txBox="1"/>
          <p:nvPr/>
        </p:nvSpPr>
        <p:spPr>
          <a:xfrm>
            <a:off x="323056" y="1213453"/>
            <a:ext cx="8497888" cy="8382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200" b="1">
                <a:latin typeface="Arial"/>
                <a:ea typeface="Arial"/>
                <a:cs typeface="Arial"/>
                <a:sym typeface="Arial"/>
              </a:defRPr>
            </a:pPr>
            <a:r>
              <a:rPr b="0" baseline="29750">
                <a:latin typeface="Calibri"/>
                <a:ea typeface="Calibri"/>
                <a:cs typeface="Calibri"/>
                <a:sym typeface="Calibri"/>
              </a:rPr>
              <a:t>Teacher’s email: </a:t>
            </a:r>
            <a:r>
              <a:rPr u="sng" baseline="29750">
                <a:solidFill>
                  <a:srgbClr val="009999"/>
                </a:solidFill>
                <a:uFill>
                  <a:solidFill>
                    <a:srgbClr val="009999"/>
                  </a:solidFill>
                </a:uFill>
                <a:latin typeface="Calibri"/>
                <a:ea typeface="Calibri"/>
                <a:cs typeface="Calibri"/>
                <a:sym typeface="Calibri"/>
                <a:hlinkClick r:id="rId3"/>
              </a:rPr>
              <a:t>marco.bellano@unipd.it</a:t>
            </a:r>
            <a:endParaRPr baseline="29750">
              <a:latin typeface="Calibri"/>
              <a:ea typeface="Calibri"/>
              <a:cs typeface="Calibri"/>
              <a:sym typeface="Calibri"/>
            </a:endParaRPr>
          </a:p>
          <a:p>
            <a:pPr algn="just">
              <a:defRPr sz="3200" b="1">
                <a:latin typeface="Arial"/>
                <a:ea typeface="Arial"/>
                <a:cs typeface="Arial"/>
                <a:sym typeface="Arial"/>
              </a:defRPr>
            </a:pPr>
            <a:r>
              <a:rPr b="0" baseline="29750">
                <a:latin typeface="Calibri"/>
                <a:ea typeface="Calibri"/>
                <a:cs typeface="Calibri"/>
                <a:sym typeface="Calibri"/>
              </a:rPr>
              <a:t>Students are recommended to activate and check their </a:t>
            </a:r>
            <a:r>
              <a:rPr baseline="29750">
                <a:latin typeface="Calibri"/>
                <a:ea typeface="Calibri"/>
                <a:cs typeface="Calibri"/>
                <a:sym typeface="Calibri"/>
              </a:rPr>
              <a:t>@studenti.unipd.it email address </a:t>
            </a:r>
            <a:r>
              <a:rPr b="0" baseline="29750">
                <a:latin typeface="Calibri"/>
                <a:ea typeface="Calibri"/>
                <a:cs typeface="Calibri"/>
                <a:sym typeface="Calibri"/>
              </a:rPr>
              <a:t>on a regular basis .</a:t>
            </a:r>
          </a:p>
          <a:p>
            <a:pPr algn="just">
              <a:lnSpc>
                <a:spcPct val="80000"/>
              </a:lnSpc>
              <a:defRPr sz="3200" b="1">
                <a:latin typeface="Arial"/>
                <a:ea typeface="Arial"/>
                <a:cs typeface="Arial"/>
                <a:sym typeface="Arial"/>
              </a:defRPr>
            </a:pPr>
            <a:r>
              <a:rPr b="0" baseline="29750">
                <a:latin typeface="Calibri"/>
                <a:ea typeface="Calibri"/>
                <a:cs typeface="Calibri"/>
                <a:sym typeface="Calibri"/>
              </a:rPr>
              <a:t>Student-teacher meetings: send an email and ask for an appointment. Usually, appointments are scheduled just before or</a:t>
            </a:r>
            <a:r>
              <a:rPr b="0">
                <a:latin typeface="Calibri"/>
                <a:ea typeface="Calibri"/>
                <a:cs typeface="Calibri"/>
                <a:sym typeface="Calibri"/>
              </a:rPr>
              <a:t> </a:t>
            </a:r>
            <a:r>
              <a:rPr b="0" baseline="29750">
                <a:latin typeface="Calibri"/>
                <a:ea typeface="Calibri"/>
                <a:cs typeface="Calibri"/>
                <a:sym typeface="Calibri"/>
              </a:rPr>
              <a:t>after the lessons, Monday and Tuesday.</a:t>
            </a:r>
            <a:r>
              <a:rPr b="0">
                <a:latin typeface="Calibri"/>
                <a:ea typeface="Calibri"/>
                <a:cs typeface="Calibri"/>
                <a:sym typeface="Calibri"/>
              </a:rPr>
              <a:t> </a:t>
            </a:r>
          </a:p>
          <a:p>
            <a:pPr algn="just">
              <a:lnSpc>
                <a:spcPct val="80000"/>
              </a:lnSpc>
              <a:defRPr sz="2300" b="1">
                <a:latin typeface="Arial"/>
                <a:ea typeface="Arial"/>
                <a:cs typeface="Arial"/>
                <a:sym typeface="Arial"/>
              </a:defRPr>
            </a:pPr>
            <a:endParaRPr b="0">
              <a:latin typeface="Calibri"/>
              <a:ea typeface="Calibri"/>
              <a:cs typeface="Calibri"/>
              <a:sym typeface="Calibri"/>
            </a:endParaRPr>
          </a:p>
          <a:p>
            <a:pPr algn="just">
              <a:lnSpc>
                <a:spcPct val="80000"/>
              </a:lnSpc>
              <a:defRPr sz="2200" b="1">
                <a:latin typeface="Arial"/>
                <a:ea typeface="Arial"/>
                <a:cs typeface="Arial"/>
                <a:sym typeface="Arial"/>
              </a:defRPr>
            </a:pPr>
            <a:r>
              <a:rPr baseline="28727">
                <a:latin typeface="Calibri"/>
                <a:ea typeface="Calibri"/>
                <a:cs typeface="Calibri"/>
                <a:sym typeface="Calibri"/>
              </a:rPr>
              <a:t>Course page:</a:t>
            </a:r>
            <a:r>
              <a:rPr b="0" baseline="28727">
                <a:latin typeface="Calibri"/>
                <a:ea typeface="Calibri"/>
                <a:cs typeface="Calibri"/>
                <a:sym typeface="Calibri"/>
              </a:rPr>
              <a:t>  </a:t>
            </a:r>
            <a:r>
              <a:rPr u="sng">
                <a:solidFill>
                  <a:srgbClr val="009999"/>
                </a:solidFill>
                <a:uFill>
                  <a:solidFill>
                    <a:srgbClr val="009999"/>
                  </a:solidFill>
                </a:uFill>
                <a:hlinkClick r:id="rId4"/>
              </a:rPr>
              <a:t>https://goo.gl/KHc9zF</a:t>
            </a:r>
            <a:endParaRPr baseline="28727"/>
          </a:p>
          <a:p>
            <a:pPr algn="just">
              <a:lnSpc>
                <a:spcPct val="80000"/>
              </a:lnSpc>
              <a:defRPr sz="2200" b="1">
                <a:latin typeface="Arial"/>
                <a:ea typeface="Arial"/>
                <a:cs typeface="Arial"/>
                <a:sym typeface="Arial"/>
              </a:defRPr>
            </a:pPr>
            <a:endParaRPr baseline="28727"/>
          </a:p>
          <a:p>
            <a:pPr algn="just">
              <a:lnSpc>
                <a:spcPct val="80000"/>
              </a:lnSpc>
              <a:defRPr sz="2200" b="1">
                <a:latin typeface="Arial"/>
                <a:ea typeface="Arial"/>
                <a:cs typeface="Arial"/>
                <a:sym typeface="Arial"/>
              </a:defRPr>
            </a:pPr>
            <a:r>
              <a:rPr baseline="28727"/>
              <a:t>Teacher’s page: </a:t>
            </a:r>
            <a:r>
              <a:rPr u="sng">
                <a:solidFill>
                  <a:srgbClr val="009999"/>
                </a:solidFill>
                <a:uFill>
                  <a:solidFill>
                    <a:srgbClr val="009999"/>
                  </a:solidFill>
                </a:uFill>
                <a:hlinkClick r:id="rId5"/>
              </a:rPr>
              <a:t>https://goo.gl/vvRGco</a:t>
            </a:r>
            <a:endParaRPr baseline="28727"/>
          </a:p>
          <a:p>
            <a:pPr algn="just">
              <a:lnSpc>
                <a:spcPct val="80000"/>
              </a:lnSpc>
              <a:defRPr sz="2200" b="1">
                <a:latin typeface="Arial"/>
                <a:ea typeface="Arial"/>
                <a:cs typeface="Arial"/>
                <a:sym typeface="Arial"/>
              </a:defRPr>
            </a:pPr>
            <a:endParaRPr baseline="28727"/>
          </a:p>
          <a:p>
            <a:pPr algn="just">
              <a:lnSpc>
                <a:spcPct val="80000"/>
              </a:lnSpc>
              <a:defRPr sz="2200" b="1">
                <a:latin typeface="Arial"/>
                <a:ea typeface="Arial"/>
                <a:cs typeface="Arial"/>
                <a:sym typeface="Arial"/>
              </a:defRPr>
            </a:pPr>
            <a:r>
              <a:rPr baseline="28727"/>
              <a:t>EXAM FILMOGRAPHY: </a:t>
            </a:r>
            <a:r>
              <a:rPr u="sng">
                <a:solidFill>
                  <a:srgbClr val="009999"/>
                </a:solidFill>
                <a:uFill>
                  <a:solidFill>
                    <a:srgbClr val="009999"/>
                  </a:solidFill>
                </a:uFill>
                <a:hlinkClick r:id="rId6"/>
              </a:rPr>
              <a:t>https://goo.gl/MYM8Y5</a:t>
            </a:r>
            <a:endParaRPr baseline="28727"/>
          </a:p>
          <a:p>
            <a:pPr algn="just">
              <a:lnSpc>
                <a:spcPct val="80000"/>
              </a:lnSpc>
              <a:defRPr sz="2200" b="1">
                <a:latin typeface="Arial"/>
                <a:ea typeface="Arial"/>
                <a:cs typeface="Arial"/>
                <a:sym typeface="Arial"/>
              </a:defRPr>
            </a:pPr>
            <a:endParaRPr baseline="28727"/>
          </a:p>
          <a:p>
            <a:pPr algn="just">
              <a:lnSpc>
                <a:spcPct val="80000"/>
              </a:lnSpc>
              <a:defRPr sz="2200" b="1">
                <a:latin typeface="Arial"/>
                <a:ea typeface="Arial"/>
                <a:cs typeface="Arial"/>
                <a:sym typeface="Arial"/>
              </a:defRPr>
            </a:pPr>
            <a:r>
              <a:rPr baseline="28727"/>
              <a:t>WHAT TO STUDY: </a:t>
            </a:r>
            <a:r>
              <a:rPr u="sng">
                <a:solidFill>
                  <a:srgbClr val="009999"/>
                </a:solidFill>
                <a:uFill>
                  <a:solidFill>
                    <a:srgbClr val="009999"/>
                  </a:solidFill>
                </a:uFill>
                <a:hlinkClick r:id="rId7"/>
              </a:rPr>
              <a:t>https://goo.gl/vRDGQH</a:t>
            </a:r>
            <a:endParaRPr baseline="28727"/>
          </a:p>
          <a:p>
            <a:pPr algn="just">
              <a:lnSpc>
                <a:spcPct val="80000"/>
              </a:lnSpc>
              <a:defRPr sz="2200" b="1">
                <a:latin typeface="Arial"/>
                <a:ea typeface="Arial"/>
                <a:cs typeface="Arial"/>
                <a:sym typeface="Arial"/>
              </a:defRPr>
            </a:pPr>
            <a:r>
              <a:rPr baseline="28727"/>
              <a:t> </a:t>
            </a:r>
          </a:p>
          <a:p>
            <a:pPr algn="just">
              <a:lnSpc>
                <a:spcPct val="80000"/>
              </a:lnSpc>
              <a:defRPr sz="3200" b="1">
                <a:latin typeface="Arial"/>
                <a:ea typeface="Arial"/>
                <a:cs typeface="Arial"/>
                <a:sym typeface="Arial"/>
              </a:defRPr>
            </a:pPr>
            <a:endParaRPr baseline="29750"/>
          </a:p>
          <a:p>
            <a:pPr algn="just">
              <a:lnSpc>
                <a:spcPct val="80000"/>
              </a:lnSpc>
              <a:defRPr sz="3200" b="1">
                <a:latin typeface="Arial"/>
                <a:ea typeface="Arial"/>
                <a:cs typeface="Arial"/>
                <a:sym typeface="Arial"/>
              </a:defRPr>
            </a:pPr>
            <a:endParaRPr baseline="29750"/>
          </a:p>
          <a:p>
            <a:pPr algn="just">
              <a:lnSpc>
                <a:spcPct val="80000"/>
              </a:lnSpc>
              <a:defRPr sz="3200" b="1">
                <a:latin typeface="Arial"/>
                <a:ea typeface="Arial"/>
                <a:cs typeface="Arial"/>
                <a:sym typeface="Arial"/>
              </a:defRPr>
            </a:pPr>
            <a:endParaRPr baseline="29750"/>
          </a:p>
          <a:p>
            <a:pPr algn="just">
              <a:lnSpc>
                <a:spcPct val="80000"/>
              </a:lnSpc>
              <a:defRPr sz="3200" b="1">
                <a:latin typeface="Arial"/>
                <a:ea typeface="Arial"/>
                <a:cs typeface="Arial"/>
                <a:sym typeface="Arial"/>
              </a:defRPr>
            </a:pPr>
            <a:endParaRPr baseline="29750"/>
          </a:p>
          <a:p>
            <a:pPr algn="just">
              <a:lnSpc>
                <a:spcPct val="80000"/>
              </a:lnSpc>
              <a:defRPr sz="3200" b="1">
                <a:latin typeface="Arial"/>
                <a:ea typeface="Arial"/>
                <a:cs typeface="Arial"/>
                <a:sym typeface="Arial"/>
              </a:defRPr>
            </a:pPr>
            <a:endParaRPr>
              <a:latin typeface="Calibri"/>
              <a:ea typeface="Calibri"/>
              <a:cs typeface="Calibri"/>
              <a:sym typeface="Calibri"/>
            </a:endParaRPr>
          </a:p>
          <a:p>
            <a:pPr algn="just">
              <a:lnSpc>
                <a:spcPct val="80000"/>
              </a:lnSpc>
              <a:defRPr b="1">
                <a:latin typeface="Arial"/>
                <a:ea typeface="Arial"/>
                <a:cs typeface="Arial"/>
                <a:sym typeface="Arial"/>
              </a:defRPr>
            </a:pPr>
            <a:endParaRPr sz="2800"/>
          </a:p>
          <a:p>
            <a:pPr algn="just">
              <a:lnSpc>
                <a:spcPct val="80000"/>
              </a:lnSpc>
              <a:defRPr b="1">
                <a:latin typeface="Arial"/>
                <a:ea typeface="Arial"/>
                <a:cs typeface="Arial"/>
                <a:sym typeface="Arial"/>
              </a:defRPr>
            </a:pPr>
            <a:endParaRPr sz="3600" baseline="3000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12"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1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14" name="Duck Amuck (Chuck Jones, 1953)"/>
          <p:cNvSpPr txBox="1"/>
          <p:nvPr/>
        </p:nvSpPr>
        <p:spPr>
          <a:xfrm>
            <a:off x="2339975" y="5949950"/>
            <a:ext cx="4218643"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i="1">
                <a:latin typeface="Calibri"/>
                <a:ea typeface="Calibri"/>
                <a:cs typeface="Calibri"/>
                <a:sym typeface="Calibri"/>
              </a:rPr>
              <a:t>Duck Amuck </a:t>
            </a:r>
            <a:r>
              <a:rPr>
                <a:latin typeface="Calibri"/>
                <a:ea typeface="Calibri"/>
                <a:cs typeface="Calibri"/>
                <a:sym typeface="Calibri"/>
              </a:rPr>
              <a:t>(Chuck Jones, 1953)</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13"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1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15" name="BOZZA locandina_CinemaAnimazione.jpg" descr="BOZZA locandina_CinemaAnimazione.jpg"/>
          <p:cNvPicPr>
            <a:picLocks noChangeAspect="1"/>
          </p:cNvPicPr>
          <p:nvPr/>
        </p:nvPicPr>
        <p:blipFill>
          <a:blip r:embed="rId3">
            <a:extLst/>
          </a:blip>
          <a:stretch>
            <a:fillRect/>
          </a:stretch>
        </p:blipFill>
        <p:spPr>
          <a:xfrm>
            <a:off x="2484438" y="974725"/>
            <a:ext cx="4175126" cy="5907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18"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1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0" name="… framing and layout?"/>
          <p:cNvSpPr txBox="1"/>
          <p:nvPr/>
        </p:nvSpPr>
        <p:spPr>
          <a:xfrm>
            <a:off x="2916238" y="5949950"/>
            <a:ext cx="2919969"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framing and layout?</a:t>
            </a:r>
          </a:p>
        </p:txBody>
      </p:sp>
      <p:sp>
        <p:nvSpPr>
          <p:cNvPr id="221"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25"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26"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27" name="… sound?"/>
          <p:cNvSpPr txBox="1"/>
          <p:nvPr/>
        </p:nvSpPr>
        <p:spPr>
          <a:xfrm>
            <a:off x="3924300" y="6021387"/>
            <a:ext cx="130726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sound?</a:t>
            </a:r>
          </a:p>
        </p:txBody>
      </p:sp>
      <p:sp>
        <p:nvSpPr>
          <p:cNvPr id="228"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32"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33"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34" name="… sound (again)?"/>
          <p:cNvSpPr txBox="1"/>
          <p:nvPr/>
        </p:nvSpPr>
        <p:spPr>
          <a:xfrm>
            <a:off x="3419475" y="6021387"/>
            <a:ext cx="224473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sound (again)?</a:t>
            </a:r>
          </a:p>
        </p:txBody>
      </p:sp>
      <p:sp>
        <p:nvSpPr>
          <p:cNvPr id="235"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39"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40"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1" name="… the grammar of cinema?"/>
          <p:cNvSpPr txBox="1"/>
          <p:nvPr/>
        </p:nvSpPr>
        <p:spPr>
          <a:xfrm>
            <a:off x="2771775" y="6021387"/>
            <a:ext cx="348998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the grammar of cinema?</a:t>
            </a:r>
          </a:p>
        </p:txBody>
      </p:sp>
      <p:sp>
        <p:nvSpPr>
          <p:cNvPr id="242"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46"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47"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48" name="… the nature of cinema?"/>
          <p:cNvSpPr txBox="1"/>
          <p:nvPr/>
        </p:nvSpPr>
        <p:spPr>
          <a:xfrm>
            <a:off x="2916238" y="6021387"/>
            <a:ext cx="317744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the nature of cinema?</a:t>
            </a:r>
          </a:p>
        </p:txBody>
      </p:sp>
      <p:sp>
        <p:nvSpPr>
          <p:cNvPr id="249"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53" name="What is Animation?"/>
          <p:cNvSpPr txBox="1"/>
          <p:nvPr/>
        </p:nvSpPr>
        <p:spPr>
          <a:xfrm>
            <a:off x="5909022" y="188912"/>
            <a:ext cx="2963517"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What is Animation?</a:t>
            </a:r>
          </a:p>
        </p:txBody>
      </p:sp>
      <p:pic>
        <p:nvPicPr>
          <p:cNvPr id="25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55" name="… the “author”?"/>
          <p:cNvSpPr txBox="1"/>
          <p:nvPr/>
        </p:nvSpPr>
        <p:spPr>
          <a:xfrm>
            <a:off x="3348037" y="6021387"/>
            <a:ext cx="2145914"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pPr>
              <a:defRPr>
                <a:latin typeface="Arial"/>
                <a:ea typeface="Arial"/>
                <a:cs typeface="Arial"/>
                <a:sym typeface="Arial"/>
              </a:defRPr>
            </a:pPr>
            <a:r>
              <a:rPr>
                <a:latin typeface="Calibri"/>
                <a:ea typeface="Calibri"/>
                <a:cs typeface="Calibri"/>
                <a:sym typeface="Calibri"/>
              </a:rPr>
              <a:t>… the “author”?</a:t>
            </a:r>
          </a:p>
        </p:txBody>
      </p:sp>
      <p:sp>
        <p:nvSpPr>
          <p:cNvPr id="256" name="What does Duck Amuck tell us about…"/>
          <p:cNvSpPr txBox="1"/>
          <p:nvPr/>
        </p:nvSpPr>
        <p:spPr>
          <a:xfrm>
            <a:off x="1908175" y="1125537"/>
            <a:ext cx="495415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b="1">
                <a:latin typeface="Arial"/>
                <a:ea typeface="Arial"/>
                <a:cs typeface="Arial"/>
                <a:sym typeface="Arial"/>
              </a:defRPr>
            </a:pPr>
            <a:r>
              <a:rPr>
                <a:latin typeface="Calibri"/>
                <a:ea typeface="Calibri"/>
                <a:cs typeface="Calibri"/>
                <a:sym typeface="Calibri"/>
              </a:rPr>
              <a:t>What does </a:t>
            </a:r>
            <a:r>
              <a:rPr i="1">
                <a:latin typeface="Calibri"/>
                <a:ea typeface="Calibri"/>
                <a:cs typeface="Calibri"/>
                <a:sym typeface="Calibri"/>
              </a:rPr>
              <a:t>Duck Amuck </a:t>
            </a:r>
            <a:r>
              <a:rPr>
                <a:latin typeface="Calibri"/>
                <a:ea typeface="Calibri"/>
                <a:cs typeface="Calibri"/>
                <a:sym typeface="Calibri"/>
              </a:rPr>
              <a:t>tell us about…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260" name="Suggested readings"/>
          <p:cNvSpPr txBox="1"/>
          <p:nvPr/>
        </p:nvSpPr>
        <p:spPr>
          <a:xfrm>
            <a:off x="5982469" y="188912"/>
            <a:ext cx="2890070" cy="444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indent="39687" algn="r">
              <a:defRPr sz="2800" b="1">
                <a:solidFill>
                  <a:schemeClr val="accent3">
                    <a:lumOff val="44000"/>
                  </a:schemeClr>
                </a:solidFill>
              </a:defRPr>
            </a:lvl1pPr>
          </a:lstStyle>
          <a:p>
            <a:pPr>
              <a:defRPr sz="2400">
                <a:solidFill>
                  <a:srgbClr val="000000"/>
                </a:solidFill>
                <a:latin typeface="Arial"/>
                <a:ea typeface="Arial"/>
                <a:cs typeface="Arial"/>
                <a:sym typeface="Arial"/>
              </a:defRPr>
            </a:pPr>
            <a:r>
              <a:rPr sz="2800">
                <a:solidFill>
                  <a:schemeClr val="accent3">
                    <a:lumOff val="44000"/>
                  </a:schemeClr>
                </a:solidFill>
                <a:latin typeface="Calibri"/>
                <a:ea typeface="Calibri"/>
                <a:cs typeface="Calibri"/>
                <a:sym typeface="Calibri"/>
              </a:rPr>
              <a:t>Suggested readings</a:t>
            </a:r>
          </a:p>
        </p:txBody>
      </p:sp>
      <p:pic>
        <p:nvPicPr>
          <p:cNvPr id="26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262" name="Richard Thompson, “Duck Amuck”, Film Comment, Vol. 11, No. 1, January-February 1975, pp. 39-43 (MOODLE)."/>
          <p:cNvSpPr txBox="1"/>
          <p:nvPr/>
        </p:nvSpPr>
        <p:spPr>
          <a:xfrm>
            <a:off x="755649" y="1125537"/>
            <a:ext cx="7367590" cy="167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b="1">
                <a:latin typeface="Arial"/>
                <a:ea typeface="Arial"/>
                <a:cs typeface="Arial"/>
                <a:sym typeface="Arial"/>
              </a:defRPr>
            </a:pPr>
            <a:endParaRPr sz="2000">
              <a:latin typeface="Calibri"/>
              <a:ea typeface="Calibri"/>
              <a:cs typeface="Calibri"/>
              <a:sym typeface="Calibri"/>
            </a:endParaRPr>
          </a:p>
          <a:p>
            <a:pPr algn="just">
              <a:defRPr b="1">
                <a:latin typeface="Arial"/>
                <a:ea typeface="Arial"/>
                <a:cs typeface="Arial"/>
                <a:sym typeface="Arial"/>
              </a:defRPr>
            </a:pPr>
            <a:r>
              <a:rPr sz="2000">
                <a:latin typeface="Calibri"/>
                <a:ea typeface="Calibri"/>
                <a:cs typeface="Calibri"/>
                <a:sym typeface="Calibri"/>
              </a:rPr>
              <a:t>Richard Thompson, “Duck Amuck”</a:t>
            </a:r>
            <a:r>
              <a:rPr sz="2000" i="1">
                <a:latin typeface="Calibri"/>
                <a:ea typeface="Calibri"/>
                <a:cs typeface="Calibri"/>
                <a:sym typeface="Calibri"/>
              </a:rPr>
              <a:t>, Film Comment</a:t>
            </a:r>
            <a:r>
              <a:rPr sz="2000">
                <a:latin typeface="Calibri"/>
                <a:ea typeface="Calibri"/>
                <a:cs typeface="Calibri"/>
                <a:sym typeface="Calibri"/>
              </a:rPr>
              <a:t>, Vol. 11, No. 1, January-February 1975, pp. 39-43 (MOODLE).</a:t>
            </a:r>
          </a:p>
          <a:p>
            <a:pPr algn="just">
              <a:defRPr b="1">
                <a:latin typeface="Arial"/>
                <a:ea typeface="Arial"/>
                <a:cs typeface="Arial"/>
                <a:sym typeface="Arial"/>
              </a:defRPr>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18"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19"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20" name="locandina_CinemaAnimazione2016.jpg" descr="locandina_CinemaAnimazione2016.jpg"/>
          <p:cNvPicPr>
            <a:picLocks noChangeAspect="1"/>
          </p:cNvPicPr>
          <p:nvPr/>
        </p:nvPicPr>
        <p:blipFill>
          <a:blip r:embed="rId3">
            <a:extLst/>
          </a:blip>
          <a:stretch>
            <a:fillRect/>
          </a:stretch>
        </p:blipFill>
        <p:spPr>
          <a:xfrm>
            <a:off x="2477978" y="969309"/>
            <a:ext cx="4188044" cy="59223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23"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2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pic>
        <p:nvPicPr>
          <p:cNvPr id="125" name="jazz-for-a-massacre-717x1024.jpg" descr="jazz-for-a-massacre-717x1024.jpg"/>
          <p:cNvPicPr>
            <a:picLocks noChangeAspect="1"/>
          </p:cNvPicPr>
          <p:nvPr/>
        </p:nvPicPr>
        <p:blipFill>
          <a:blip r:embed="rId3">
            <a:extLst/>
          </a:blip>
          <a:stretch>
            <a:fillRect/>
          </a:stretch>
        </p:blipFill>
        <p:spPr>
          <a:xfrm>
            <a:off x="5337905" y="1239633"/>
            <a:ext cx="3450669" cy="4928152"/>
          </a:xfrm>
          <a:prstGeom prst="rect">
            <a:avLst/>
          </a:prstGeom>
          <a:ln w="12700">
            <a:miter lim="400000"/>
          </a:ln>
        </p:spPr>
      </p:pic>
      <p:pic>
        <p:nvPicPr>
          <p:cNvPr id="126" name="Leonardo-Carrano_lavoro.jpg" descr="Leonardo-Carrano_lavoro.jpg"/>
          <p:cNvPicPr>
            <a:picLocks noChangeAspect="1"/>
          </p:cNvPicPr>
          <p:nvPr/>
        </p:nvPicPr>
        <p:blipFill>
          <a:blip r:embed="rId4">
            <a:extLst/>
          </a:blip>
          <a:srcRect b="7718"/>
          <a:stretch>
            <a:fillRect/>
          </a:stretch>
        </p:blipFill>
        <p:spPr>
          <a:xfrm>
            <a:off x="628411" y="1239090"/>
            <a:ext cx="4327067" cy="2246108"/>
          </a:xfrm>
          <a:prstGeom prst="rect">
            <a:avLst/>
          </a:prstGeom>
          <a:ln w="12700">
            <a:miter lim="400000"/>
          </a:ln>
        </p:spPr>
      </p:pic>
      <p:pic>
        <p:nvPicPr>
          <p:cNvPr id="127" name="jazz_frame_22.jpeg" descr="jazz_frame_22.jpeg"/>
          <p:cNvPicPr>
            <a:picLocks noChangeAspect="1"/>
          </p:cNvPicPr>
          <p:nvPr/>
        </p:nvPicPr>
        <p:blipFill>
          <a:blip r:embed="rId5">
            <a:extLst/>
          </a:blip>
          <a:stretch>
            <a:fillRect/>
          </a:stretch>
        </p:blipFill>
        <p:spPr>
          <a:xfrm>
            <a:off x="628406" y="3743126"/>
            <a:ext cx="4327138" cy="24340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30"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3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32" name="http://sas2017.beniculturali.unipd.it/web/"/>
          <p:cNvSpPr txBox="1"/>
          <p:nvPr/>
        </p:nvSpPr>
        <p:spPr>
          <a:xfrm>
            <a:off x="4728805" y="1072125"/>
            <a:ext cx="2976074"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http://sas2017.beniculturali.unipd.it/web/</a:t>
            </a:r>
          </a:p>
        </p:txBody>
      </p:sp>
      <p:pic>
        <p:nvPicPr>
          <p:cNvPr id="133" name="locandina_SAS2017_web.pdf" descr="locandina_SAS2017_web.pdf"/>
          <p:cNvPicPr>
            <a:picLocks noChangeAspect="1"/>
          </p:cNvPicPr>
          <p:nvPr/>
        </p:nvPicPr>
        <p:blipFill>
          <a:blip r:embed="rId3">
            <a:extLst/>
          </a:blip>
          <a:stretch>
            <a:fillRect/>
          </a:stretch>
        </p:blipFill>
        <p:spPr>
          <a:xfrm>
            <a:off x="-10465" y="-23012"/>
            <a:ext cx="4520318" cy="6392360"/>
          </a:xfrm>
          <a:prstGeom prst="rect">
            <a:avLst/>
          </a:prstGeom>
          <a:ln w="12700">
            <a:miter lim="400000"/>
          </a:ln>
        </p:spPr>
      </p:pic>
      <p:pic>
        <p:nvPicPr>
          <p:cNvPr id="134" name="21994465_10155540067068046_42579084653138332_o.jpg" descr="21994465_10155540067068046_42579084653138332_o.jpg"/>
          <p:cNvPicPr>
            <a:picLocks noChangeAspect="1"/>
          </p:cNvPicPr>
          <p:nvPr/>
        </p:nvPicPr>
        <p:blipFill>
          <a:blip r:embed="rId4">
            <a:extLst/>
          </a:blip>
          <a:stretch>
            <a:fillRect/>
          </a:stretch>
        </p:blipFill>
        <p:spPr>
          <a:xfrm>
            <a:off x="4582521" y="2359516"/>
            <a:ext cx="2169739" cy="1627304"/>
          </a:xfrm>
          <a:prstGeom prst="rect">
            <a:avLst/>
          </a:prstGeom>
          <a:ln w="12700">
            <a:miter lim="400000"/>
          </a:ln>
        </p:spPr>
      </p:pic>
      <p:pic>
        <p:nvPicPr>
          <p:cNvPr id="135" name="19701994_1869674216685404_5325469099762157254_n.jpg" descr="19701994_1869674216685404_5325469099762157254_n.jpg"/>
          <p:cNvPicPr>
            <a:picLocks noChangeAspect="1"/>
          </p:cNvPicPr>
          <p:nvPr/>
        </p:nvPicPr>
        <p:blipFill>
          <a:blip r:embed="rId5">
            <a:extLst/>
          </a:blip>
          <a:stretch>
            <a:fillRect/>
          </a:stretch>
        </p:blipFill>
        <p:spPr>
          <a:xfrm>
            <a:off x="6482591" y="3048634"/>
            <a:ext cx="2305859" cy="1729395"/>
          </a:xfrm>
          <a:prstGeom prst="rect">
            <a:avLst/>
          </a:prstGeom>
          <a:ln w="12700">
            <a:miter lim="400000"/>
          </a:ln>
        </p:spPr>
      </p:pic>
      <p:pic>
        <p:nvPicPr>
          <p:cNvPr id="136" name="19800851_247589669070246_329016763986225790_o.jpg" descr="19800851_247589669070246_329016763986225790_o.jpg"/>
          <p:cNvPicPr>
            <a:picLocks noChangeAspect="1"/>
          </p:cNvPicPr>
          <p:nvPr/>
        </p:nvPicPr>
        <p:blipFill>
          <a:blip r:embed="rId6">
            <a:extLst/>
          </a:blip>
          <a:stretch>
            <a:fillRect/>
          </a:stretch>
        </p:blipFill>
        <p:spPr>
          <a:xfrm>
            <a:off x="4675142" y="4264151"/>
            <a:ext cx="2305859" cy="1294795"/>
          </a:xfrm>
          <a:prstGeom prst="rect">
            <a:avLst/>
          </a:prstGeom>
          <a:ln w="12700">
            <a:miter lim="400000"/>
          </a:ln>
        </p:spPr>
      </p:pic>
      <p:pic>
        <p:nvPicPr>
          <p:cNvPr id="137" name="19875106_1869068860079273_1634694032834421006_n.jpg" descr="19875106_1869068860079273_1634694032834421006_n.jpg"/>
          <p:cNvPicPr>
            <a:picLocks noChangeAspect="1"/>
          </p:cNvPicPr>
          <p:nvPr/>
        </p:nvPicPr>
        <p:blipFill>
          <a:blip r:embed="rId7">
            <a:extLst/>
          </a:blip>
          <a:stretch>
            <a:fillRect/>
          </a:stretch>
        </p:blipFill>
        <p:spPr>
          <a:xfrm>
            <a:off x="6651821" y="5141365"/>
            <a:ext cx="1967399" cy="14755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he Animation Workshop…"/>
          <p:cNvSpPr txBox="1"/>
          <p:nvPr/>
        </p:nvSpPr>
        <p:spPr>
          <a:xfrm>
            <a:off x="191896" y="981074"/>
            <a:ext cx="4824414" cy="325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indent="39687">
              <a:defRPr b="1">
                <a:latin typeface="Arial"/>
                <a:ea typeface="Arial"/>
                <a:cs typeface="Arial"/>
                <a:sym typeface="Arial"/>
              </a:defRPr>
            </a:pPr>
            <a:r>
              <a:rPr sz="3200">
                <a:latin typeface="Calibri"/>
                <a:ea typeface="Calibri"/>
                <a:cs typeface="Calibri"/>
                <a:sym typeface="Calibri"/>
              </a:rPr>
              <a:t>The Animation Workshop</a:t>
            </a:r>
          </a:p>
          <a:p>
            <a:pPr indent="39687">
              <a:defRPr b="1">
                <a:latin typeface="Arial"/>
                <a:ea typeface="Arial"/>
                <a:cs typeface="Arial"/>
                <a:sym typeface="Arial"/>
              </a:defRPr>
            </a:pPr>
            <a:endParaRPr sz="1800"/>
          </a:p>
          <a:p>
            <a:pPr indent="39687">
              <a:defRPr b="1">
                <a:latin typeface="Arial"/>
                <a:ea typeface="Arial"/>
                <a:cs typeface="Arial"/>
                <a:sym typeface="Arial"/>
              </a:defRPr>
            </a:pPr>
            <a:r>
              <a:rPr sz="1800" b="0">
                <a:latin typeface="Calibri"/>
                <a:ea typeface="Calibri"/>
                <a:cs typeface="Calibri"/>
                <a:sym typeface="Calibri"/>
              </a:rPr>
              <a:t>Prof. Raffaele Luponio</a:t>
            </a:r>
            <a:endParaRPr sz="1800"/>
          </a:p>
          <a:p>
            <a:pPr indent="39687">
              <a:defRPr b="1">
                <a:latin typeface="Arial"/>
                <a:ea typeface="Arial"/>
                <a:cs typeface="Arial"/>
                <a:sym typeface="Arial"/>
              </a:defRPr>
            </a:pPr>
            <a:r>
              <a:rPr sz="1800" b="0">
                <a:latin typeface="Calibri"/>
                <a:ea typeface="Calibri"/>
                <a:cs typeface="Calibri"/>
                <a:sym typeface="Calibri"/>
              </a:rPr>
              <a:t>Two course units:</a:t>
            </a:r>
          </a:p>
          <a:p>
            <a:pPr indent="39687">
              <a:defRPr b="1">
                <a:latin typeface="Arial"/>
                <a:ea typeface="Arial"/>
                <a:cs typeface="Arial"/>
                <a:sym typeface="Arial"/>
              </a:defRPr>
            </a:pPr>
            <a:endParaRPr sz="1800"/>
          </a:p>
          <a:p>
            <a:pPr marL="254000" indent="-214312">
              <a:buClr>
                <a:srgbClr val="000000"/>
              </a:buClr>
              <a:buSzPct val="100000"/>
              <a:buFont typeface="Calibri"/>
              <a:buChar char="-"/>
              <a:defRPr b="1">
                <a:latin typeface="Arial"/>
                <a:ea typeface="Arial"/>
                <a:cs typeface="Arial"/>
                <a:sym typeface="Arial"/>
              </a:defRPr>
            </a:pPr>
            <a:r>
              <a:rPr sz="1800" b="0">
                <a:latin typeface="Calibri"/>
                <a:ea typeface="Calibri"/>
                <a:cs typeface="Calibri"/>
                <a:sym typeface="Calibri"/>
              </a:rPr>
              <a:t>A workshop for students of the First Cycle Degree in Visual and Performing Arts;</a:t>
            </a:r>
          </a:p>
          <a:p>
            <a:pPr marL="254000" indent="-214312">
              <a:buClr>
                <a:srgbClr val="000000"/>
              </a:buClr>
              <a:buSzPct val="100000"/>
              <a:buFont typeface="Calibri"/>
              <a:buChar char="-"/>
              <a:defRPr b="1">
                <a:latin typeface="Arial"/>
                <a:ea typeface="Arial"/>
                <a:cs typeface="Arial"/>
                <a:sym typeface="Arial"/>
              </a:defRPr>
            </a:pPr>
            <a:r>
              <a:rPr sz="1800" b="0">
                <a:latin typeface="Calibri"/>
                <a:ea typeface="Calibri"/>
                <a:cs typeface="Calibri"/>
                <a:sym typeface="Calibri"/>
              </a:rPr>
              <a:t>A workshop open to general audiences.</a:t>
            </a:r>
          </a:p>
          <a:p>
            <a:pPr marL="325438" indent="-285750">
              <a:buClr>
                <a:srgbClr val="000000"/>
              </a:buClr>
              <a:buSzPct val="100000"/>
              <a:buFont typeface="Calibri"/>
              <a:buChar char="-"/>
              <a:defRPr b="1">
                <a:latin typeface="Arial"/>
                <a:ea typeface="Arial"/>
                <a:cs typeface="Arial"/>
                <a:sym typeface="Arial"/>
              </a:defRPr>
            </a:pPr>
            <a:endParaRPr sz="1800"/>
          </a:p>
          <a:p>
            <a:pPr indent="39687">
              <a:defRPr b="1">
                <a:latin typeface="Arial"/>
                <a:ea typeface="Arial"/>
                <a:cs typeface="Arial"/>
                <a:sym typeface="Arial"/>
              </a:defRPr>
            </a:pPr>
            <a:r>
              <a:rPr sz="1800" u="sng">
                <a:solidFill>
                  <a:srgbClr val="009999"/>
                </a:solidFill>
                <a:uFill>
                  <a:solidFill>
                    <a:srgbClr val="009999"/>
                  </a:solidFill>
                </a:uFill>
                <a:latin typeface="Calibri"/>
                <a:ea typeface="Calibri"/>
                <a:cs typeface="Calibri"/>
                <a:sym typeface="Calibri"/>
                <a:hlinkClick r:id="rId2"/>
              </a:rPr>
              <a:t>http://immagineperimmagine.wordpress.com</a:t>
            </a:r>
            <a:endParaRPr sz="1800">
              <a:latin typeface="Calibri"/>
              <a:ea typeface="Calibri"/>
              <a:cs typeface="Calibri"/>
              <a:sym typeface="Calibri"/>
            </a:endParaRPr>
          </a:p>
        </p:txBody>
      </p:sp>
      <p:sp>
        <p:nvSpPr>
          <p:cNvPr id="140"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41"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42" name="logo-dBC&amp;UniPD_orizzontale_testuale_rosso.pdf" descr="logo-dBC&amp;UniPD_orizzontale_testuale_rosso.pdf"/>
          <p:cNvPicPr>
            <a:picLocks noChangeAspect="1"/>
          </p:cNvPicPr>
          <p:nvPr/>
        </p:nvPicPr>
        <p:blipFill>
          <a:blip r:embed="rId3">
            <a:extLst/>
          </a:blip>
          <a:srcRect l="5080" t="40810" r="3255" b="40321"/>
          <a:stretch>
            <a:fillRect/>
          </a:stretch>
        </p:blipFill>
        <p:spPr>
          <a:xfrm>
            <a:off x="179387" y="6453187"/>
            <a:ext cx="1871663" cy="2730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47"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48"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49" name="http://animata.beniculturali.unipd.it"/>
          <p:cNvSpPr txBox="1"/>
          <p:nvPr/>
        </p:nvSpPr>
        <p:spPr>
          <a:xfrm>
            <a:off x="2411413" y="981075"/>
            <a:ext cx="4758740" cy="459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u="sng">
                <a:solidFill>
                  <a:srgbClr val="009999"/>
                </a:solidFill>
                <a:uFill>
                  <a:solidFill>
                    <a:srgbClr val="009999"/>
                  </a:solidFill>
                </a:uFill>
                <a:hlinkClick r:id="rId3"/>
              </a:defRPr>
            </a:lvl1pPr>
          </a:lstStyle>
          <a:p>
            <a:pPr>
              <a:defRPr u="none">
                <a:solidFill>
                  <a:srgbClr val="000000"/>
                </a:solidFill>
                <a:uFillTx/>
                <a:latin typeface="Arial"/>
                <a:ea typeface="Arial"/>
                <a:cs typeface="Arial"/>
                <a:sym typeface="Arial"/>
              </a:defRPr>
            </a:pPr>
            <a:r>
              <a:rPr u="sng">
                <a:solidFill>
                  <a:srgbClr val="009999"/>
                </a:solidFill>
                <a:uFill>
                  <a:solidFill>
                    <a:srgbClr val="009999"/>
                  </a:solidFill>
                </a:uFill>
                <a:latin typeface="Calibri"/>
                <a:ea typeface="Calibri"/>
                <a:cs typeface="Calibri"/>
                <a:sym typeface="Calibri"/>
                <a:hlinkClick r:id="rId3"/>
              </a:rPr>
              <a:t>http://animata.beniculturali.unipd.it</a:t>
            </a:r>
          </a:p>
        </p:txBody>
      </p:sp>
      <p:pic>
        <p:nvPicPr>
          <p:cNvPr id="150" name="image6.png" descr="image6.png"/>
          <p:cNvPicPr>
            <a:picLocks noChangeAspect="1"/>
          </p:cNvPicPr>
          <p:nvPr/>
        </p:nvPicPr>
        <p:blipFill>
          <a:blip r:embed="rId4">
            <a:extLst/>
          </a:blip>
          <a:stretch>
            <a:fillRect/>
          </a:stretch>
        </p:blipFill>
        <p:spPr>
          <a:xfrm>
            <a:off x="0" y="1443037"/>
            <a:ext cx="9144000" cy="47714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53"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54"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55" name="Guest Teacher: Sandro Cleuzo"/>
          <p:cNvSpPr txBox="1"/>
          <p:nvPr/>
        </p:nvSpPr>
        <p:spPr>
          <a:xfrm>
            <a:off x="2663448" y="1018331"/>
            <a:ext cx="383451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Guest Teacher: Sandro Cleuzo</a:t>
            </a:r>
          </a:p>
        </p:txBody>
      </p:sp>
      <p:pic>
        <p:nvPicPr>
          <p:cNvPr id="156" name="Cleuzo_W.jpg" descr="Cleuzo_W.jpg"/>
          <p:cNvPicPr>
            <a:picLocks noChangeAspect="1"/>
          </p:cNvPicPr>
          <p:nvPr/>
        </p:nvPicPr>
        <p:blipFill>
          <a:blip r:embed="rId3">
            <a:extLst/>
          </a:blip>
          <a:stretch>
            <a:fillRect/>
          </a:stretch>
        </p:blipFill>
        <p:spPr>
          <a:xfrm>
            <a:off x="252343" y="1919824"/>
            <a:ext cx="4345569" cy="359461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Rettangolo"/>
          <p:cNvSpPr/>
          <p:nvPr/>
        </p:nvSpPr>
        <p:spPr>
          <a:xfrm>
            <a:off x="0" y="0"/>
            <a:ext cx="9144000" cy="981075"/>
          </a:xfrm>
          <a:prstGeom prst="rect">
            <a:avLst/>
          </a:prstGeom>
          <a:solidFill>
            <a:srgbClr val="8C0E1D"/>
          </a:solidFill>
          <a:ln w="12700">
            <a:miter lim="400000"/>
          </a:ln>
        </p:spPr>
        <p:txBody>
          <a:bodyPr lIns="45719" rIns="45719"/>
          <a:lstStyle/>
          <a:p>
            <a:pPr>
              <a:defRPr b="1">
                <a:latin typeface="Arial"/>
                <a:ea typeface="Arial"/>
                <a:cs typeface="Arial"/>
                <a:sym typeface="Arial"/>
              </a:defRPr>
            </a:pPr>
            <a:endParaRPr/>
          </a:p>
        </p:txBody>
      </p:sp>
      <p:sp>
        <p:nvSpPr>
          <p:cNvPr id="160" name="History of Animation…"/>
          <p:cNvSpPr txBox="1"/>
          <p:nvPr/>
        </p:nvSpPr>
        <p:spPr>
          <a:xfrm>
            <a:off x="5631408" y="115887"/>
            <a:ext cx="3206206"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indent="39687" algn="r">
              <a:defRPr b="1">
                <a:latin typeface="Arial"/>
                <a:ea typeface="Arial"/>
                <a:cs typeface="Arial"/>
                <a:sym typeface="Arial"/>
              </a:defRPr>
            </a:pPr>
            <a:r>
              <a:rPr sz="2800">
                <a:solidFill>
                  <a:schemeClr val="accent3">
                    <a:lumOff val="44000"/>
                  </a:schemeClr>
                </a:solidFill>
                <a:latin typeface="Calibri"/>
                <a:ea typeface="Calibri"/>
                <a:cs typeface="Calibri"/>
                <a:sym typeface="Calibri"/>
              </a:rPr>
              <a:t>History of Animation</a:t>
            </a:r>
          </a:p>
          <a:p>
            <a:pPr indent="39687" algn="r">
              <a:defRPr b="1">
                <a:latin typeface="Arial"/>
                <a:ea typeface="Arial"/>
                <a:cs typeface="Arial"/>
                <a:sym typeface="Arial"/>
              </a:defRPr>
            </a:pPr>
            <a:r>
              <a:rPr sz="1400" b="0">
                <a:solidFill>
                  <a:schemeClr val="accent3">
                    <a:lumOff val="44000"/>
                  </a:schemeClr>
                </a:solidFill>
                <a:latin typeface="Calibri"/>
                <a:ea typeface="Calibri"/>
                <a:cs typeface="Calibri"/>
                <a:sym typeface="Calibri"/>
              </a:rPr>
              <a:t>At the University of Padova</a:t>
            </a:r>
          </a:p>
        </p:txBody>
      </p:sp>
      <p:pic>
        <p:nvPicPr>
          <p:cNvPr id="161" name="logo-dBC&amp;UniPD_orizzontale_testuale_rosso.pdf" descr="logo-dBC&amp;UniPD_orizzontale_testuale_rosso.pdf"/>
          <p:cNvPicPr>
            <a:picLocks noChangeAspect="1"/>
          </p:cNvPicPr>
          <p:nvPr/>
        </p:nvPicPr>
        <p:blipFill>
          <a:blip r:embed="rId2">
            <a:extLst/>
          </a:blip>
          <a:srcRect l="5080" t="40810" r="3255" b="40321"/>
          <a:stretch>
            <a:fillRect/>
          </a:stretch>
        </p:blipFill>
        <p:spPr>
          <a:xfrm>
            <a:off x="179387" y="6453187"/>
            <a:ext cx="1871663" cy="273051"/>
          </a:xfrm>
          <a:prstGeom prst="rect">
            <a:avLst/>
          </a:prstGeom>
          <a:ln w="12700">
            <a:miter lim="400000"/>
          </a:ln>
        </p:spPr>
      </p:pic>
      <p:sp>
        <p:nvSpPr>
          <p:cNvPr id="162" name="Guest Teacher: Federico Grandesso"/>
          <p:cNvSpPr txBox="1"/>
          <p:nvPr/>
        </p:nvSpPr>
        <p:spPr>
          <a:xfrm>
            <a:off x="2309832" y="1055587"/>
            <a:ext cx="45243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lvl1pPr>
          </a:lstStyle>
          <a:p>
            <a:r>
              <a:t>Guest Teacher: Federico Grandesso</a:t>
            </a:r>
          </a:p>
        </p:txBody>
      </p:sp>
      <p:pic>
        <p:nvPicPr>
          <p:cNvPr id="163" name="p16-IMG_1466.jpg" descr="p16-IMG_1466.jpg"/>
          <p:cNvPicPr>
            <a:picLocks noChangeAspect="1"/>
          </p:cNvPicPr>
          <p:nvPr/>
        </p:nvPicPr>
        <p:blipFill>
          <a:blip r:embed="rId3">
            <a:extLst/>
          </a:blip>
          <a:stretch>
            <a:fillRect/>
          </a:stretch>
        </p:blipFill>
        <p:spPr>
          <a:xfrm>
            <a:off x="855049" y="1589840"/>
            <a:ext cx="3555904" cy="4741205"/>
          </a:xfrm>
          <a:prstGeom prst="rect">
            <a:avLst/>
          </a:prstGeom>
          <a:ln w="12700">
            <a:miter lim="400000"/>
          </a:ln>
        </p:spPr>
      </p:pic>
      <p:pic>
        <p:nvPicPr>
          <p:cNvPr id="164" name="20170524122010622.png" descr="20170524122010622.png"/>
          <p:cNvPicPr>
            <a:picLocks noChangeAspect="1"/>
          </p:cNvPicPr>
          <p:nvPr/>
        </p:nvPicPr>
        <p:blipFill>
          <a:blip r:embed="rId4">
            <a:extLst/>
          </a:blip>
          <a:stretch>
            <a:fillRect/>
          </a:stretch>
        </p:blipFill>
        <p:spPr>
          <a:xfrm>
            <a:off x="4650003" y="2399817"/>
            <a:ext cx="4161668" cy="31212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1024</Words>
  <Application>Microsoft Macintosh PowerPoint</Application>
  <PresentationFormat>Presentazione su schermo (4:3)</PresentationFormat>
  <Paragraphs>133</Paragraphs>
  <Slides>26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26</vt:i4>
      </vt:variant>
    </vt:vector>
  </HeadingPairs>
  <TitlesOfParts>
    <vt:vector size="30" baseType="lpstr">
      <vt:lpstr>Arial</vt:lpstr>
      <vt:lpstr>Calibri</vt:lpstr>
      <vt:lpstr>Helvetica Neue</vt:lpstr>
      <vt:lpstr>Default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Marco Bellano</cp:lastModifiedBy>
  <cp:revision>1</cp:revision>
  <dcterms:modified xsi:type="dcterms:W3CDTF">2018-09-26T11:37:08Z</dcterms:modified>
</cp:coreProperties>
</file>