
<file path=[Content_Types].xml><?xml version="1.0" encoding="utf-8"?>
<Types xmlns="http://schemas.openxmlformats.org/package/2006/content-types">
  <Default Extension="jpeg" ContentType="image/jpeg"/>
  <Default Extension="m4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a:tcStyle>
        <a:tcBdr/>
        <a:fill>
          <a:solidFill>
            <a:srgbClr val="E7E7ED"/>
          </a:solidFill>
        </a:fill>
      </a:tcStyle>
    </a:band2H>
    <a:firstCol>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
          <a:latin typeface="Calibri"/>
          <a:ea typeface="Calibri"/>
          <a:cs typeface="Calibri"/>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
          <a:latin typeface="Calibri"/>
          <a:ea typeface="Calibri"/>
          <a:cs typeface="Calibri"/>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2932"/>
  </p:normalViewPr>
  <p:slideViewPr>
    <p:cSldViewPr snapToGrid="0" snapToObjects="1">
      <p:cViewPr varScale="1">
        <p:scale>
          <a:sx n="53" d="100"/>
          <a:sy n="53" d="100"/>
        </p:scale>
        <p:origin x="10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b="1">
        <a:latin typeface="+mj-lt"/>
        <a:ea typeface="+mj-ea"/>
        <a:cs typeface="+mj-cs"/>
        <a:sym typeface="Arial"/>
      </a:defRPr>
    </a:lvl1pPr>
    <a:lvl2pPr indent="228600" latinLnBrk="0">
      <a:defRPr sz="1200" b="1">
        <a:latin typeface="+mj-lt"/>
        <a:ea typeface="+mj-ea"/>
        <a:cs typeface="+mj-cs"/>
        <a:sym typeface="Arial"/>
      </a:defRPr>
    </a:lvl2pPr>
    <a:lvl3pPr indent="457200" latinLnBrk="0">
      <a:defRPr sz="1200" b="1">
        <a:latin typeface="+mj-lt"/>
        <a:ea typeface="+mj-ea"/>
        <a:cs typeface="+mj-cs"/>
        <a:sym typeface="Arial"/>
      </a:defRPr>
    </a:lvl3pPr>
    <a:lvl4pPr indent="685800" latinLnBrk="0">
      <a:defRPr sz="1200" b="1">
        <a:latin typeface="+mj-lt"/>
        <a:ea typeface="+mj-ea"/>
        <a:cs typeface="+mj-cs"/>
        <a:sym typeface="Arial"/>
      </a:defRPr>
    </a:lvl4pPr>
    <a:lvl5pPr indent="914400" latinLnBrk="0">
      <a:defRPr sz="1200" b="1">
        <a:latin typeface="+mj-lt"/>
        <a:ea typeface="+mj-ea"/>
        <a:cs typeface="+mj-cs"/>
        <a:sym typeface="Arial"/>
      </a:defRPr>
    </a:lvl5pPr>
    <a:lvl6pPr indent="1143000" latinLnBrk="0">
      <a:defRPr sz="1200" b="1">
        <a:latin typeface="+mj-lt"/>
        <a:ea typeface="+mj-ea"/>
        <a:cs typeface="+mj-cs"/>
        <a:sym typeface="Arial"/>
      </a:defRPr>
    </a:lvl6pPr>
    <a:lvl7pPr indent="1371600" latinLnBrk="0">
      <a:defRPr sz="1200" b="1">
        <a:latin typeface="+mj-lt"/>
        <a:ea typeface="+mj-ea"/>
        <a:cs typeface="+mj-cs"/>
        <a:sym typeface="Arial"/>
      </a:defRPr>
    </a:lvl7pPr>
    <a:lvl8pPr indent="1600200" latinLnBrk="0">
      <a:defRPr sz="1200" b="1">
        <a:latin typeface="+mj-lt"/>
        <a:ea typeface="+mj-ea"/>
        <a:cs typeface="+mj-cs"/>
        <a:sym typeface="Arial"/>
      </a:defRPr>
    </a:lvl8pPr>
    <a:lvl9pPr indent="1828800" latinLnBrk="0">
      <a:defRPr sz="1200" b="1">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685800" y="2130425"/>
            <a:ext cx="7772400" cy="1470025"/>
          </a:xfrm>
          <a:prstGeom prst="rect">
            <a:avLst/>
          </a:prstGeom>
        </p:spPr>
        <p:txBody>
          <a:bodyPr/>
          <a:lstStyle/>
          <a:p>
            <a:r>
              <a:t>Titolo Testo</a:t>
            </a:r>
          </a:p>
        </p:txBody>
      </p:sp>
      <p:sp>
        <p:nvSpPr>
          <p:cNvPr id="12" name="Corpo livello uno…"/>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lvl1pPr>
            <a:lvl2pPr marL="0" indent="457200" algn="ctr">
              <a:buSzTx/>
              <a:buFontTx/>
              <a:buNone/>
            </a:lvl2pPr>
            <a:lvl3pPr marL="0" indent="914400" algn="ctr">
              <a:buSzTx/>
              <a:buFontTx/>
              <a:buNone/>
            </a:lvl3pPr>
            <a:lvl4pPr marL="0" indent="1371600" algn="ctr">
              <a:buSzTx/>
              <a:buFontTx/>
              <a:buNone/>
            </a:lvl4pPr>
            <a:lvl5pPr marL="0" indent="1828800" algn="ctr">
              <a:buSzTx/>
              <a:buFontTx/>
              <a:buNone/>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92" name="Titolo Testo"/>
          <p:cNvSpPr txBox="1">
            <a:spLocks noGrp="1"/>
          </p:cNvSpPr>
          <p:nvPr>
            <p:ph type="title"/>
          </p:nvPr>
        </p:nvSpPr>
        <p:spPr>
          <a:prstGeom prst="rect">
            <a:avLst/>
          </a:prstGeom>
        </p:spPr>
        <p:txBody>
          <a:bodyPr/>
          <a:lstStyle/>
          <a:p>
            <a:r>
              <a:t>Titolo Testo</a:t>
            </a:r>
          </a:p>
        </p:txBody>
      </p:sp>
      <p:sp>
        <p:nvSpPr>
          <p:cNvPr id="93"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9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olo verticale e testo">
    <p:spTree>
      <p:nvGrpSpPr>
        <p:cNvPr id="1" name=""/>
        <p:cNvGrpSpPr/>
        <p:nvPr/>
      </p:nvGrpSpPr>
      <p:grpSpPr>
        <a:xfrm>
          <a:off x="0" y="0"/>
          <a:ext cx="0" cy="0"/>
          <a:chOff x="0" y="0"/>
          <a:chExt cx="0" cy="0"/>
        </a:xfrm>
      </p:grpSpPr>
      <p:sp>
        <p:nvSpPr>
          <p:cNvPr id="101" name="Titolo Testo"/>
          <p:cNvSpPr txBox="1">
            <a:spLocks noGrp="1"/>
          </p:cNvSpPr>
          <p:nvPr>
            <p:ph type="title"/>
          </p:nvPr>
        </p:nvSpPr>
        <p:spPr>
          <a:xfrm>
            <a:off x="6629400" y="0"/>
            <a:ext cx="2057400" cy="6858000"/>
          </a:xfrm>
          <a:prstGeom prst="rect">
            <a:avLst/>
          </a:prstGeom>
        </p:spPr>
        <p:txBody>
          <a:bodyPr/>
          <a:lstStyle/>
          <a:p>
            <a:r>
              <a:t>Titolo Testo</a:t>
            </a:r>
          </a:p>
        </p:txBody>
      </p:sp>
      <p:sp>
        <p:nvSpPr>
          <p:cNvPr id="102" name="Corpo livello uno…"/>
          <p:cNvSpPr txBox="1">
            <a:spLocks noGrp="1"/>
          </p:cNvSpPr>
          <p:nvPr>
            <p:ph type="body" idx="1"/>
          </p:nvPr>
        </p:nvSpPr>
        <p:spPr>
          <a:xfrm>
            <a:off x="457200" y="0"/>
            <a:ext cx="6019800" cy="6858000"/>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10" name="Titolo Testo"/>
          <p:cNvSpPr txBox="1">
            <a:spLocks noGrp="1"/>
          </p:cNvSpPr>
          <p:nvPr>
            <p:ph type="title"/>
          </p:nvPr>
        </p:nvSpPr>
        <p:spPr>
          <a:prstGeom prst="rect">
            <a:avLst/>
          </a:prstGeom>
        </p:spPr>
        <p:txBody>
          <a:bodyPr/>
          <a:lstStyle/>
          <a:p>
            <a:r>
              <a:t>Titolo Testo</a:t>
            </a:r>
          </a:p>
        </p:txBody>
      </p:sp>
      <p:sp>
        <p:nvSpPr>
          <p:cNvPr id="111"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1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0" name="Titolo Testo"/>
          <p:cNvSpPr txBox="1">
            <a:spLocks noGrp="1"/>
          </p:cNvSpPr>
          <p:nvPr>
            <p:ph type="title"/>
          </p:nvPr>
        </p:nvSpPr>
        <p:spPr>
          <a:prstGeom prst="rect">
            <a:avLst/>
          </a:prstGeom>
        </p:spPr>
        <p:txBody>
          <a:bodyPr/>
          <a:lstStyle/>
          <a:p>
            <a:r>
              <a:t>Titolo Testo</a:t>
            </a:r>
          </a:p>
        </p:txBody>
      </p:sp>
      <p:sp>
        <p:nvSpPr>
          <p:cNvPr id="21"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29" name="Titolo Testo"/>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Titolo Testo</a:t>
            </a:r>
          </a:p>
        </p:txBody>
      </p:sp>
      <p:sp>
        <p:nvSpPr>
          <p:cNvPr id="30" name="Corpo livello uno…"/>
          <p:cNvSpPr txBox="1">
            <a:spLocks noGrp="1"/>
          </p:cNvSpPr>
          <p:nvPr>
            <p:ph type="body" sz="quarter" idx="1"/>
          </p:nvPr>
        </p:nvSpPr>
        <p:spPr>
          <a:xfrm>
            <a:off x="722312" y="2906713"/>
            <a:ext cx="7772401" cy="1500188"/>
          </a:xfrm>
          <a:prstGeom prst="rect">
            <a:avLst/>
          </a:prstGeom>
        </p:spPr>
        <p:txBody>
          <a:bodyPr anchor="b"/>
          <a:lstStyle>
            <a:lvl1pPr marL="0" indent="0">
              <a:buSzTx/>
              <a:buFontTx/>
              <a:buNone/>
              <a:defRPr sz="2000"/>
            </a:lvl1pPr>
            <a:lvl2pPr marL="0" indent="457200">
              <a:buSzTx/>
              <a:buFontTx/>
              <a:buNone/>
              <a:defRPr sz="2000"/>
            </a:lvl2pPr>
            <a:lvl3pPr marL="0" indent="914400">
              <a:buSzTx/>
              <a:buFontTx/>
              <a:buNone/>
              <a:defRPr sz="2000"/>
            </a:lvl3pPr>
            <a:lvl4pPr marL="0" indent="1371600">
              <a:buSzTx/>
              <a:buFontTx/>
              <a:buNone/>
              <a:defRPr sz="2000"/>
            </a:lvl4pPr>
            <a:lvl5pPr marL="0" indent="1828800">
              <a:buSzTx/>
              <a:buFontTx/>
              <a:buNone/>
              <a:defRPr sz="2000"/>
            </a:lvl5pPr>
          </a:lstStyle>
          <a:p>
            <a:r>
              <a:t>Corpo livello uno</a:t>
            </a:r>
          </a:p>
          <a:p>
            <a:pPr lvl="1"/>
            <a:r>
              <a:t>Corpo livello due</a:t>
            </a:r>
          </a:p>
          <a:p>
            <a:pPr lvl="2"/>
            <a:r>
              <a:t>Corpo livello tre</a:t>
            </a:r>
          </a:p>
          <a:p>
            <a:pPr lvl="3"/>
            <a:r>
              <a:t>Corpo livello quattro</a:t>
            </a:r>
          </a:p>
          <a:p>
            <a:pPr lvl="4"/>
            <a:r>
              <a:t>Corpo livello cinque</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uto 2">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457200" y="1600200"/>
            <a:ext cx="4038600" cy="5257800"/>
          </a:xfrm>
          <a:prstGeom prst="rect">
            <a:avLst/>
          </a:prstGeom>
        </p:spPr>
        <p:txBody>
          <a:bodyPr/>
          <a:lstStyle>
            <a:lvl1pPr>
              <a:defRPr sz="2800"/>
            </a:lvl1pPr>
            <a:lvl2pPr marL="779462" indent="-333375">
              <a:defRPr sz="2800"/>
            </a:lvl2pPr>
            <a:lvl3pPr marL="1223327" indent="-320039">
              <a:defRPr sz="2800"/>
            </a:lvl3pPr>
            <a:lvl4pPr marL="1716087" indent="-355599">
              <a:defRPr sz="2800"/>
            </a:lvl4pPr>
            <a:lvl5pPr marL="2173288" indent="-355600">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47" name="Titolo Testo"/>
          <p:cNvSpPr txBox="1">
            <a:spLocks noGrp="1"/>
          </p:cNvSpPr>
          <p:nvPr>
            <p:ph type="title"/>
          </p:nvPr>
        </p:nvSpPr>
        <p:spPr>
          <a:xfrm>
            <a:off x="457200" y="274638"/>
            <a:ext cx="8229600" cy="1143001"/>
          </a:xfrm>
          <a:prstGeom prst="rect">
            <a:avLst/>
          </a:prstGeom>
        </p:spPr>
        <p:txBody>
          <a:bodyPr/>
          <a:lstStyle/>
          <a:p>
            <a:r>
              <a:t>Titolo Testo</a:t>
            </a:r>
          </a:p>
        </p:txBody>
      </p:sp>
      <p:sp>
        <p:nvSpPr>
          <p:cNvPr id="48" name="Corpo livello uno…"/>
          <p:cNvSpPr txBox="1">
            <a:spLocks noGrp="1"/>
          </p:cNvSpPr>
          <p:nvPr>
            <p:ph type="body" sz="quarter" idx="1"/>
          </p:nvPr>
        </p:nvSpPr>
        <p:spPr>
          <a:xfrm>
            <a:off x="457200" y="1535112"/>
            <a:ext cx="4040188" cy="63976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Corpo livello uno</a:t>
            </a:r>
          </a:p>
          <a:p>
            <a:pPr lvl="1"/>
            <a:r>
              <a:t>Corpo livello due</a:t>
            </a:r>
          </a:p>
          <a:p>
            <a:pPr lvl="2"/>
            <a:r>
              <a:t>Corpo livello tre</a:t>
            </a:r>
          </a:p>
          <a:p>
            <a:pPr lvl="3"/>
            <a:r>
              <a:t>Corpo livello quattro</a:t>
            </a:r>
          </a:p>
          <a:p>
            <a:pPr lvl="4"/>
            <a:r>
              <a:t>Corpo livello cinque</a:t>
            </a:r>
          </a:p>
        </p:txBody>
      </p:sp>
      <p:sp>
        <p:nvSpPr>
          <p:cNvPr id="49" name="Rettangolo"/>
          <p:cNvSpPr>
            <a:spLocks noGrp="1"/>
          </p:cNvSpPr>
          <p:nvPr>
            <p:ph type="body" sz="quarter" idx="13"/>
          </p:nvPr>
        </p:nvSpPr>
        <p:spPr>
          <a:xfrm>
            <a:off x="4645025" y="1535112"/>
            <a:ext cx="4041775" cy="639763"/>
          </a:xfrm>
          <a:prstGeom prst="rect">
            <a:avLst/>
          </a:prstGeom>
        </p:spPr>
        <p:txBody>
          <a:bodyPr anchor="b"/>
          <a:lstStyle/>
          <a:p>
            <a:pPr marL="0" indent="0">
              <a:buSzTx/>
              <a:buFontTx/>
              <a:buNone/>
              <a:defRPr sz="2400" b="1"/>
            </a:pPr>
            <a:endParaRPr/>
          </a:p>
        </p:txBody>
      </p:sp>
      <p:sp>
        <p:nvSpPr>
          <p:cNvPr id="5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57" name="Titolo Testo"/>
          <p:cNvSpPr txBox="1">
            <a:spLocks noGrp="1"/>
          </p:cNvSpPr>
          <p:nvPr>
            <p:ph type="title"/>
          </p:nvPr>
        </p:nvSpPr>
        <p:spPr>
          <a:prstGeom prst="rect">
            <a:avLst/>
          </a:prstGeom>
        </p:spPr>
        <p:txBody>
          <a:bodyPr/>
          <a:lstStyle/>
          <a:p>
            <a:r>
              <a:t>Titolo Testo</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6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72" name="Titolo Testo"/>
          <p:cNvSpPr txBox="1">
            <a:spLocks noGrp="1"/>
          </p:cNvSpPr>
          <p:nvPr>
            <p:ph type="title"/>
          </p:nvPr>
        </p:nvSpPr>
        <p:spPr>
          <a:xfrm>
            <a:off x="457200" y="273050"/>
            <a:ext cx="3008314" cy="1162050"/>
          </a:xfrm>
          <a:prstGeom prst="rect">
            <a:avLst/>
          </a:prstGeom>
        </p:spPr>
        <p:txBody>
          <a:bodyPr anchor="b"/>
          <a:lstStyle>
            <a:lvl1pPr algn="l">
              <a:defRPr sz="2000" b="1"/>
            </a:lvl1pPr>
          </a:lstStyle>
          <a:p>
            <a:r>
              <a:t>Titolo Testo</a:t>
            </a:r>
          </a:p>
        </p:txBody>
      </p:sp>
      <p:sp>
        <p:nvSpPr>
          <p:cNvPr id="73" name="Corpo livello uno…"/>
          <p:cNvSpPr txBox="1">
            <a:spLocks noGrp="1"/>
          </p:cNvSpPr>
          <p:nvPr>
            <p:ph type="body" idx="1"/>
          </p:nvPr>
        </p:nvSpPr>
        <p:spPr>
          <a:xfrm>
            <a:off x="3575050" y="273050"/>
            <a:ext cx="5111750" cy="585311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4" name="Rettangolo"/>
          <p:cNvSpPr>
            <a:spLocks noGrp="1"/>
          </p:cNvSpPr>
          <p:nvPr>
            <p:ph type="body" sz="half" idx="13"/>
          </p:nvPr>
        </p:nvSpPr>
        <p:spPr>
          <a:xfrm>
            <a:off x="457199" y="1435100"/>
            <a:ext cx="3008315" cy="4691063"/>
          </a:xfrm>
          <a:prstGeom prst="rect">
            <a:avLst/>
          </a:prstGeom>
        </p:spPr>
        <p:txBody>
          <a:bodyPr/>
          <a:lstStyle/>
          <a:p>
            <a:pPr marL="0" indent="0">
              <a:buSzTx/>
              <a:buFontTx/>
              <a:buNone/>
              <a:defRPr sz="1400"/>
            </a:pPr>
            <a:endParaRPr/>
          </a:p>
        </p:txBody>
      </p:sp>
      <p:sp>
        <p:nvSpPr>
          <p:cNvPr id="7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82" name="Titolo Testo"/>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Titolo Testo</a:t>
            </a:r>
          </a:p>
        </p:txBody>
      </p:sp>
      <p:sp>
        <p:nvSpPr>
          <p:cNvPr id="83" name="Immagine"/>
          <p:cNvSpPr>
            <a:spLocks noGrp="1"/>
          </p:cNvSpPr>
          <p:nvPr>
            <p:ph type="pic" sz="half" idx="13"/>
          </p:nvPr>
        </p:nvSpPr>
        <p:spPr>
          <a:xfrm>
            <a:off x="1792288" y="612775"/>
            <a:ext cx="5486401" cy="4114800"/>
          </a:xfrm>
          <a:prstGeom prst="rect">
            <a:avLst/>
          </a:prstGeom>
        </p:spPr>
        <p:txBody>
          <a:bodyPr lIns="91439" tIns="45719" rIns="91439" bIns="45719">
            <a:noAutofit/>
          </a:bodyPr>
          <a:lstStyle/>
          <a:p>
            <a:endParaRPr/>
          </a:p>
        </p:txBody>
      </p:sp>
      <p:sp>
        <p:nvSpPr>
          <p:cNvPr id="84" name="Corpo livello uno…"/>
          <p:cNvSpPr txBox="1">
            <a:spLocks noGrp="1"/>
          </p:cNvSpPr>
          <p:nvPr>
            <p:ph type="body" sz="quarter" idx="1"/>
          </p:nvPr>
        </p:nvSpPr>
        <p:spPr>
          <a:xfrm>
            <a:off x="1792288" y="5367337"/>
            <a:ext cx="5486401" cy="804863"/>
          </a:xfrm>
          <a:prstGeom prst="rect">
            <a:avLst/>
          </a:prstGeom>
        </p:spPr>
        <p:txBody>
          <a:bodyPr/>
          <a:lstStyle>
            <a:lvl1pPr marL="0" indent="0">
              <a:buSzTx/>
              <a:buFontTx/>
              <a:buNone/>
              <a:defRPr sz="1400"/>
            </a:lvl1pPr>
            <a:lvl2pPr marL="0" indent="457200">
              <a:buSzTx/>
              <a:buFontTx/>
              <a:buNone/>
              <a:defRPr sz="1400"/>
            </a:lvl2pPr>
            <a:lvl3pPr marL="0" indent="914400">
              <a:buSzTx/>
              <a:buFontTx/>
              <a:buNone/>
              <a:defRPr sz="1400"/>
            </a:lvl3pPr>
            <a:lvl4pPr marL="0" indent="1371600">
              <a:buSzTx/>
              <a:buFontTx/>
              <a:buNone/>
              <a:defRPr sz="1400"/>
            </a:lvl4pPr>
            <a:lvl5pPr marL="0" indent="1828800">
              <a:buSzTx/>
              <a:buFontTx/>
              <a:buNone/>
              <a:defRPr sz="1400"/>
            </a:lvl5pPr>
          </a:lstStyle>
          <a:p>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457200" y="0"/>
            <a:ext cx="8229600" cy="1692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Titolo Testo</a:t>
            </a:r>
          </a:p>
        </p:txBody>
      </p:sp>
      <p:sp>
        <p:nvSpPr>
          <p:cNvPr id="3" name="Corpo livello uno…"/>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7477021" y="6245225"/>
            <a:ext cx="284372" cy="307340"/>
          </a:xfrm>
          <a:prstGeom prst="rect">
            <a:avLst/>
          </a:prstGeom>
          <a:ln w="12700">
            <a:miter lim="400000"/>
          </a:ln>
        </p:spPr>
        <p:txBody>
          <a:bodyPr wrap="none" lIns="45719" rIns="45719">
            <a:spAutoFit/>
          </a:bodyPr>
          <a:lstStyle>
            <a:lvl1pPr algn="ctr">
              <a:defRPr sz="14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1pPr>
      <a:lvl2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2pPr>
      <a:lvl3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3pPr>
      <a:lvl4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4pPr>
      <a:lvl5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5pPr>
      <a:lvl6pPr marL="39687"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39687"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39687"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39687"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382588"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1pPr>
      <a:lvl2pPr marL="772659"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2pPr>
      <a:lvl3pPr marL="1208087"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3pPr>
      <a:lvl4pPr marL="1726247"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4pPr>
      <a:lvl5pPr marL="2183448"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5pPr>
      <a:lvl6pPr marL="2640648"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6pPr>
      <a:lvl7pPr marL="3097848"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7pPr>
      <a:lvl8pPr marL="3555047"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8pPr>
      <a:lvl9pPr marL="4012247"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9pPr>
    </p:bodyStyle>
    <p:otherStyle>
      <a:lvl1pPr marL="0" marR="0" indent="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1pPr>
      <a:lvl2pPr marL="0" marR="0" indent="4572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2pPr>
      <a:lvl3pPr marL="0" marR="0" indent="9144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3pPr>
      <a:lvl4pPr marL="0" marR="0" indent="13716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4pPr>
      <a:lvl5pPr marL="0" marR="0" indent="18288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5pPr>
      <a:lvl6pPr marL="0" marR="0" indent="22860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6pPr>
      <a:lvl7pPr marL="0" marR="0" indent="27432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7pPr>
      <a:lvl8pPr marL="0" marR="0" indent="32004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8pPr>
      <a:lvl9pPr marL="0" marR="0" indent="36576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0D1C"/>
        </a:solidFill>
        <a:effectLst/>
      </p:bgPr>
    </p:bg>
    <p:spTree>
      <p:nvGrpSpPr>
        <p:cNvPr id="1" name=""/>
        <p:cNvGrpSpPr/>
        <p:nvPr/>
      </p:nvGrpSpPr>
      <p:grpSpPr>
        <a:xfrm>
          <a:off x="0" y="0"/>
          <a:ext cx="0" cy="0"/>
          <a:chOff x="0" y="0"/>
          <a:chExt cx="0" cy="0"/>
        </a:xfrm>
      </p:grpSpPr>
      <p:pic>
        <p:nvPicPr>
          <p:cNvPr id="121" name="logo-dBC&amp;UniPD_bianco.pdf" descr="logo-dBC&amp;UniPD_bianco.pdf"/>
          <p:cNvPicPr>
            <a:picLocks noChangeAspect="1"/>
          </p:cNvPicPr>
          <p:nvPr/>
        </p:nvPicPr>
        <p:blipFill>
          <a:blip r:embed="rId2">
            <a:extLst/>
          </a:blip>
          <a:stretch>
            <a:fillRect/>
          </a:stretch>
        </p:blipFill>
        <p:spPr>
          <a:xfrm>
            <a:off x="0" y="-963613"/>
            <a:ext cx="9144000" cy="6461127"/>
          </a:xfrm>
          <a:prstGeom prst="rect">
            <a:avLst/>
          </a:prstGeom>
          <a:ln w="12700">
            <a:miter lim="400000"/>
          </a:ln>
        </p:spPr>
      </p:pic>
      <p:sp>
        <p:nvSpPr>
          <p:cNvPr id="122" name="History of Animation…"/>
          <p:cNvSpPr txBox="1">
            <a:spLocks noGrp="1"/>
          </p:cNvSpPr>
          <p:nvPr>
            <p:ph type="body" sz="half" idx="1"/>
          </p:nvPr>
        </p:nvSpPr>
        <p:spPr>
          <a:xfrm>
            <a:off x="971550" y="3644900"/>
            <a:ext cx="7200900" cy="2879725"/>
          </a:xfrm>
          <a:prstGeom prst="rect">
            <a:avLst/>
          </a:prstGeom>
        </p:spPr>
        <p:txBody>
          <a:bodyPr/>
          <a:lstStyle/>
          <a:p>
            <a:pPr marL="0" indent="39687" algn="ctr">
              <a:buSzTx/>
              <a:buNone/>
              <a:defRPr sz="6000" b="1" i="1">
                <a:solidFill>
                  <a:schemeClr val="accent3">
                    <a:lumOff val="44000"/>
                  </a:schemeClr>
                </a:solidFill>
              </a:defRPr>
            </a:pPr>
            <a:r>
              <a:t>History of Animation</a:t>
            </a:r>
          </a:p>
          <a:p>
            <a:pPr marL="0" indent="39687" algn="ctr">
              <a:buSzTx/>
              <a:buNone/>
              <a:defRPr sz="1600" b="1" i="1">
                <a:solidFill>
                  <a:schemeClr val="accent3">
                    <a:lumOff val="44000"/>
                  </a:schemeClr>
                </a:solidFill>
              </a:defRPr>
            </a:pPr>
            <a:r>
              <a:t>Second Cycle Degree in Theatre, Film, Television and Media Studies</a:t>
            </a:r>
          </a:p>
          <a:p>
            <a:pPr marL="0" indent="39687" algn="r">
              <a:buSzTx/>
              <a:buNone/>
              <a:defRPr sz="2000">
                <a:solidFill>
                  <a:schemeClr val="accent3">
                    <a:lumOff val="44000"/>
                  </a:schemeClr>
                </a:solidFill>
              </a:defRPr>
            </a:pPr>
            <a:endParaRPr/>
          </a:p>
          <a:p>
            <a:pPr marL="0" indent="39687" algn="r">
              <a:buSzTx/>
              <a:buNone/>
              <a:defRPr sz="2000">
                <a:solidFill>
                  <a:schemeClr val="accent3">
                    <a:lumOff val="44000"/>
                  </a:schemeClr>
                </a:solidFill>
              </a:defRPr>
            </a:pPr>
            <a:r>
              <a:t>Academic Year 2017-2018</a:t>
            </a:r>
          </a:p>
          <a:p>
            <a:pPr marL="0" indent="39687" algn="r">
              <a:buSzTx/>
              <a:buNone/>
              <a:defRPr sz="4000" b="1">
                <a:solidFill>
                  <a:schemeClr val="accent3">
                    <a:lumOff val="44000"/>
                  </a:schemeClr>
                </a:solidFill>
              </a:defRPr>
            </a:pPr>
            <a:r>
              <a:t>Lesson 10</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170" name="logo-dBC&amp;UniPD_orizzontale_testuale_rosso.pdf" descr="logo-dBC&amp;UniPD_orizzontale_testuale_rosso.pdf"/>
          <p:cNvPicPr>
            <a:picLocks noChangeAspect="1"/>
          </p:cNvPicPr>
          <p:nvPr/>
        </p:nvPicPr>
        <p:blipFill>
          <a:blip r:embed="rId4">
            <a:extLst/>
          </a:blip>
          <a:srcRect l="5080" t="40810" r="3255" b="40321"/>
          <a:stretch>
            <a:fillRect/>
          </a:stretch>
        </p:blipFill>
        <p:spPr>
          <a:xfrm>
            <a:off x="179387" y="6453187"/>
            <a:ext cx="1871663" cy="273051"/>
          </a:xfrm>
          <a:prstGeom prst="rect">
            <a:avLst/>
          </a:prstGeom>
          <a:ln w="12700">
            <a:miter lim="400000"/>
          </a:ln>
        </p:spPr>
      </p:pic>
      <p:sp>
        <p:nvSpPr>
          <p:cNvPr id="171" name="Popeye the Sailor Meets Sindbad the Sailor (Dave Fleischer, 1936)"/>
          <p:cNvSpPr txBox="1"/>
          <p:nvPr/>
        </p:nvSpPr>
        <p:spPr>
          <a:xfrm>
            <a:off x="284956" y="5974185"/>
            <a:ext cx="8574088"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900" b="1" i="1"/>
            </a:pPr>
            <a:r>
              <a:t>Popeye the Sailor Meets Sindbad the Sailor </a:t>
            </a:r>
            <a:r>
              <a:rPr i="0"/>
              <a:t>(Dave Fleischer, 1936)</a:t>
            </a:r>
          </a:p>
        </p:txBody>
      </p:sp>
      <p:sp>
        <p:nvSpPr>
          <p:cNvPr id="172" name="Animation in the USA 3…"/>
          <p:cNvSpPr txBox="1"/>
          <p:nvPr/>
        </p:nvSpPr>
        <p:spPr>
          <a:xfrm>
            <a:off x="5153032" y="188639"/>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Fleischer Brothers</a:t>
            </a:r>
          </a:p>
        </p:txBody>
      </p:sp>
      <p:pic>
        <p:nvPicPr>
          <p:cNvPr id="173" name="5- Popeye meets Sinbad.m4v" descr="5- Popeye meets Sinbad.m4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305702" y="979277"/>
            <a:ext cx="6532596" cy="489944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88001" fill="hold"/>
                                        <p:tgtEl>
                                          <p:spTgt spid="1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7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17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77" name="The “Stereoptical” process"/>
          <p:cNvSpPr txBox="1"/>
          <p:nvPr/>
        </p:nvSpPr>
        <p:spPr>
          <a:xfrm>
            <a:off x="284956" y="6069207"/>
            <a:ext cx="8574088"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900" b="1"/>
            </a:lvl1pPr>
          </a:lstStyle>
          <a:p>
            <a:pPr>
              <a:defRPr i="1"/>
            </a:pPr>
            <a:r>
              <a:rPr i="0"/>
              <a:t>The “Stereoptical” process</a:t>
            </a:r>
          </a:p>
        </p:txBody>
      </p:sp>
      <p:sp>
        <p:nvSpPr>
          <p:cNvPr id="178" name="Animation in the USA 3…"/>
          <p:cNvSpPr txBox="1"/>
          <p:nvPr/>
        </p:nvSpPr>
        <p:spPr>
          <a:xfrm>
            <a:off x="5153032" y="188639"/>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Fleischer Brothers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18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83" name="The Mechanical Monsters (Dave Fleischer, 1941)"/>
          <p:cNvSpPr txBox="1"/>
          <p:nvPr/>
        </p:nvSpPr>
        <p:spPr>
          <a:xfrm>
            <a:off x="284956" y="6193308"/>
            <a:ext cx="8574088"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900" b="1" i="1"/>
            </a:pPr>
            <a:r>
              <a:t>The Mechanical Monsters </a:t>
            </a:r>
            <a:r>
              <a:rPr i="0"/>
              <a:t>(Dave Fleischer, 1941)</a:t>
            </a:r>
          </a:p>
        </p:txBody>
      </p:sp>
      <p:sp>
        <p:nvSpPr>
          <p:cNvPr id="184" name="Animation in the USA 3…"/>
          <p:cNvSpPr txBox="1"/>
          <p:nvPr/>
        </p:nvSpPr>
        <p:spPr>
          <a:xfrm>
            <a:off x="5153032" y="188639"/>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Fleischer Brothers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sp>
        <p:nvSpPr>
          <p:cNvPr id="188" name="Animation in the USA 3…"/>
          <p:cNvSpPr txBox="1"/>
          <p:nvPr/>
        </p:nvSpPr>
        <p:spPr>
          <a:xfrm>
            <a:off x="5157078" y="116632"/>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Walt Disney 1</a:t>
            </a:r>
          </a:p>
        </p:txBody>
      </p:sp>
      <p:pic>
        <p:nvPicPr>
          <p:cNvPr id="18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90" name="Walter Elias Disney (1901-1966)…"/>
          <p:cNvSpPr txBox="1"/>
          <p:nvPr/>
        </p:nvSpPr>
        <p:spPr>
          <a:xfrm>
            <a:off x="467543" y="1124744"/>
            <a:ext cx="8208914" cy="4942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b="1"/>
            </a:pPr>
            <a:r>
              <a:t>Walter Elias Disney (1901-1966)</a:t>
            </a:r>
            <a:endParaRPr>
              <a:latin typeface="+mj-lt"/>
              <a:ea typeface="+mj-ea"/>
              <a:cs typeface="+mj-cs"/>
              <a:sym typeface="Arial"/>
            </a:endParaRPr>
          </a:p>
          <a:p>
            <a:pPr algn="ctr">
              <a:defRPr sz="2800" b="1"/>
            </a:pPr>
            <a:endParaRPr>
              <a:latin typeface="+mj-lt"/>
              <a:ea typeface="+mj-ea"/>
              <a:cs typeface="+mj-cs"/>
              <a:sym typeface="Arial"/>
            </a:endParaRPr>
          </a:p>
          <a:p>
            <a:pPr algn="just">
              <a:defRPr sz="2000" b="1"/>
            </a:pPr>
            <a:r>
              <a:t>- He was born in Chicago on December the 5°, 1901, the fourth son of the Irish-Canadian Elias Disney and Flora Call.</a:t>
            </a:r>
            <a:endParaRPr>
              <a:latin typeface="+mj-lt"/>
              <a:ea typeface="+mj-ea"/>
              <a:cs typeface="+mj-cs"/>
              <a:sym typeface="Arial"/>
            </a:endParaRPr>
          </a:p>
          <a:p>
            <a:pPr algn="just">
              <a:defRPr sz="2000" b="1"/>
            </a:pPr>
            <a:r>
              <a:t>- 1906: the family moved to Marceline, Missouri. They stayed there for 4 years; in 1910 they moved to Kansas City. </a:t>
            </a:r>
            <a:endParaRPr>
              <a:latin typeface="+mj-lt"/>
              <a:ea typeface="+mj-ea"/>
              <a:cs typeface="+mj-cs"/>
              <a:sym typeface="Arial"/>
            </a:endParaRPr>
          </a:p>
          <a:p>
            <a:pPr algn="just">
              <a:defRPr sz="2000" b="1"/>
            </a:pPr>
            <a:endParaRPr>
              <a:latin typeface="+mj-lt"/>
              <a:ea typeface="+mj-ea"/>
              <a:cs typeface="+mj-cs"/>
              <a:sym typeface="Arial"/>
            </a:endParaRPr>
          </a:p>
          <a:p>
            <a:pPr algn="just">
              <a:defRPr sz="2000" b="1"/>
            </a:pPr>
            <a:r>
              <a:t>«The four years spent in the country […] remained in the future filmmaker’s mind as a symbol of childhood happiness. Disney constantly returned to pastoral themes in his films, and he often gave his interviewers nostalgic, detailed descriptions of Marceline’s paths, willows and prodigiously large apples».</a:t>
            </a:r>
            <a:endParaRPr>
              <a:latin typeface="+mj-lt"/>
              <a:ea typeface="+mj-ea"/>
              <a:cs typeface="+mj-cs"/>
              <a:sym typeface="Arial"/>
            </a:endParaRPr>
          </a:p>
          <a:p>
            <a:pPr algn="just">
              <a:defRPr sz="2000" b="1"/>
            </a:pPr>
            <a:endParaRPr>
              <a:latin typeface="+mj-lt"/>
              <a:ea typeface="+mj-ea"/>
              <a:cs typeface="+mj-cs"/>
              <a:sym typeface="Arial"/>
            </a:endParaRPr>
          </a:p>
          <a:p>
            <a:pPr algn="just">
              <a:defRPr sz="2000"/>
            </a:pPr>
            <a:r>
              <a:t>Giannalberto Bendazzi, </a:t>
            </a:r>
            <a:r>
              <a:rPr i="1"/>
              <a:t>Cartoons. One Hundred Years of Cinema Animation</a:t>
            </a:r>
            <a:r>
              <a:t>, John Libbey, London, 1994, p. 61.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sp>
        <p:nvSpPr>
          <p:cNvPr id="193" name="Animation in the USA 3…"/>
          <p:cNvSpPr txBox="1"/>
          <p:nvPr/>
        </p:nvSpPr>
        <p:spPr>
          <a:xfrm>
            <a:off x="5157078" y="116632"/>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Walt Disney 1</a:t>
            </a:r>
          </a:p>
        </p:txBody>
      </p:sp>
      <p:pic>
        <p:nvPicPr>
          <p:cNvPr id="19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195" name="volunteer-walt-disney-1919.jpg" descr="volunteer-walt-disney-1919.jpg"/>
          <p:cNvPicPr>
            <a:picLocks noChangeAspect="1"/>
          </p:cNvPicPr>
          <p:nvPr/>
        </p:nvPicPr>
        <p:blipFill>
          <a:blip r:embed="rId3">
            <a:extLst/>
          </a:blip>
          <a:stretch>
            <a:fillRect/>
          </a:stretch>
        </p:blipFill>
        <p:spPr>
          <a:xfrm>
            <a:off x="1187624" y="980728"/>
            <a:ext cx="6734349" cy="532859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sp>
        <p:nvSpPr>
          <p:cNvPr id="198" name="Animation in the USA 3…"/>
          <p:cNvSpPr txBox="1"/>
          <p:nvPr/>
        </p:nvSpPr>
        <p:spPr>
          <a:xfrm>
            <a:off x="5157078" y="116632"/>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Walt Disney 1</a:t>
            </a:r>
          </a:p>
        </p:txBody>
      </p:sp>
      <p:pic>
        <p:nvPicPr>
          <p:cNvPr id="19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200" name="memorialday2012_waltsstory_c.jpg" descr="memorialday2012_waltsstory_c.jpg"/>
          <p:cNvPicPr>
            <a:picLocks noChangeAspect="1"/>
          </p:cNvPicPr>
          <p:nvPr/>
        </p:nvPicPr>
        <p:blipFill>
          <a:blip r:embed="rId3">
            <a:extLst/>
          </a:blip>
          <a:stretch>
            <a:fillRect/>
          </a:stretch>
        </p:blipFill>
        <p:spPr>
          <a:xfrm>
            <a:off x="2339751" y="982502"/>
            <a:ext cx="4608514" cy="586433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sp>
        <p:nvSpPr>
          <p:cNvPr id="203" name="Animation in the USA 3…"/>
          <p:cNvSpPr txBox="1"/>
          <p:nvPr/>
        </p:nvSpPr>
        <p:spPr>
          <a:xfrm>
            <a:off x="5157078" y="116632"/>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Walt Disney 1</a:t>
            </a:r>
          </a:p>
        </p:txBody>
      </p:sp>
      <p:pic>
        <p:nvPicPr>
          <p:cNvPr id="20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05" name="1919: Walt Disney meets Ubbe Ert Iwwerks, a.k.a. Ub Iwerks (1901-1971) . 1920: Iwerks-Disney Commercial Artists, then at Kansas City Film Ad Company."/>
          <p:cNvSpPr txBox="1"/>
          <p:nvPr/>
        </p:nvSpPr>
        <p:spPr>
          <a:xfrm>
            <a:off x="467543" y="5733255"/>
            <a:ext cx="8208914"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just">
              <a:defRPr sz="1800"/>
            </a:lvl1pPr>
          </a:lstStyle>
          <a:p>
            <a:r>
              <a:t>1919: Walt Disney meets Ubbe Ert Iwwerks, a.k.a. Ub Iwerks (1901-1971) . 1920: Iwerks-Disney Commercial Artists, then at Kansas City Film Ad Company.</a:t>
            </a:r>
          </a:p>
        </p:txBody>
      </p:sp>
      <p:pic>
        <p:nvPicPr>
          <p:cNvPr id="206" name="1999.3.895_1000.jpg" descr="1999.3.895_1000.jpg"/>
          <p:cNvPicPr>
            <a:picLocks noChangeAspect="1"/>
          </p:cNvPicPr>
          <p:nvPr/>
        </p:nvPicPr>
        <p:blipFill>
          <a:blip r:embed="rId3">
            <a:extLst/>
          </a:blip>
          <a:stretch>
            <a:fillRect/>
          </a:stretch>
        </p:blipFill>
        <p:spPr>
          <a:xfrm>
            <a:off x="1691680" y="980728"/>
            <a:ext cx="5867764" cy="465313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sp>
        <p:nvSpPr>
          <p:cNvPr id="209" name="Animation in the USA 3…"/>
          <p:cNvSpPr txBox="1"/>
          <p:nvPr/>
        </p:nvSpPr>
        <p:spPr>
          <a:xfrm>
            <a:off x="5157078" y="116632"/>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Walt Disney 1</a:t>
            </a:r>
          </a:p>
        </p:txBody>
      </p:sp>
      <p:pic>
        <p:nvPicPr>
          <p:cNvPr id="210"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11" name="1920-21: Newman Laugh-O-Grams, for Frank L. Newman’s cinemas."/>
          <p:cNvSpPr txBox="1"/>
          <p:nvPr/>
        </p:nvSpPr>
        <p:spPr>
          <a:xfrm>
            <a:off x="899591" y="5733255"/>
            <a:ext cx="7272810"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000"/>
            </a:pPr>
            <a:r>
              <a:t>1920-21: </a:t>
            </a:r>
            <a:r>
              <a:rPr i="1"/>
              <a:t>Newman Laugh-O-Grams</a:t>
            </a:r>
            <a:r>
              <a:t>, for Frank L. Newman’s cinemas.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sp>
        <p:nvSpPr>
          <p:cNvPr id="215" name="Animation in the USA 3…"/>
          <p:cNvSpPr txBox="1"/>
          <p:nvPr/>
        </p:nvSpPr>
        <p:spPr>
          <a:xfrm>
            <a:off x="5157078" y="116632"/>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Walt Disney 1</a:t>
            </a:r>
          </a:p>
        </p:txBody>
      </p:sp>
      <p:pic>
        <p:nvPicPr>
          <p:cNvPr id="21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17" name="1922: Laugh-O-Gram Films. Seven short films based on comically “updated” fairy tales.…"/>
          <p:cNvSpPr txBox="1"/>
          <p:nvPr/>
        </p:nvSpPr>
        <p:spPr>
          <a:xfrm>
            <a:off x="467543" y="1124744"/>
            <a:ext cx="8208914" cy="4955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b="1"/>
            </a:pPr>
            <a:r>
              <a:t>1922: Laugh-O-Gram Films. Seven short films based on comically “updated” fairy tales.</a:t>
            </a:r>
            <a:endParaRPr>
              <a:latin typeface="+mj-lt"/>
              <a:ea typeface="+mj-ea"/>
              <a:cs typeface="+mj-cs"/>
              <a:sym typeface="Arial"/>
            </a:endParaRPr>
          </a:p>
          <a:p>
            <a:pPr algn="just">
              <a:defRPr b="1" i="1"/>
            </a:pPr>
            <a:endParaRPr>
              <a:latin typeface="+mj-lt"/>
              <a:ea typeface="+mj-ea"/>
              <a:cs typeface="+mj-cs"/>
              <a:sym typeface="Arial"/>
            </a:endParaRPr>
          </a:p>
          <a:p>
            <a:pPr algn="just">
              <a:defRPr b="1"/>
            </a:pPr>
            <a:r>
              <a:t>Late 1922: Disney’s committent, the Tennesse Pictorial Club, remained unsolved.</a:t>
            </a:r>
            <a:endParaRPr>
              <a:latin typeface="+mj-lt"/>
              <a:ea typeface="+mj-ea"/>
              <a:cs typeface="+mj-cs"/>
              <a:sym typeface="Arial"/>
            </a:endParaRPr>
          </a:p>
          <a:p>
            <a:pPr algn="just">
              <a:defRPr b="1"/>
            </a:pPr>
            <a:endParaRPr>
              <a:latin typeface="+mj-lt"/>
              <a:ea typeface="+mj-ea"/>
              <a:cs typeface="+mj-cs"/>
              <a:sym typeface="Arial"/>
            </a:endParaRPr>
          </a:p>
          <a:p>
            <a:pPr algn="just">
              <a:defRPr b="1"/>
            </a:pPr>
            <a:r>
              <a:t>1923: a few experimental shorts: </a:t>
            </a:r>
            <a:r>
              <a:rPr i="1"/>
              <a:t>Tommy Tucker’s Tooth</a:t>
            </a:r>
            <a:r>
              <a:t>, the lost live-action “Song-O-Reel” to accompany the performance of a popular tune by Joe Sanders, </a:t>
            </a:r>
            <a:r>
              <a:rPr i="1"/>
              <a:t>Martha: Just a Plain Old-Fashioned Name</a:t>
            </a:r>
            <a:r>
              <a:t>, the lost </a:t>
            </a:r>
            <a:r>
              <a:rPr i="1"/>
              <a:t>Lafflets</a:t>
            </a:r>
            <a:r>
              <a:t> shorts and, more importantly, </a:t>
            </a:r>
            <a:r>
              <a:rPr i="1"/>
              <a:t>Alice’s Wonderland</a:t>
            </a:r>
            <a:r>
              <a:t>. However, Disney has to shut down the studio.</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220"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21" name="Two of a Trade (Paul Terry, 1922)"/>
          <p:cNvSpPr txBox="1"/>
          <p:nvPr/>
        </p:nvSpPr>
        <p:spPr>
          <a:xfrm>
            <a:off x="2627783" y="5733255"/>
            <a:ext cx="3744418"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000" b="1" i="1"/>
            </a:pPr>
            <a:r>
              <a:t>Two of a Trade </a:t>
            </a:r>
            <a:r>
              <a:rPr i="0"/>
              <a:t>(Paul Terry, 1922)</a:t>
            </a:r>
          </a:p>
        </p:txBody>
      </p:sp>
      <p:sp>
        <p:nvSpPr>
          <p:cNvPr id="223" name="Animation in the USA 3…"/>
          <p:cNvSpPr txBox="1"/>
          <p:nvPr/>
        </p:nvSpPr>
        <p:spPr>
          <a:xfrm>
            <a:off x="5157078" y="116632"/>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Walt Disney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125"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26" name="Max (1883-1972) and Dave (1894-1979) Fleischer were among the artists who worked at Bray Productions. They were hired after a successful test of a new animation device which would have later been patented as the rotoscope, in 1917. The test featured Dave wearing a clown suit.…"/>
          <p:cNvSpPr txBox="1"/>
          <p:nvPr/>
        </p:nvSpPr>
        <p:spPr>
          <a:xfrm>
            <a:off x="467543" y="1124744"/>
            <a:ext cx="8208914" cy="527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000" b="1"/>
            </a:pPr>
            <a:r>
              <a:t>Max (1883-1972) and Dave (1894-1979) Fleischer were among the artists who worked at Bray Productions. They were hired after a successful test of a new animation device which would have later been patented as the rotoscope, in 1917. The test featured Dave wearing a clown suit.</a:t>
            </a:r>
            <a:endParaRPr>
              <a:latin typeface="+mj-lt"/>
              <a:ea typeface="+mj-ea"/>
              <a:cs typeface="+mj-cs"/>
              <a:sym typeface="Arial"/>
            </a:endParaRPr>
          </a:p>
          <a:p>
            <a:pPr algn="just">
              <a:defRPr sz="2000" b="1"/>
            </a:pPr>
            <a:endParaRPr>
              <a:latin typeface="+mj-lt"/>
              <a:ea typeface="+mj-ea"/>
              <a:cs typeface="+mj-cs"/>
              <a:sym typeface="Arial"/>
            </a:endParaRPr>
          </a:p>
          <a:p>
            <a:pPr algn="just">
              <a:defRPr sz="2000" b="1"/>
            </a:pPr>
            <a:r>
              <a:t>That traced character would later became Ko-ko the clown, protagonist of the successful series “Out of the Inkwell” (1919).</a:t>
            </a:r>
            <a:endParaRPr>
              <a:latin typeface="+mj-lt"/>
              <a:ea typeface="+mj-ea"/>
              <a:cs typeface="+mj-cs"/>
              <a:sym typeface="Arial"/>
            </a:endParaRPr>
          </a:p>
          <a:p>
            <a:pPr algn="just">
              <a:defRPr sz="2000" b="1"/>
            </a:pPr>
            <a:endParaRPr>
              <a:latin typeface="+mj-lt"/>
              <a:ea typeface="+mj-ea"/>
              <a:cs typeface="+mj-cs"/>
              <a:sym typeface="Arial"/>
            </a:endParaRPr>
          </a:p>
          <a:p>
            <a:pPr algn="just">
              <a:defRPr sz="2000" b="1"/>
            </a:pPr>
            <a:r>
              <a:t>Bray produced the series until 1921, when the Fleischer Brothers set up their own studio in New York –Out of the Inkwell, Incorporated.</a:t>
            </a:r>
            <a:endParaRPr>
              <a:latin typeface="+mj-lt"/>
              <a:ea typeface="+mj-ea"/>
              <a:cs typeface="+mj-cs"/>
              <a:sym typeface="Arial"/>
            </a:endParaRPr>
          </a:p>
          <a:p>
            <a:pPr algn="just">
              <a:defRPr sz="2000" b="1"/>
            </a:pPr>
            <a:endParaRPr>
              <a:latin typeface="+mj-lt"/>
              <a:ea typeface="+mj-ea"/>
              <a:cs typeface="+mj-cs"/>
              <a:sym typeface="Arial"/>
            </a:endParaRPr>
          </a:p>
          <a:p>
            <a:pPr algn="just">
              <a:defRPr sz="2000" b="1"/>
            </a:pPr>
            <a:r>
              <a:t>Their efforts were remarkable: their success was heavily based on the “realistic” feeling of the rotoscoped animation.</a:t>
            </a:r>
            <a:endParaRPr>
              <a:latin typeface="+mj-lt"/>
              <a:ea typeface="+mj-ea"/>
              <a:cs typeface="+mj-cs"/>
              <a:sym typeface="Arial"/>
            </a:endParaRPr>
          </a:p>
          <a:p>
            <a:pPr algn="just">
              <a:defRPr sz="2000" b="1"/>
            </a:pPr>
            <a:endParaRPr>
              <a:latin typeface="+mj-lt"/>
              <a:ea typeface="+mj-ea"/>
              <a:cs typeface="+mj-cs"/>
              <a:sym typeface="Arial"/>
            </a:endParaRPr>
          </a:p>
          <a:p>
            <a:pPr algn="just">
              <a:defRPr sz="2000" b="1"/>
            </a:pPr>
            <a:r>
              <a:t>The “Out of the Inkwell” series continued as “The Inkwell Imps” at Paramount (1928); later, it continued as “Talkartoons” after the conversion to sound and the advent of a new star: Betty Boop (1930-1939).</a:t>
            </a:r>
          </a:p>
        </p:txBody>
      </p:sp>
      <p:sp>
        <p:nvSpPr>
          <p:cNvPr id="127" name="Animation in the USA 3…"/>
          <p:cNvSpPr txBox="1"/>
          <p:nvPr/>
        </p:nvSpPr>
        <p:spPr>
          <a:xfrm>
            <a:off x="5153032" y="188639"/>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Fleischer Brothers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22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27" name="Little Red Riding Hood (Walt Disney, 1922)"/>
          <p:cNvSpPr txBox="1"/>
          <p:nvPr/>
        </p:nvSpPr>
        <p:spPr>
          <a:xfrm>
            <a:off x="2051719" y="5733255"/>
            <a:ext cx="4680522"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000" b="1" i="1"/>
            </a:pPr>
            <a:r>
              <a:t>Little Red Riding Hood </a:t>
            </a:r>
            <a:r>
              <a:rPr i="0"/>
              <a:t>(Walt Disney, 1922)</a:t>
            </a:r>
          </a:p>
        </p:txBody>
      </p:sp>
      <p:sp>
        <p:nvSpPr>
          <p:cNvPr id="229" name="Animation in the USA 3…"/>
          <p:cNvSpPr txBox="1"/>
          <p:nvPr/>
        </p:nvSpPr>
        <p:spPr>
          <a:xfrm>
            <a:off x="5157078" y="116632"/>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Walt Disney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23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33" name="Martha (Walt Disney, 1923)"/>
          <p:cNvSpPr txBox="1"/>
          <p:nvPr/>
        </p:nvSpPr>
        <p:spPr>
          <a:xfrm>
            <a:off x="2915816" y="5733255"/>
            <a:ext cx="3168352"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000" b="1" i="1"/>
            </a:pPr>
            <a:r>
              <a:t>Martha </a:t>
            </a:r>
            <a:r>
              <a:rPr i="0"/>
              <a:t>(Walt Disney, 1923)</a:t>
            </a:r>
          </a:p>
        </p:txBody>
      </p:sp>
      <p:pic>
        <p:nvPicPr>
          <p:cNvPr id="234" name="singalong1_songreel_0.png" descr="singalong1_songreel_0.png"/>
          <p:cNvPicPr>
            <a:picLocks noChangeAspect="1"/>
          </p:cNvPicPr>
          <p:nvPr/>
        </p:nvPicPr>
        <p:blipFill>
          <a:blip r:embed="rId3">
            <a:extLst/>
          </a:blip>
          <a:stretch>
            <a:fillRect/>
          </a:stretch>
        </p:blipFill>
        <p:spPr>
          <a:xfrm>
            <a:off x="1475655" y="980728"/>
            <a:ext cx="6340283" cy="4608513"/>
          </a:xfrm>
          <a:prstGeom prst="rect">
            <a:avLst/>
          </a:prstGeom>
          <a:ln w="12700">
            <a:miter lim="400000"/>
          </a:ln>
        </p:spPr>
      </p:pic>
      <p:sp>
        <p:nvSpPr>
          <p:cNvPr id="235" name="Animation in the USA 3…"/>
          <p:cNvSpPr txBox="1"/>
          <p:nvPr/>
        </p:nvSpPr>
        <p:spPr>
          <a:xfrm>
            <a:off x="5157078" y="116632"/>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Walt Disney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238"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39" name="Alice’s Wonderland (Walt Disney, 1923)"/>
          <p:cNvSpPr txBox="1"/>
          <p:nvPr/>
        </p:nvSpPr>
        <p:spPr>
          <a:xfrm>
            <a:off x="2555775" y="5733255"/>
            <a:ext cx="4464498"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000" b="1" i="1"/>
            </a:pPr>
            <a:r>
              <a:t>Alice’s Wonderland </a:t>
            </a:r>
            <a:r>
              <a:rPr i="0"/>
              <a:t>(Walt Disney, 1923)</a:t>
            </a:r>
          </a:p>
        </p:txBody>
      </p:sp>
      <p:sp>
        <p:nvSpPr>
          <p:cNvPr id="241" name="Animation in the USA 3…"/>
          <p:cNvSpPr txBox="1"/>
          <p:nvPr/>
        </p:nvSpPr>
        <p:spPr>
          <a:xfrm>
            <a:off x="5157078" y="116632"/>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Walt Disney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24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45" name="1923: Disney moves to Hollywood, to join his brother Roy. Alice’s Wonderland makes a good impression on a New York distributor, Margaret J. Winkler – Charles Mintz.…"/>
          <p:cNvSpPr txBox="1"/>
          <p:nvPr/>
        </p:nvSpPr>
        <p:spPr>
          <a:xfrm>
            <a:off x="467543" y="1124743"/>
            <a:ext cx="8208914" cy="553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200" b="1"/>
            </a:pPr>
            <a:r>
              <a:t>1923: Disney moves to Hollywood, to join his brother Roy. </a:t>
            </a:r>
            <a:r>
              <a:rPr i="1"/>
              <a:t>Alice’s Wonderland</a:t>
            </a:r>
            <a:r>
              <a:t> makes a good impression on a New York distributor, Margaret J. Winkler – Charles Mintz.</a:t>
            </a:r>
            <a:endParaRPr>
              <a:latin typeface="+mj-lt"/>
              <a:ea typeface="+mj-ea"/>
              <a:cs typeface="+mj-cs"/>
              <a:sym typeface="Arial"/>
            </a:endParaRPr>
          </a:p>
          <a:p>
            <a:pPr algn="just">
              <a:defRPr sz="3200" b="1"/>
            </a:pPr>
            <a:endParaRPr>
              <a:latin typeface="+mj-lt"/>
              <a:ea typeface="+mj-ea"/>
              <a:cs typeface="+mj-cs"/>
              <a:sym typeface="Arial"/>
            </a:endParaRPr>
          </a:p>
          <a:p>
            <a:pPr algn="just">
              <a:defRPr sz="3200" b="1"/>
            </a:pPr>
            <a:r>
              <a:t>1924-1927: “Alice Comedies” (Virginia Davis, Margie Gay,  Lois Hardwick). A first “cast” of funny animals (Peg-Leg-Pete…).</a:t>
            </a:r>
            <a:endParaRPr>
              <a:latin typeface="+mj-lt"/>
              <a:ea typeface="+mj-ea"/>
              <a:cs typeface="+mj-cs"/>
              <a:sym typeface="Arial"/>
            </a:endParaRPr>
          </a:p>
          <a:p>
            <a:pPr algn="just">
              <a:defRPr sz="3200" b="1"/>
            </a:pPr>
            <a:endParaRPr>
              <a:latin typeface="+mj-lt"/>
              <a:ea typeface="+mj-ea"/>
              <a:cs typeface="+mj-cs"/>
              <a:sym typeface="Arial"/>
            </a:endParaRPr>
          </a:p>
          <a:p>
            <a:pPr algn="just">
              <a:defRPr sz="3200" b="1"/>
            </a:pPr>
            <a:endParaRPr>
              <a:latin typeface="+mj-lt"/>
              <a:ea typeface="+mj-ea"/>
              <a:cs typeface="+mj-cs"/>
              <a:sym typeface="Arial"/>
            </a:endParaRPr>
          </a:p>
        </p:txBody>
      </p:sp>
      <p:sp>
        <p:nvSpPr>
          <p:cNvPr id="246" name="Animation in the USA 3…"/>
          <p:cNvSpPr txBox="1"/>
          <p:nvPr/>
        </p:nvSpPr>
        <p:spPr>
          <a:xfrm>
            <a:off x="5157078" y="116632"/>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Walt Disney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24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50" name="Alice solves the puzzle (Walt Disney, 1925)"/>
          <p:cNvSpPr txBox="1"/>
          <p:nvPr/>
        </p:nvSpPr>
        <p:spPr>
          <a:xfrm>
            <a:off x="2267743" y="5733255"/>
            <a:ext cx="4752530"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000" b="1" i="1"/>
            </a:pPr>
            <a:r>
              <a:t>Alice solves the puzzle </a:t>
            </a:r>
            <a:r>
              <a:rPr i="0"/>
              <a:t>(Walt Disney, 1925)</a:t>
            </a:r>
          </a:p>
        </p:txBody>
      </p:sp>
      <p:sp>
        <p:nvSpPr>
          <p:cNvPr id="252" name="Animation in the USA 3…"/>
          <p:cNvSpPr txBox="1"/>
          <p:nvPr/>
        </p:nvSpPr>
        <p:spPr>
          <a:xfrm>
            <a:off x="5157078" y="116632"/>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Walt Disney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sp>
        <p:nvSpPr>
          <p:cNvPr id="255" name="Suggested readings"/>
          <p:cNvSpPr txBox="1"/>
          <p:nvPr/>
        </p:nvSpPr>
        <p:spPr>
          <a:xfrm>
            <a:off x="5982469" y="188912"/>
            <a:ext cx="2890070"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r>
              <a:t>Suggested readings</a:t>
            </a:r>
          </a:p>
        </p:txBody>
      </p:sp>
      <p:pic>
        <p:nvPicPr>
          <p:cNvPr id="25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57" name="Giannalberto Bendazzi, Animation. A World History. 3 voll., Waltham, Massachusetts: Focal Press, 2015. Vol. I, pp. 111-118 (to study from –and including- the section “Lantz from the Rabbit to the Woodpecker”, up to –and including- the section “The Fleischers: Betty Boop, Popeye, and Two Feature Films”); Vol. I, pp. 44-51: “Silent America II”.…"/>
          <p:cNvSpPr txBox="1"/>
          <p:nvPr/>
        </p:nvSpPr>
        <p:spPr>
          <a:xfrm>
            <a:off x="683567" y="1268759"/>
            <a:ext cx="7367590" cy="3825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800" b="1"/>
            </a:pPr>
            <a:r>
              <a:t>Giannalberto Bendazzi, </a:t>
            </a:r>
            <a:r>
              <a:rPr i="1"/>
              <a:t>Animation. A World History</a:t>
            </a:r>
            <a:r>
              <a:t>. 3 voll., Waltham, Massachusetts: Focal Press, 2015. Vol. I, pp. 111-118 (to study from –and including- the section “Lantz from the Rabbit to the Woodpecker”, up to –and including- the section “The Fleischers: Betty Boop, Popeye, and Two Feature Films”); Vol. I, pp. 44-51: “Silent America II”.</a:t>
            </a:r>
          </a:p>
          <a:p>
            <a:pPr algn="just">
              <a:defRPr sz="1800" b="1"/>
            </a:pPr>
            <a:endParaRPr/>
          </a:p>
          <a:p>
            <a:pPr algn="just">
              <a:defRPr sz="1800" b="1"/>
            </a:pPr>
            <a:r>
              <a:t>Vol. I, pp. 95-109: “The Golden Age (1928-1951)”; “America Laughs!” (to study up to –and including- the section “The Twelve Rules of the Nine Men”). Vol. II, p. 12: “America” (only the section “Walt Disney”).</a:t>
            </a:r>
          </a:p>
          <a:p>
            <a:pPr algn="just">
              <a:defRPr sz="1800" b="1"/>
            </a:pPr>
            <a:endParaRPr sz="2000"/>
          </a:p>
          <a:p>
            <a:pPr algn="just">
              <a:defRPr sz="2000" b="1"/>
            </a:pPr>
            <a:endParaRPr sz="2000"/>
          </a:p>
          <a:p>
            <a:pPr algn="just">
              <a:defRPr sz="2000" b="1"/>
            </a:pPr>
            <a:endParaRPr sz="200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130"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31" name="Comin’ Thro’ the Rye (Dick Huemer, 1926): the “Song Car-Tunes” were among the first ever animation with recorded and synchronized sound."/>
          <p:cNvSpPr txBox="1"/>
          <p:nvPr/>
        </p:nvSpPr>
        <p:spPr>
          <a:xfrm>
            <a:off x="1259632" y="5301207"/>
            <a:ext cx="6624736" cy="1196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b="1" i="1"/>
            </a:pPr>
            <a:r>
              <a:t>Comin’ Thro’ the Rye </a:t>
            </a:r>
            <a:r>
              <a:rPr i="0"/>
              <a:t>(Dick Huemer, 1926): the “Song Car-Tunes” were among the first ever animation with recorded and synchronized sound.</a:t>
            </a:r>
          </a:p>
        </p:txBody>
      </p:sp>
      <p:sp>
        <p:nvSpPr>
          <p:cNvPr id="133" name="Animation in the USA 3…"/>
          <p:cNvSpPr txBox="1"/>
          <p:nvPr/>
        </p:nvSpPr>
        <p:spPr>
          <a:xfrm>
            <a:off x="5153032" y="188639"/>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Fleischer Brothers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13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37" name="However, the Fleischer Brothers lacked the “industrial” and rational aptitude of Bray. The design of their characters tended to change from film to film, as they were assigned to different animators. Betty Boop (created with the participation of Grim Natwick, who would have later animated Snow White for Disney) was an exception.…"/>
          <p:cNvSpPr txBox="1"/>
          <p:nvPr/>
        </p:nvSpPr>
        <p:spPr>
          <a:xfrm>
            <a:off x="467543" y="1124744"/>
            <a:ext cx="8208914" cy="557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000" b="1"/>
            </a:pPr>
            <a:r>
              <a:t>However, the Fleischer Brothers lacked the “industrial” and rational aptitude of Bray. The design of their characters tended to change from film to film, as they were assigned to different animators. Betty Boop (created with the participation of Grim Natwick, who would have later animated Snow White for Disney) was an exception.</a:t>
            </a:r>
            <a:endParaRPr>
              <a:latin typeface="+mj-lt"/>
              <a:ea typeface="+mj-ea"/>
              <a:cs typeface="+mj-cs"/>
              <a:sym typeface="Arial"/>
            </a:endParaRPr>
          </a:p>
          <a:p>
            <a:pPr algn="just">
              <a:defRPr sz="2000" b="1"/>
            </a:pPr>
            <a:endParaRPr>
              <a:latin typeface="+mj-lt"/>
              <a:ea typeface="+mj-ea"/>
              <a:cs typeface="+mj-cs"/>
              <a:sym typeface="Arial"/>
            </a:endParaRPr>
          </a:p>
          <a:p>
            <a:pPr algn="just">
              <a:defRPr sz="2000" b="1"/>
            </a:pPr>
            <a:r>
              <a:t>The worst consequence of the Fleischers’ weak management of their studio (that was moved to Miami, Florida) was the big strike that hit the company during the production of their first full-length feature, </a:t>
            </a:r>
            <a:r>
              <a:rPr i="1"/>
              <a:t>Gulliver’s travels </a:t>
            </a:r>
            <a:r>
              <a:t>(1939). Their approach to rotoscoping looked too stiff, in comparison to Disney’s. Their invention triggered the beginning and the end of their success.</a:t>
            </a:r>
            <a:endParaRPr>
              <a:latin typeface="+mj-lt"/>
              <a:ea typeface="+mj-ea"/>
              <a:cs typeface="+mj-cs"/>
              <a:sym typeface="Arial"/>
            </a:endParaRPr>
          </a:p>
          <a:p>
            <a:pPr algn="just">
              <a:defRPr sz="2000" b="1"/>
            </a:pPr>
            <a:endParaRPr>
              <a:latin typeface="+mj-lt"/>
              <a:ea typeface="+mj-ea"/>
              <a:cs typeface="+mj-cs"/>
              <a:sym typeface="Arial"/>
            </a:endParaRPr>
          </a:p>
          <a:p>
            <a:pPr algn="just">
              <a:defRPr sz="2000" b="1"/>
            </a:pPr>
            <a:r>
              <a:t>After a second full-length feature (</a:t>
            </a:r>
            <a:r>
              <a:rPr i="1"/>
              <a:t>Mr. Bug Goes to Town</a:t>
            </a:r>
            <a:r>
              <a:t>, 1941) and some moderately successful Superman and Popeye shorts, the studio shut down in 1942.</a:t>
            </a:r>
            <a:endParaRPr>
              <a:latin typeface="+mj-lt"/>
              <a:ea typeface="+mj-ea"/>
              <a:cs typeface="+mj-cs"/>
              <a:sym typeface="Arial"/>
            </a:endParaRPr>
          </a:p>
          <a:p>
            <a:pPr algn="just">
              <a:defRPr sz="2000" b="1"/>
            </a:pPr>
            <a:endParaRPr>
              <a:latin typeface="+mj-lt"/>
              <a:ea typeface="+mj-ea"/>
              <a:cs typeface="+mj-cs"/>
              <a:sym typeface="Arial"/>
            </a:endParaRPr>
          </a:p>
        </p:txBody>
      </p:sp>
      <p:sp>
        <p:nvSpPr>
          <p:cNvPr id="138" name="Animation in the USA 3…"/>
          <p:cNvSpPr txBox="1"/>
          <p:nvPr/>
        </p:nvSpPr>
        <p:spPr>
          <a:xfrm>
            <a:off x="5153032" y="188639"/>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Fleischer Brothers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14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42" name="The Ouija Board (Dave Fleischer, 1920)"/>
          <p:cNvSpPr txBox="1"/>
          <p:nvPr/>
        </p:nvSpPr>
        <p:spPr>
          <a:xfrm>
            <a:off x="1259632" y="6201444"/>
            <a:ext cx="6624736"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i="1"/>
            </a:pPr>
            <a:r>
              <a:t>The Ouija Board </a:t>
            </a:r>
            <a:r>
              <a:rPr i="0"/>
              <a:t>(Dave Fleischer, 1920)</a:t>
            </a:r>
          </a:p>
        </p:txBody>
      </p:sp>
      <p:sp>
        <p:nvSpPr>
          <p:cNvPr id="143" name="Animation in the USA 3…"/>
          <p:cNvSpPr txBox="1"/>
          <p:nvPr/>
        </p:nvSpPr>
        <p:spPr>
          <a:xfrm>
            <a:off x="5153032" y="188639"/>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Fleischer Brothers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147"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48" name="Ko-Ko Sees Spooks (Dave Fleischer, 1925)"/>
          <p:cNvSpPr txBox="1"/>
          <p:nvPr/>
        </p:nvSpPr>
        <p:spPr>
          <a:xfrm>
            <a:off x="1259632" y="6087144"/>
            <a:ext cx="6624736"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i="1"/>
            </a:pPr>
            <a:r>
              <a:t>Ko-Ko Sees Spooks </a:t>
            </a:r>
            <a:r>
              <a:rPr i="0"/>
              <a:t>(Dave Fleischer, 1925)</a:t>
            </a:r>
          </a:p>
        </p:txBody>
      </p:sp>
      <p:sp>
        <p:nvSpPr>
          <p:cNvPr id="149" name="Animation in the USA 3…"/>
          <p:cNvSpPr txBox="1"/>
          <p:nvPr/>
        </p:nvSpPr>
        <p:spPr>
          <a:xfrm>
            <a:off x="5153032" y="188639"/>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Fleischer Brothers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15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54" name="Dizzy Dishes (Dave Fleischer, 1930)"/>
          <p:cNvSpPr txBox="1"/>
          <p:nvPr/>
        </p:nvSpPr>
        <p:spPr>
          <a:xfrm>
            <a:off x="1259632" y="6112544"/>
            <a:ext cx="6624736"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i="1"/>
            </a:pPr>
            <a:r>
              <a:t>Dizzy Dishes </a:t>
            </a:r>
            <a:r>
              <a:rPr i="0"/>
              <a:t>(Dave Fleischer, 1930)</a:t>
            </a:r>
          </a:p>
        </p:txBody>
      </p:sp>
      <p:sp>
        <p:nvSpPr>
          <p:cNvPr id="155" name="Animation in the USA 3…"/>
          <p:cNvSpPr txBox="1"/>
          <p:nvPr/>
        </p:nvSpPr>
        <p:spPr>
          <a:xfrm>
            <a:off x="5153032" y="188639"/>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Fleischer Brothers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15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60" name="Animation in the USA 3…"/>
          <p:cNvSpPr txBox="1"/>
          <p:nvPr/>
        </p:nvSpPr>
        <p:spPr>
          <a:xfrm>
            <a:off x="5153032" y="188639"/>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Fleischer Brothers</a:t>
            </a:r>
          </a:p>
        </p:txBody>
      </p:sp>
      <p:pic>
        <p:nvPicPr>
          <p:cNvPr id="161" name="Helen_Kane_and_Betty_Boop_-_Photoplay,_April_1932.jpg" descr="Helen_Kane_and_Betty_Boop_-_Photoplay,_April_1932.jpg"/>
          <p:cNvPicPr>
            <a:picLocks noChangeAspect="1"/>
          </p:cNvPicPr>
          <p:nvPr/>
        </p:nvPicPr>
        <p:blipFill>
          <a:blip r:embed="rId3">
            <a:extLst/>
          </a:blip>
          <a:stretch>
            <a:fillRect/>
          </a:stretch>
        </p:blipFill>
        <p:spPr>
          <a:xfrm>
            <a:off x="2009757" y="992215"/>
            <a:ext cx="5124486" cy="585655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mj-lt"/>
                <a:ea typeface="+mj-ea"/>
                <a:cs typeface="+mj-cs"/>
                <a:sym typeface="Arial"/>
              </a:defRPr>
            </a:pPr>
            <a:endParaRPr/>
          </a:p>
        </p:txBody>
      </p:sp>
      <p:pic>
        <p:nvPicPr>
          <p:cNvPr id="16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65" name="Boop-Oop-A-Doop (Dave Fleischer, 1932)"/>
          <p:cNvSpPr txBox="1"/>
          <p:nvPr/>
        </p:nvSpPr>
        <p:spPr>
          <a:xfrm>
            <a:off x="1259632" y="6049044"/>
            <a:ext cx="6624736"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i="1"/>
            </a:pPr>
            <a:r>
              <a:t>Boop-Oop-A-Doop </a:t>
            </a:r>
            <a:r>
              <a:rPr i="0"/>
              <a:t>(Dave Fleischer, 1932)</a:t>
            </a:r>
          </a:p>
        </p:txBody>
      </p:sp>
      <p:sp>
        <p:nvSpPr>
          <p:cNvPr id="166" name="Animation in the USA 3…"/>
          <p:cNvSpPr txBox="1"/>
          <p:nvPr/>
        </p:nvSpPr>
        <p:spPr>
          <a:xfrm>
            <a:off x="5153032" y="188639"/>
            <a:ext cx="358338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chemeClr val="accent3">
                    <a:lumOff val="44000"/>
                  </a:schemeClr>
                </a:solidFill>
              </a:defRPr>
            </a:pPr>
            <a:r>
              <a:t>Animation in the USA 3</a:t>
            </a:r>
            <a:endParaRPr>
              <a:latin typeface="+mj-lt"/>
              <a:ea typeface="+mj-ea"/>
              <a:cs typeface="+mj-cs"/>
              <a:sym typeface="Arial"/>
            </a:endParaRPr>
          </a:p>
          <a:p>
            <a:pPr indent="39687" algn="r">
              <a:defRPr sz="1800">
                <a:solidFill>
                  <a:schemeClr val="accent3">
                    <a:lumOff val="44000"/>
                  </a:schemeClr>
                </a:solidFill>
              </a:defRPr>
            </a:pPr>
            <a:r>
              <a:t>Fleischer Brothers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Struttura predefinita">
  <a:themeElements>
    <a:clrScheme name="Struttura predefinita">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Struttura predefinita">
      <a:majorFont>
        <a:latin typeface="Arial"/>
        <a:ea typeface="Arial"/>
        <a:cs typeface="Arial"/>
      </a:majorFont>
      <a:minorFont>
        <a:latin typeface="Helvetica"/>
        <a:ea typeface="Helvetica"/>
        <a:cs typeface="Helvetica"/>
      </a:minorFont>
    </a:fontScheme>
    <a:fmtScheme name="Struttura predefinit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ruttura predefinita">
  <a:themeElements>
    <a:clrScheme name="Struttura predefinita">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Struttura predefinita">
      <a:majorFont>
        <a:latin typeface="Arial"/>
        <a:ea typeface="Arial"/>
        <a:cs typeface="Arial"/>
      </a:majorFont>
      <a:minorFont>
        <a:latin typeface="Helvetica"/>
        <a:ea typeface="Helvetica"/>
        <a:cs typeface="Helvetica"/>
      </a:minorFont>
    </a:fontScheme>
    <a:fmtScheme name="Struttura predefinit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1128</Words>
  <Application>Microsoft Macintosh PowerPoint</Application>
  <PresentationFormat>Presentazione su schermo (4:3)</PresentationFormat>
  <Paragraphs>101</Paragraphs>
  <Slides>25</Slides>
  <Notes>0</Notes>
  <HiddenSlides>0</HiddenSlides>
  <MMClips>1</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25</vt:i4>
      </vt:variant>
    </vt:vector>
  </HeadingPairs>
  <TitlesOfParts>
    <vt:vector size="28" baseType="lpstr">
      <vt:lpstr>Arial</vt:lpstr>
      <vt:lpstr>Calibri</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Marco Bellano</cp:lastModifiedBy>
  <cp:revision>1</cp:revision>
  <dcterms:modified xsi:type="dcterms:W3CDTF">2018-11-15T17:23:01Z</dcterms:modified>
</cp:coreProperties>
</file>