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a:tcStyle>
        <a:tcBdr/>
        <a:fill>
          <a:solidFill>
            <a:srgbClr val="F3F9FA"/>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7"/>
    <p:restoredTop sz="92932"/>
  </p:normalViewPr>
  <p:slideViewPr>
    <p:cSldViewPr snapToGrid="0" snapToObjects="1">
      <p:cViewPr varScale="1">
        <p:scale>
          <a:sx n="53" d="100"/>
          <a:sy n="53" d="100"/>
        </p:scale>
        <p:origin x="106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 name="Shape 26"/>
          <p:cNvSpPr>
            <a:spLocks noGrp="1" noRot="1" noChangeAspect="1"/>
          </p:cNvSpPr>
          <p:nvPr>
            <p:ph type="sldImg"/>
          </p:nvPr>
        </p:nvSpPr>
        <p:spPr>
          <a:xfrm>
            <a:off x="1143000" y="685800"/>
            <a:ext cx="4572000" cy="3429000"/>
          </a:xfrm>
          <a:prstGeom prst="rect">
            <a:avLst/>
          </a:prstGeom>
        </p:spPr>
        <p:txBody>
          <a:bodyPr/>
          <a:lstStyle/>
          <a:p>
            <a:endParaRPr/>
          </a:p>
        </p:txBody>
      </p:sp>
      <p:sp>
        <p:nvSpPr>
          <p:cNvPr id="27" name="Shape 2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a:latin typeface="+mn-lt"/>
        <a:ea typeface="+mn-ea"/>
        <a:cs typeface="+mn-cs"/>
        <a:sym typeface="Helvetica Neue"/>
      </a:defRPr>
    </a:lvl1pPr>
    <a:lvl2pPr indent="228600" latinLnBrk="0">
      <a:defRPr>
        <a:latin typeface="+mn-lt"/>
        <a:ea typeface="+mn-ea"/>
        <a:cs typeface="+mn-cs"/>
        <a:sym typeface="Helvetica Neue"/>
      </a:defRPr>
    </a:lvl2pPr>
    <a:lvl3pPr indent="457200" latinLnBrk="0">
      <a:defRPr>
        <a:latin typeface="+mn-lt"/>
        <a:ea typeface="+mn-ea"/>
        <a:cs typeface="+mn-cs"/>
        <a:sym typeface="Helvetica Neue"/>
      </a:defRPr>
    </a:lvl3pPr>
    <a:lvl4pPr indent="685800" latinLnBrk="0">
      <a:defRPr>
        <a:latin typeface="+mn-lt"/>
        <a:ea typeface="+mn-ea"/>
        <a:cs typeface="+mn-cs"/>
        <a:sym typeface="Helvetica Neue"/>
      </a:defRPr>
    </a:lvl4pPr>
    <a:lvl5pPr indent="914400" latinLnBrk="0">
      <a:defRPr>
        <a:latin typeface="+mn-lt"/>
        <a:ea typeface="+mn-ea"/>
        <a:cs typeface="+mn-cs"/>
        <a:sym typeface="Helvetica Neue"/>
      </a:defRPr>
    </a:lvl5pPr>
    <a:lvl6pPr indent="1143000" latinLnBrk="0">
      <a:defRPr>
        <a:latin typeface="+mn-lt"/>
        <a:ea typeface="+mn-ea"/>
        <a:cs typeface="+mn-cs"/>
        <a:sym typeface="Helvetica Neue"/>
      </a:defRPr>
    </a:lvl6pPr>
    <a:lvl7pPr indent="1371600" latinLnBrk="0">
      <a:defRPr>
        <a:latin typeface="+mn-lt"/>
        <a:ea typeface="+mn-ea"/>
        <a:cs typeface="+mn-cs"/>
        <a:sym typeface="Helvetica Neue"/>
      </a:defRPr>
    </a:lvl7pPr>
    <a:lvl8pPr indent="1600200" latinLnBrk="0">
      <a:defRPr>
        <a:latin typeface="+mn-lt"/>
        <a:ea typeface="+mn-ea"/>
        <a:cs typeface="+mn-cs"/>
        <a:sym typeface="Helvetica Neue"/>
      </a:defRPr>
    </a:lvl8pPr>
    <a:lvl9pPr indent="1828800" latinLnBrk="0">
      <a:defRPr>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olo e contenuto">
    <p:spTree>
      <p:nvGrpSpPr>
        <p:cNvPr id="1" name=""/>
        <p:cNvGrpSpPr/>
        <p:nvPr/>
      </p:nvGrpSpPr>
      <p:grpSpPr>
        <a:xfrm>
          <a:off x="0" y="0"/>
          <a:ext cx="0" cy="0"/>
          <a:chOff x="0" y="0"/>
          <a:chExt cx="0" cy="0"/>
        </a:xfrm>
      </p:grpSpPr>
      <p:sp>
        <p:nvSpPr>
          <p:cNvPr id="18" name="Titolo Testo"/>
          <p:cNvSpPr txBox="1">
            <a:spLocks noGrp="1"/>
          </p:cNvSpPr>
          <p:nvPr>
            <p:ph type="title"/>
          </p:nvPr>
        </p:nvSpPr>
        <p:spPr>
          <a:xfrm>
            <a:off x="457200" y="0"/>
            <a:ext cx="8229600" cy="1692275"/>
          </a:xfrm>
          <a:prstGeom prst="rect">
            <a:avLst/>
          </a:prstGeom>
        </p:spPr>
        <p:txBody>
          <a:bodyPr>
            <a:normAutofit/>
          </a:bodyPr>
          <a:lstStyle>
            <a:lvl1pPr marL="39687" indent="-39687"/>
          </a:lstStyle>
          <a:p>
            <a:r>
              <a:t>Titolo Testo</a:t>
            </a:r>
          </a:p>
        </p:txBody>
      </p:sp>
      <p:sp>
        <p:nvSpPr>
          <p:cNvPr id="19" name="Corpo livello uno…"/>
          <p:cNvSpPr txBox="1">
            <a:spLocks noGrp="1"/>
          </p:cNvSpPr>
          <p:nvPr>
            <p:ph type="body" idx="1"/>
          </p:nvPr>
        </p:nvSpPr>
        <p:spPr>
          <a:prstGeom prst="rect">
            <a:avLst/>
          </a:prstGeom>
        </p:spPr>
        <p:txBody>
          <a:bodyPr>
            <a:normAutofit/>
          </a:bodyPr>
          <a:lstStyle>
            <a:lvl1pPr marL="382588">
              <a:buChar char="•"/>
            </a:lvl1pPr>
            <a:lvl2pPr marL="772659"/>
            <a:lvl3pPr marL="1208087"/>
            <a:lvl4pPr marL="1726247" indent="-365759"/>
            <a:lvl5pPr marL="2183448" indent="-365760"/>
          </a:lstStyle>
          <a:p>
            <a:r>
              <a:t>Corpo livello uno</a:t>
            </a:r>
          </a:p>
          <a:p>
            <a:pPr lvl="1"/>
            <a:r>
              <a:t>Corpo livello due</a:t>
            </a:r>
          </a:p>
          <a:p>
            <a:pPr lvl="2"/>
            <a:r>
              <a:t>Corpo livello tre</a:t>
            </a:r>
          </a:p>
          <a:p>
            <a:pPr lvl="3"/>
            <a:r>
              <a:t>Corpo livello quattro</a:t>
            </a:r>
          </a:p>
          <a:p>
            <a:pPr lvl="4"/>
            <a:r>
              <a:t>Corpo livello cinque</a:t>
            </a:r>
          </a:p>
        </p:txBody>
      </p:sp>
      <p:sp>
        <p:nvSpPr>
          <p:cNvPr id="20" name="Numero diapositiva"/>
          <p:cNvSpPr txBox="1">
            <a:spLocks noGrp="1"/>
          </p:cNvSpPr>
          <p:nvPr>
            <p:ph type="sldNum" sz="quarter" idx="2"/>
          </p:nvPr>
        </p:nvSpPr>
        <p:spPr>
          <a:xfrm>
            <a:off x="7477021" y="6245225"/>
            <a:ext cx="284372" cy="307340"/>
          </a:xfrm>
          <a:prstGeom prst="rect">
            <a:avLst/>
          </a:prstGeom>
        </p:spPr>
        <p:txBody>
          <a:bodyPr/>
          <a:lstStyle>
            <a:lvl1pPr defTabSz="914400"/>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Numero diapositiva"/>
          <p:cNvSpPr txBox="1">
            <a:spLocks noGrp="1"/>
          </p:cNvSpPr>
          <p:nvPr>
            <p:ph type="sldNum" sz="quarter" idx="2"/>
          </p:nvPr>
        </p:nvSpPr>
        <p:spPr>
          <a:xfrm>
            <a:off x="7477020" y="6245225"/>
            <a:ext cx="284372" cy="307340"/>
          </a:xfrm>
          <a:prstGeom prst="rect">
            <a:avLst/>
          </a:prstGeom>
          <a:ln w="12700">
            <a:miter lim="400000"/>
          </a:ln>
        </p:spPr>
        <p:txBody>
          <a:bodyPr wrap="none" lIns="45719" rIns="45719">
            <a:spAutoFit/>
          </a:bodyPr>
          <a:lstStyle>
            <a:lvl1pPr algn="ctr" defTabSz="457200">
              <a:defRPr sz="1400"/>
            </a:lvl1pPr>
          </a:lstStyle>
          <a:p>
            <a:fld id="{86CB4B4D-7CA3-9044-876B-883B54F8677D}" type="slidenum">
              <a:t>‹N›</a:t>
            </a:fld>
            <a:endParaRPr/>
          </a:p>
        </p:txBody>
      </p:sp>
      <p:sp>
        <p:nvSpPr>
          <p:cNvPr id="3" name="Titolo Testo"/>
          <p:cNvSpPr txBox="1">
            <a:spLocks noGrp="1"/>
          </p:cNvSpPr>
          <p:nvPr>
            <p:ph type="title"/>
          </p:nvPr>
        </p:nvSpPr>
        <p:spPr>
          <a:xfrm>
            <a:off x="457200" y="92074"/>
            <a:ext cx="8229600" cy="15081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r>
              <a:t>Titolo Testo</a:t>
            </a:r>
          </a:p>
        </p:txBody>
      </p:sp>
      <p:sp>
        <p:nvSpPr>
          <p:cNvPr id="4" name="Corpo livello uno…"/>
          <p:cNvSpPr txBox="1">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p>
            <a:r>
              <a:t>Corpo livello uno</a:t>
            </a:r>
          </a:p>
          <a:p>
            <a:pPr lvl="1"/>
            <a:r>
              <a:t>Corpo livello due</a:t>
            </a:r>
          </a:p>
          <a:p>
            <a:pPr lvl="2"/>
            <a:r>
              <a:t>Corpo livello tre</a:t>
            </a:r>
          </a:p>
          <a:p>
            <a:pPr lvl="3"/>
            <a:r>
              <a:t>Corpo livello quattro</a:t>
            </a:r>
          </a:p>
          <a:p>
            <a:pPr lvl="4"/>
            <a:r>
              <a:t>Corpo livello cinque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txStyles>
    <p:titleStyle>
      <a:lvl1pPr marL="39687" marR="0" indent="-39687"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1pPr>
      <a:lvl2pPr marL="39687" marR="0" indent="-39687"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2pPr>
      <a:lvl3pPr marL="39687" marR="0" indent="-39687"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3pPr>
      <a:lvl4pPr marL="39687" marR="0" indent="-39687"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4pPr>
      <a:lvl5pPr marL="39687" marR="0" indent="-39687"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5pPr>
      <a:lvl6pPr marL="39687" marR="0" indent="417512"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6pPr>
      <a:lvl7pPr marL="39687" marR="0" indent="874712"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7pPr>
      <a:lvl8pPr marL="39687" marR="0" indent="1331912"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8pPr>
      <a:lvl9pPr marL="39687" marR="0" indent="1789112"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9pPr>
    </p:titleStyle>
    <p:bodyStyle>
      <a:lvl1pPr marL="382587"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1pPr>
      <a:lvl2pPr marL="772658"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2pPr>
      <a:lvl3pPr marL="1208087"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3pPr>
      <a:lvl4pPr marL="1726247"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4pPr>
      <a:lvl5pPr marL="2224087" marR="0" indent="-4064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5pPr>
      <a:lvl6pPr marL="2681287" marR="0" indent="-4064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6pPr>
      <a:lvl7pPr marL="3138487" marR="0" indent="-4064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7pPr>
      <a:lvl8pPr marL="3595687" marR="0" indent="-4064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8pPr>
      <a:lvl9pPr marL="4052887" marR="0" indent="-4064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Calibri"/>
          <a:ea typeface="Calibri"/>
          <a:cs typeface="Calibri"/>
          <a:sym typeface="Calibri"/>
        </a:defRPr>
      </a:lvl9pPr>
    </p:bodyStyle>
    <p:otherStyle>
      <a:lvl1pPr marL="0" marR="0" indent="0" algn="ctr" defTabSz="4572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1pPr>
      <a:lvl2pPr marL="0" marR="0" indent="457200" algn="ctr" defTabSz="4572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2pPr>
      <a:lvl3pPr marL="0" marR="0" indent="914400" algn="ctr" defTabSz="4572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3pPr>
      <a:lvl4pPr marL="0" marR="0" indent="1371600" algn="ctr" defTabSz="4572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4pPr>
      <a:lvl5pPr marL="0" marR="0" indent="1828800" algn="ctr" defTabSz="4572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5pPr>
      <a:lvl6pPr marL="0" marR="0" indent="0" algn="ctr" defTabSz="4572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6pPr>
      <a:lvl7pPr marL="0" marR="0" indent="0" algn="ctr" defTabSz="4572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7pPr>
      <a:lvl8pPr marL="0" marR="0" indent="0" algn="ctr" defTabSz="4572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8pPr>
      <a:lvl9pPr marL="0" marR="0" indent="0" algn="ctr" defTabSz="4572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C0D1C"/>
        </a:solidFill>
        <a:effectLst/>
      </p:bgPr>
    </p:bg>
    <p:spTree>
      <p:nvGrpSpPr>
        <p:cNvPr id="1" name=""/>
        <p:cNvGrpSpPr/>
        <p:nvPr/>
      </p:nvGrpSpPr>
      <p:grpSpPr>
        <a:xfrm>
          <a:off x="0" y="0"/>
          <a:ext cx="0" cy="0"/>
          <a:chOff x="0" y="0"/>
          <a:chExt cx="0" cy="0"/>
        </a:xfrm>
      </p:grpSpPr>
      <p:pic>
        <p:nvPicPr>
          <p:cNvPr id="29" name="logo-dBC&amp;UniPD_bianco.pdf" descr="logo-dBC&amp;UniPD_bianco.pdf"/>
          <p:cNvPicPr>
            <a:picLocks noChangeAspect="1"/>
          </p:cNvPicPr>
          <p:nvPr/>
        </p:nvPicPr>
        <p:blipFill>
          <a:blip r:embed="rId2">
            <a:extLst/>
          </a:blip>
          <a:stretch>
            <a:fillRect/>
          </a:stretch>
        </p:blipFill>
        <p:spPr>
          <a:xfrm>
            <a:off x="0" y="-963613"/>
            <a:ext cx="9144000" cy="6461126"/>
          </a:xfrm>
          <a:prstGeom prst="rect">
            <a:avLst/>
          </a:prstGeom>
          <a:ln w="12700">
            <a:miter lim="400000"/>
          </a:ln>
        </p:spPr>
      </p:pic>
      <p:sp>
        <p:nvSpPr>
          <p:cNvPr id="30" name="History of Animation…"/>
          <p:cNvSpPr txBox="1">
            <a:spLocks noGrp="1"/>
          </p:cNvSpPr>
          <p:nvPr>
            <p:ph type="body" sz="half" idx="4294967295"/>
          </p:nvPr>
        </p:nvSpPr>
        <p:spPr>
          <a:xfrm>
            <a:off x="971550" y="3644900"/>
            <a:ext cx="7200900" cy="2879725"/>
          </a:xfrm>
          <a:prstGeom prst="rect">
            <a:avLst/>
          </a:prstGeom>
        </p:spPr>
        <p:txBody>
          <a:bodyPr>
            <a:normAutofit/>
          </a:bodyPr>
          <a:lstStyle/>
          <a:p>
            <a:pPr marL="0" indent="39687" algn="ctr">
              <a:buSzTx/>
              <a:buNone/>
              <a:defRPr sz="6000" b="1" i="1">
                <a:solidFill>
                  <a:srgbClr val="FFFFFF"/>
                </a:solidFill>
              </a:defRPr>
            </a:pPr>
            <a:r>
              <a:t>History of Animation</a:t>
            </a:r>
          </a:p>
          <a:p>
            <a:pPr marL="0" indent="39687" algn="ctr">
              <a:buSzTx/>
              <a:buNone/>
              <a:defRPr sz="1600" b="1" i="1">
                <a:solidFill>
                  <a:srgbClr val="FFFFFF"/>
                </a:solidFill>
              </a:defRPr>
            </a:pPr>
            <a:r>
              <a:t>Second Cycle Degree in Theatre, Film, Television and Media Studies</a:t>
            </a:r>
          </a:p>
          <a:p>
            <a:pPr marL="0" indent="39687" algn="r">
              <a:buSzTx/>
              <a:buNone/>
              <a:defRPr sz="2000">
                <a:solidFill>
                  <a:srgbClr val="FFFFFF"/>
                </a:solidFill>
              </a:defRPr>
            </a:pPr>
            <a:endParaRPr/>
          </a:p>
          <a:p>
            <a:pPr marL="0" indent="39687" algn="r">
              <a:buSzTx/>
              <a:buNone/>
              <a:defRPr sz="2000">
                <a:solidFill>
                  <a:srgbClr val="FFFFFF"/>
                </a:solidFill>
              </a:defRPr>
            </a:pPr>
            <a:r>
              <a:t>Academic Year 2018-2019</a:t>
            </a:r>
          </a:p>
          <a:p>
            <a:pPr marL="0" indent="39687" algn="r">
              <a:buSzTx/>
              <a:buNone/>
              <a:defRPr sz="4000" b="1">
                <a:solidFill>
                  <a:srgbClr val="FFFFFF"/>
                </a:solidFill>
              </a:defRPr>
            </a:pPr>
            <a:r>
              <a:t>Lesson 12</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endParaRPr/>
          </a:p>
        </p:txBody>
      </p:sp>
      <p:pic>
        <p:nvPicPr>
          <p:cNvPr id="77"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pic>
        <p:nvPicPr>
          <p:cNvPr id="78" name="Scansione 1.jpeg" descr="Scansione 1.jpeg"/>
          <p:cNvPicPr>
            <a:picLocks noChangeAspect="1"/>
          </p:cNvPicPr>
          <p:nvPr/>
        </p:nvPicPr>
        <p:blipFill>
          <a:blip r:embed="rId3">
            <a:extLst/>
          </a:blip>
          <a:stretch>
            <a:fillRect/>
          </a:stretch>
        </p:blipFill>
        <p:spPr>
          <a:xfrm>
            <a:off x="-2" y="980728"/>
            <a:ext cx="9202351" cy="5256585"/>
          </a:xfrm>
          <a:prstGeom prst="rect">
            <a:avLst/>
          </a:prstGeom>
          <a:ln w="12700">
            <a:miter lim="400000"/>
          </a:ln>
        </p:spPr>
      </p:pic>
      <p:sp>
        <p:nvSpPr>
          <p:cNvPr id="79" name="Animation in the USA 4…"/>
          <p:cNvSpPr txBox="1"/>
          <p:nvPr/>
        </p:nvSpPr>
        <p:spPr>
          <a:xfrm>
            <a:off x="5157078" y="116632"/>
            <a:ext cx="3583386" cy="723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a:defRPr sz="2800" b="1">
                <a:solidFill>
                  <a:srgbClr val="FFFFFF"/>
                </a:solidFill>
              </a:defRPr>
            </a:pPr>
            <a:r>
              <a:t>Animation in the USA 4</a:t>
            </a:r>
            <a:endParaRPr>
              <a:latin typeface="Arial"/>
              <a:ea typeface="Arial"/>
              <a:cs typeface="Arial"/>
              <a:sym typeface="Arial"/>
            </a:endParaRPr>
          </a:p>
          <a:p>
            <a:pPr indent="39687" algn="r">
              <a:defRPr sz="1800">
                <a:solidFill>
                  <a:srgbClr val="FFFFFF"/>
                </a:solidFill>
              </a:defRPr>
            </a:pPr>
            <a:r>
              <a:t>Walt Disney 2</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endParaRPr/>
          </a:p>
        </p:txBody>
      </p:sp>
      <p:pic>
        <p:nvPicPr>
          <p:cNvPr id="82"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pic>
        <p:nvPicPr>
          <p:cNvPr id="83" name="Scansione 2.jpeg" descr="Scansione 2.jpeg"/>
          <p:cNvPicPr>
            <a:picLocks noChangeAspect="1"/>
          </p:cNvPicPr>
          <p:nvPr/>
        </p:nvPicPr>
        <p:blipFill>
          <a:blip r:embed="rId3">
            <a:extLst/>
          </a:blip>
          <a:stretch>
            <a:fillRect/>
          </a:stretch>
        </p:blipFill>
        <p:spPr>
          <a:xfrm>
            <a:off x="1187624" y="980728"/>
            <a:ext cx="6997329" cy="5282149"/>
          </a:xfrm>
          <a:prstGeom prst="rect">
            <a:avLst/>
          </a:prstGeom>
          <a:ln w="12700">
            <a:miter lim="400000"/>
          </a:ln>
        </p:spPr>
      </p:pic>
      <p:sp>
        <p:nvSpPr>
          <p:cNvPr id="84" name="Animation in the USA 4…"/>
          <p:cNvSpPr txBox="1"/>
          <p:nvPr/>
        </p:nvSpPr>
        <p:spPr>
          <a:xfrm>
            <a:off x="5157078" y="116632"/>
            <a:ext cx="3583386" cy="723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a:defRPr sz="2800" b="1">
                <a:solidFill>
                  <a:srgbClr val="FFFFFF"/>
                </a:solidFill>
              </a:defRPr>
            </a:pPr>
            <a:r>
              <a:t>Animation in the USA 4</a:t>
            </a:r>
            <a:endParaRPr>
              <a:latin typeface="Arial"/>
              <a:ea typeface="Arial"/>
              <a:cs typeface="Arial"/>
              <a:sym typeface="Arial"/>
            </a:endParaRPr>
          </a:p>
          <a:p>
            <a:pPr indent="39687" algn="r">
              <a:defRPr sz="1800">
                <a:solidFill>
                  <a:srgbClr val="FFFFFF"/>
                </a:solidFill>
              </a:defRPr>
            </a:pPr>
            <a:r>
              <a:t>Walt Disney 2</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endParaRPr/>
          </a:p>
        </p:txBody>
      </p:sp>
      <p:pic>
        <p:nvPicPr>
          <p:cNvPr id="87"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pic>
        <p:nvPicPr>
          <p:cNvPr id="88" name="Scansione 3.jpeg" descr="Scansione 3.jpeg"/>
          <p:cNvPicPr>
            <a:picLocks noChangeAspect="1"/>
          </p:cNvPicPr>
          <p:nvPr/>
        </p:nvPicPr>
        <p:blipFill>
          <a:blip r:embed="rId3">
            <a:extLst/>
          </a:blip>
          <a:stretch>
            <a:fillRect/>
          </a:stretch>
        </p:blipFill>
        <p:spPr>
          <a:xfrm>
            <a:off x="395536" y="980728"/>
            <a:ext cx="8237540" cy="5351701"/>
          </a:xfrm>
          <a:prstGeom prst="rect">
            <a:avLst/>
          </a:prstGeom>
          <a:ln w="12700">
            <a:miter lim="400000"/>
          </a:ln>
        </p:spPr>
      </p:pic>
      <p:sp>
        <p:nvSpPr>
          <p:cNvPr id="89" name="Animation in the USA 4…"/>
          <p:cNvSpPr txBox="1"/>
          <p:nvPr/>
        </p:nvSpPr>
        <p:spPr>
          <a:xfrm>
            <a:off x="5157078" y="116632"/>
            <a:ext cx="3583386" cy="723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a:defRPr sz="2800" b="1">
                <a:solidFill>
                  <a:srgbClr val="FFFFFF"/>
                </a:solidFill>
              </a:defRPr>
            </a:pPr>
            <a:r>
              <a:t>Animation in the USA 4</a:t>
            </a:r>
            <a:endParaRPr>
              <a:latin typeface="Arial"/>
              <a:ea typeface="Arial"/>
              <a:cs typeface="Arial"/>
              <a:sym typeface="Arial"/>
            </a:endParaRPr>
          </a:p>
          <a:p>
            <a:pPr indent="39687" algn="r">
              <a:defRPr sz="1800">
                <a:solidFill>
                  <a:srgbClr val="FFFFFF"/>
                </a:solidFill>
              </a:defRPr>
            </a:pPr>
            <a:r>
              <a:t>Walt Disney 2</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endParaRPr/>
          </a:p>
        </p:txBody>
      </p:sp>
      <p:pic>
        <p:nvPicPr>
          <p:cNvPr id="92"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pic>
        <p:nvPicPr>
          <p:cNvPr id="93" name="Scansione 6.jpg" descr="Scansione 6.jpg"/>
          <p:cNvPicPr>
            <a:picLocks noChangeAspect="1"/>
          </p:cNvPicPr>
          <p:nvPr/>
        </p:nvPicPr>
        <p:blipFill>
          <a:blip r:embed="rId3">
            <a:extLst/>
          </a:blip>
          <a:stretch>
            <a:fillRect/>
          </a:stretch>
        </p:blipFill>
        <p:spPr>
          <a:xfrm>
            <a:off x="683568" y="980728"/>
            <a:ext cx="7812361" cy="5391464"/>
          </a:xfrm>
          <a:prstGeom prst="rect">
            <a:avLst/>
          </a:prstGeom>
          <a:ln w="12700">
            <a:miter lim="400000"/>
          </a:ln>
        </p:spPr>
      </p:pic>
      <p:sp>
        <p:nvSpPr>
          <p:cNvPr id="94" name="Animation in the USA 4…"/>
          <p:cNvSpPr txBox="1"/>
          <p:nvPr/>
        </p:nvSpPr>
        <p:spPr>
          <a:xfrm>
            <a:off x="5157078" y="116632"/>
            <a:ext cx="3583386" cy="723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a:defRPr sz="2800" b="1">
                <a:solidFill>
                  <a:srgbClr val="FFFFFF"/>
                </a:solidFill>
              </a:defRPr>
            </a:pPr>
            <a:r>
              <a:t>Animation in the USA 4</a:t>
            </a:r>
            <a:endParaRPr>
              <a:latin typeface="Arial"/>
              <a:ea typeface="Arial"/>
              <a:cs typeface="Arial"/>
              <a:sym typeface="Arial"/>
            </a:endParaRPr>
          </a:p>
          <a:p>
            <a:pPr indent="39687" algn="r">
              <a:defRPr sz="1800">
                <a:solidFill>
                  <a:srgbClr val="FFFFFF"/>
                </a:solidFill>
              </a:defRPr>
            </a:pPr>
            <a:r>
              <a:t>Walt Disney 2</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endParaRPr/>
          </a:p>
        </p:txBody>
      </p:sp>
      <p:pic>
        <p:nvPicPr>
          <p:cNvPr id="97"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pic>
        <p:nvPicPr>
          <p:cNvPr id="98" name="Scansione 5.jpeg" descr="Scansione 5.jpeg"/>
          <p:cNvPicPr>
            <a:picLocks noChangeAspect="1"/>
          </p:cNvPicPr>
          <p:nvPr/>
        </p:nvPicPr>
        <p:blipFill>
          <a:blip r:embed="rId3">
            <a:extLst/>
          </a:blip>
          <a:stretch>
            <a:fillRect/>
          </a:stretch>
        </p:blipFill>
        <p:spPr>
          <a:xfrm>
            <a:off x="4885" y="980728"/>
            <a:ext cx="9126833" cy="5112569"/>
          </a:xfrm>
          <a:prstGeom prst="rect">
            <a:avLst/>
          </a:prstGeom>
          <a:ln w="12700">
            <a:miter lim="400000"/>
          </a:ln>
        </p:spPr>
      </p:pic>
      <p:sp>
        <p:nvSpPr>
          <p:cNvPr id="99" name="Animation in the USA 4…"/>
          <p:cNvSpPr txBox="1"/>
          <p:nvPr/>
        </p:nvSpPr>
        <p:spPr>
          <a:xfrm>
            <a:off x="5157078" y="116632"/>
            <a:ext cx="3583386" cy="723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a:defRPr sz="2800" b="1">
                <a:solidFill>
                  <a:srgbClr val="FFFFFF"/>
                </a:solidFill>
              </a:defRPr>
            </a:pPr>
            <a:r>
              <a:t>Animation in the USA 4</a:t>
            </a:r>
            <a:endParaRPr>
              <a:latin typeface="Arial"/>
              <a:ea typeface="Arial"/>
              <a:cs typeface="Arial"/>
              <a:sym typeface="Arial"/>
            </a:endParaRPr>
          </a:p>
          <a:p>
            <a:pPr indent="39687" algn="r">
              <a:defRPr sz="1800">
                <a:solidFill>
                  <a:srgbClr val="FFFFFF"/>
                </a:solidFill>
              </a:defRPr>
            </a:pPr>
            <a:r>
              <a:t>Walt Disney 2</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endParaRPr/>
          </a:p>
        </p:txBody>
      </p:sp>
      <p:pic>
        <p:nvPicPr>
          <p:cNvPr id="102"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pic>
        <p:nvPicPr>
          <p:cNvPr id="103" name="SBB-4.jpg" descr="SBB-4.jpg"/>
          <p:cNvPicPr>
            <a:picLocks noChangeAspect="1"/>
          </p:cNvPicPr>
          <p:nvPr/>
        </p:nvPicPr>
        <p:blipFill>
          <a:blip r:embed="rId3">
            <a:extLst/>
          </a:blip>
          <a:stretch>
            <a:fillRect/>
          </a:stretch>
        </p:blipFill>
        <p:spPr>
          <a:xfrm>
            <a:off x="1115616" y="980728"/>
            <a:ext cx="6876257" cy="5397861"/>
          </a:xfrm>
          <a:prstGeom prst="rect">
            <a:avLst/>
          </a:prstGeom>
          <a:ln w="12700">
            <a:miter lim="400000"/>
          </a:ln>
        </p:spPr>
      </p:pic>
      <p:sp>
        <p:nvSpPr>
          <p:cNvPr id="104" name="Animation in the USA 4…"/>
          <p:cNvSpPr txBox="1"/>
          <p:nvPr/>
        </p:nvSpPr>
        <p:spPr>
          <a:xfrm>
            <a:off x="5157078" y="116632"/>
            <a:ext cx="3583386" cy="723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a:defRPr sz="2800" b="1">
                <a:solidFill>
                  <a:srgbClr val="FFFFFF"/>
                </a:solidFill>
              </a:defRPr>
            </a:pPr>
            <a:r>
              <a:t>Animation in the USA 4</a:t>
            </a:r>
            <a:endParaRPr>
              <a:latin typeface="Arial"/>
              <a:ea typeface="Arial"/>
              <a:cs typeface="Arial"/>
              <a:sym typeface="Arial"/>
            </a:endParaRPr>
          </a:p>
          <a:p>
            <a:pPr indent="39687" algn="r">
              <a:defRPr sz="1800">
                <a:solidFill>
                  <a:srgbClr val="FFFFFF"/>
                </a:solidFill>
              </a:defRPr>
            </a:pPr>
            <a:r>
              <a:t>Walt Disney 2</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endParaRPr/>
          </a:p>
        </p:txBody>
      </p:sp>
      <p:pic>
        <p:nvPicPr>
          <p:cNvPr id="107"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08" name="Education for Death: The Making of the Nazi (Clyde Geronimi, 1943)"/>
          <p:cNvSpPr txBox="1"/>
          <p:nvPr/>
        </p:nvSpPr>
        <p:spPr>
          <a:xfrm>
            <a:off x="899591" y="5949279"/>
            <a:ext cx="7344818" cy="396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sz="2000" b="1" i="1"/>
            </a:pPr>
            <a:r>
              <a:t>Education for Death: The Making of the Nazi </a:t>
            </a:r>
            <a:r>
              <a:rPr i="0"/>
              <a:t>(Clyde Geronimi, 1943)</a:t>
            </a:r>
          </a:p>
        </p:txBody>
      </p:sp>
      <p:sp>
        <p:nvSpPr>
          <p:cNvPr id="110" name="Animation in the USA 4…"/>
          <p:cNvSpPr txBox="1"/>
          <p:nvPr/>
        </p:nvSpPr>
        <p:spPr>
          <a:xfrm>
            <a:off x="5157078" y="116632"/>
            <a:ext cx="3583386" cy="723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a:defRPr sz="2800" b="1">
                <a:solidFill>
                  <a:srgbClr val="FFFFFF"/>
                </a:solidFill>
              </a:defRPr>
            </a:pPr>
            <a:r>
              <a:t>Animation in the USA 4</a:t>
            </a:r>
            <a:endParaRPr>
              <a:latin typeface="Arial"/>
              <a:ea typeface="Arial"/>
              <a:cs typeface="Arial"/>
              <a:sym typeface="Arial"/>
            </a:endParaRPr>
          </a:p>
          <a:p>
            <a:pPr indent="39687" algn="r">
              <a:defRPr sz="1800">
                <a:solidFill>
                  <a:srgbClr val="FFFFFF"/>
                </a:solidFill>
              </a:defRPr>
            </a:pPr>
            <a:r>
              <a:t>Walt Disney 2</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endParaRPr/>
          </a:p>
        </p:txBody>
      </p:sp>
      <p:pic>
        <p:nvPicPr>
          <p:cNvPr id="113"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14" name="Make Mine Music (Jack Kinney et al., 1946)"/>
          <p:cNvSpPr txBox="1"/>
          <p:nvPr/>
        </p:nvSpPr>
        <p:spPr>
          <a:xfrm>
            <a:off x="2051719" y="5949279"/>
            <a:ext cx="4824538" cy="396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sz="2000" b="1" i="1"/>
            </a:pPr>
            <a:r>
              <a:t>Make Mine Music </a:t>
            </a:r>
            <a:r>
              <a:rPr i="0"/>
              <a:t>(Jack Kinney et al., 1946)</a:t>
            </a:r>
          </a:p>
        </p:txBody>
      </p:sp>
      <p:sp>
        <p:nvSpPr>
          <p:cNvPr id="116" name="Animation in the USA 4…"/>
          <p:cNvSpPr txBox="1"/>
          <p:nvPr/>
        </p:nvSpPr>
        <p:spPr>
          <a:xfrm>
            <a:off x="5157078" y="116632"/>
            <a:ext cx="3583386" cy="723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a:defRPr sz="2800" b="1">
                <a:solidFill>
                  <a:srgbClr val="FFFFFF"/>
                </a:solidFill>
              </a:defRPr>
            </a:pPr>
            <a:r>
              <a:t>Animation in the USA 4</a:t>
            </a:r>
            <a:endParaRPr>
              <a:latin typeface="Arial"/>
              <a:ea typeface="Arial"/>
              <a:cs typeface="Arial"/>
              <a:sym typeface="Arial"/>
            </a:endParaRPr>
          </a:p>
          <a:p>
            <a:pPr indent="39687" algn="r">
              <a:defRPr sz="1800">
                <a:solidFill>
                  <a:srgbClr val="FFFFFF"/>
                </a:solidFill>
              </a:defRPr>
            </a:pPr>
            <a:r>
              <a:t>Walt Disney 2</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endParaRPr/>
          </a:p>
        </p:txBody>
      </p:sp>
      <p:pic>
        <p:nvPicPr>
          <p:cNvPr id="119"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20" name="Alice in  Wonderland (Clyde Geronimi, Wilfred Jackson, Hamilton Luske, 1951)"/>
          <p:cNvSpPr txBox="1"/>
          <p:nvPr/>
        </p:nvSpPr>
        <p:spPr>
          <a:xfrm>
            <a:off x="827583" y="5949279"/>
            <a:ext cx="7632850"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sz="1800" b="1" i="1"/>
            </a:pPr>
            <a:r>
              <a:t>Alice in  Wonderland </a:t>
            </a:r>
            <a:r>
              <a:rPr i="0"/>
              <a:t>(Clyde Geronimi, Wilfred Jackson, Hamilton Luske, 1951)</a:t>
            </a:r>
          </a:p>
        </p:txBody>
      </p:sp>
      <p:sp>
        <p:nvSpPr>
          <p:cNvPr id="122" name="Animation in the USA 4…"/>
          <p:cNvSpPr txBox="1"/>
          <p:nvPr/>
        </p:nvSpPr>
        <p:spPr>
          <a:xfrm>
            <a:off x="5157078" y="116632"/>
            <a:ext cx="3583386" cy="723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a:defRPr sz="2800" b="1">
                <a:solidFill>
                  <a:srgbClr val="FFFFFF"/>
                </a:solidFill>
              </a:defRPr>
            </a:pPr>
            <a:r>
              <a:t>Animation in the USA 4</a:t>
            </a:r>
            <a:endParaRPr>
              <a:latin typeface="Arial"/>
              <a:ea typeface="Arial"/>
              <a:cs typeface="Arial"/>
              <a:sym typeface="Arial"/>
            </a:endParaRPr>
          </a:p>
          <a:p>
            <a:pPr indent="39687" algn="r">
              <a:defRPr sz="1800">
                <a:solidFill>
                  <a:srgbClr val="FFFFFF"/>
                </a:solidFill>
              </a:defRPr>
            </a:pPr>
            <a:r>
              <a:t>Walt Disney 2</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endParaRPr/>
          </a:p>
        </p:txBody>
      </p:sp>
      <p:pic>
        <p:nvPicPr>
          <p:cNvPr id="125"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pic>
        <p:nvPicPr>
          <p:cNvPr id="126" name="Alice16sm.jpg" descr="Alice16sm.jpg"/>
          <p:cNvPicPr>
            <a:picLocks noChangeAspect="1"/>
          </p:cNvPicPr>
          <p:nvPr/>
        </p:nvPicPr>
        <p:blipFill>
          <a:blip r:embed="rId3">
            <a:extLst/>
          </a:blip>
          <a:stretch>
            <a:fillRect/>
          </a:stretch>
        </p:blipFill>
        <p:spPr>
          <a:xfrm>
            <a:off x="1259632" y="980728"/>
            <a:ext cx="6408712" cy="5372638"/>
          </a:xfrm>
          <a:prstGeom prst="rect">
            <a:avLst/>
          </a:prstGeom>
          <a:ln w="12700">
            <a:miter lim="400000"/>
          </a:ln>
        </p:spPr>
      </p:pic>
      <p:sp>
        <p:nvSpPr>
          <p:cNvPr id="127" name="Animation in the USA 4…"/>
          <p:cNvSpPr txBox="1"/>
          <p:nvPr/>
        </p:nvSpPr>
        <p:spPr>
          <a:xfrm>
            <a:off x="5157078" y="116632"/>
            <a:ext cx="3583386" cy="723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a:defRPr sz="2800" b="1">
                <a:solidFill>
                  <a:srgbClr val="FFFFFF"/>
                </a:solidFill>
              </a:defRPr>
            </a:pPr>
            <a:r>
              <a:t>Animation in the USA 4</a:t>
            </a:r>
            <a:endParaRPr>
              <a:latin typeface="Arial"/>
              <a:ea typeface="Arial"/>
              <a:cs typeface="Arial"/>
              <a:sym typeface="Arial"/>
            </a:endParaRPr>
          </a:p>
          <a:p>
            <a:pPr indent="39687" algn="r">
              <a:defRPr sz="1800">
                <a:solidFill>
                  <a:srgbClr val="FFFFFF"/>
                </a:solidFill>
              </a:defRPr>
            </a:pPr>
            <a:r>
              <a:t>Walt Disney 2</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endParaRPr/>
          </a:p>
        </p:txBody>
      </p:sp>
      <p:pic>
        <p:nvPicPr>
          <p:cNvPr id="33"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34" name="1927: “Oswald the Lucky Rabbit”…"/>
          <p:cNvSpPr txBox="1"/>
          <p:nvPr/>
        </p:nvSpPr>
        <p:spPr>
          <a:xfrm>
            <a:off x="467543" y="1124744"/>
            <a:ext cx="8208914" cy="7965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b="1"/>
            </a:pPr>
            <a:r>
              <a:t>1927: “Oswald the Lucky Rabbit”</a:t>
            </a:r>
            <a:endParaRPr>
              <a:latin typeface="Arial"/>
              <a:ea typeface="Arial"/>
              <a:cs typeface="Arial"/>
              <a:sym typeface="Arial"/>
            </a:endParaRPr>
          </a:p>
          <a:p>
            <a:pPr algn="just">
              <a:defRPr b="1"/>
            </a:pPr>
            <a:endParaRPr>
              <a:latin typeface="Arial"/>
              <a:ea typeface="Arial"/>
              <a:cs typeface="Arial"/>
              <a:sym typeface="Arial"/>
            </a:endParaRPr>
          </a:p>
          <a:p>
            <a:pPr algn="just">
              <a:defRPr b="1"/>
            </a:pPr>
            <a:r>
              <a:t>«[…] Producer Charles Mintz wrestled control of the Oswald production staff from Walt Disney in 1928, after Mintz presented him with an ultimatum in a meeting in New York City. Disney was devastated by the ensuing treachery, but as fate would have it, he sketched Mickey on the train ride back to Los Angeles. The rest, naturally, is the stuff of legend, exactly the sort of inspiring story that gets repeated endlessly, often not accurately».</a:t>
            </a:r>
            <a:endParaRPr>
              <a:latin typeface="Arial"/>
              <a:ea typeface="Arial"/>
              <a:cs typeface="Arial"/>
              <a:sym typeface="Arial"/>
            </a:endParaRPr>
          </a:p>
          <a:p>
            <a:pPr algn="just">
              <a:defRPr b="1"/>
            </a:pPr>
            <a:endParaRPr>
              <a:latin typeface="Arial"/>
              <a:ea typeface="Arial"/>
              <a:cs typeface="Arial"/>
              <a:sym typeface="Arial"/>
            </a:endParaRPr>
          </a:p>
          <a:p>
            <a:pPr algn="just">
              <a:defRPr b="1"/>
            </a:pPr>
            <a:r>
              <a:t>Tom Klein, “Walt-to-Walt Oswald”, in </a:t>
            </a:r>
            <a:r>
              <a:rPr i="1"/>
              <a:t>Griffithiana</a:t>
            </a:r>
            <a:r>
              <a:t>, no. 71, 2001, p. 29.</a:t>
            </a:r>
            <a:endParaRPr>
              <a:latin typeface="Arial"/>
              <a:ea typeface="Arial"/>
              <a:cs typeface="Arial"/>
              <a:sym typeface="Arial"/>
            </a:endParaRPr>
          </a:p>
          <a:p>
            <a:pPr algn="just">
              <a:defRPr b="1"/>
            </a:pPr>
            <a:endParaRPr>
              <a:latin typeface="Arial"/>
              <a:ea typeface="Arial"/>
              <a:cs typeface="Arial"/>
              <a:sym typeface="Arial"/>
            </a:endParaRPr>
          </a:p>
          <a:p>
            <a:pPr algn="just">
              <a:defRPr b="1"/>
            </a:pPr>
            <a:endParaRPr>
              <a:latin typeface="Arial"/>
              <a:ea typeface="Arial"/>
              <a:cs typeface="Arial"/>
              <a:sym typeface="Arial"/>
            </a:endParaRPr>
          </a:p>
          <a:p>
            <a:pPr algn="just">
              <a:defRPr b="1"/>
            </a:pPr>
            <a:endParaRPr>
              <a:latin typeface="Arial"/>
              <a:ea typeface="Arial"/>
              <a:cs typeface="Arial"/>
              <a:sym typeface="Arial"/>
            </a:endParaRPr>
          </a:p>
          <a:p>
            <a:pPr algn="just">
              <a:defRPr sz="3200" b="1"/>
            </a:pPr>
            <a:endParaRPr>
              <a:latin typeface="Arial"/>
              <a:ea typeface="Arial"/>
              <a:cs typeface="Arial"/>
              <a:sym typeface="Arial"/>
            </a:endParaRPr>
          </a:p>
          <a:p>
            <a:pPr algn="just">
              <a:defRPr sz="3200" b="1"/>
            </a:pPr>
            <a:endParaRPr>
              <a:latin typeface="Arial"/>
              <a:ea typeface="Arial"/>
              <a:cs typeface="Arial"/>
              <a:sym typeface="Arial"/>
            </a:endParaRPr>
          </a:p>
          <a:p>
            <a:pPr algn="just">
              <a:defRPr sz="3200" b="1"/>
            </a:pPr>
            <a:endParaRPr>
              <a:latin typeface="Arial"/>
              <a:ea typeface="Arial"/>
              <a:cs typeface="Arial"/>
              <a:sym typeface="Arial"/>
            </a:endParaRPr>
          </a:p>
        </p:txBody>
      </p:sp>
      <p:sp>
        <p:nvSpPr>
          <p:cNvPr id="35" name="Animation in the USA 4…"/>
          <p:cNvSpPr txBox="1"/>
          <p:nvPr/>
        </p:nvSpPr>
        <p:spPr>
          <a:xfrm>
            <a:off x="5157078" y="116632"/>
            <a:ext cx="3583386" cy="723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a:defRPr sz="2800" b="1">
                <a:solidFill>
                  <a:srgbClr val="FFFFFF"/>
                </a:solidFill>
              </a:defRPr>
            </a:pPr>
            <a:r>
              <a:t>Animation in the USA 4</a:t>
            </a:r>
            <a:endParaRPr>
              <a:latin typeface="Arial"/>
              <a:ea typeface="Arial"/>
              <a:cs typeface="Arial"/>
              <a:sym typeface="Arial"/>
            </a:endParaRPr>
          </a:p>
          <a:p>
            <a:pPr indent="39687" algn="r">
              <a:defRPr sz="1800">
                <a:solidFill>
                  <a:srgbClr val="FFFFFF"/>
                </a:solidFill>
              </a:defRPr>
            </a:pPr>
            <a:r>
              <a:t>Walt Disney 2</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endParaRPr/>
          </a:p>
        </p:txBody>
      </p:sp>
      <p:pic>
        <p:nvPicPr>
          <p:cNvPr id="130"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pic>
        <p:nvPicPr>
          <p:cNvPr id="131" name="alice122.jpg" descr="alice122.jpg"/>
          <p:cNvPicPr>
            <a:picLocks noChangeAspect="1"/>
          </p:cNvPicPr>
          <p:nvPr/>
        </p:nvPicPr>
        <p:blipFill>
          <a:blip r:embed="rId3">
            <a:extLst/>
          </a:blip>
          <a:stretch>
            <a:fillRect/>
          </a:stretch>
        </p:blipFill>
        <p:spPr>
          <a:xfrm>
            <a:off x="1187624" y="980728"/>
            <a:ext cx="6542541" cy="5328593"/>
          </a:xfrm>
          <a:prstGeom prst="rect">
            <a:avLst/>
          </a:prstGeom>
          <a:ln w="12700">
            <a:miter lim="400000"/>
          </a:ln>
        </p:spPr>
      </p:pic>
      <p:sp>
        <p:nvSpPr>
          <p:cNvPr id="132" name="Animation in the USA 4…"/>
          <p:cNvSpPr txBox="1"/>
          <p:nvPr/>
        </p:nvSpPr>
        <p:spPr>
          <a:xfrm>
            <a:off x="5157078" y="116632"/>
            <a:ext cx="3583386" cy="723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a:defRPr sz="2800" b="1">
                <a:solidFill>
                  <a:srgbClr val="FFFFFF"/>
                </a:solidFill>
              </a:defRPr>
            </a:pPr>
            <a:r>
              <a:t>Animation in the USA 4</a:t>
            </a:r>
            <a:endParaRPr>
              <a:latin typeface="Arial"/>
              <a:ea typeface="Arial"/>
              <a:cs typeface="Arial"/>
              <a:sym typeface="Arial"/>
            </a:endParaRPr>
          </a:p>
          <a:p>
            <a:pPr indent="39687" algn="r">
              <a:defRPr sz="1800">
                <a:solidFill>
                  <a:srgbClr val="FFFFFF"/>
                </a:solidFill>
              </a:defRPr>
            </a:pPr>
            <a:r>
              <a:t>Walt Disney 2</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endParaRPr/>
          </a:p>
        </p:txBody>
      </p:sp>
      <p:pic>
        <p:nvPicPr>
          <p:cNvPr id="135"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36" name="Sleeping Beauty (Clyde Geronimi, Les Clark, Eric Larson, Wolfgang Reitherman, 1959)"/>
          <p:cNvSpPr txBox="1"/>
          <p:nvPr/>
        </p:nvSpPr>
        <p:spPr>
          <a:xfrm>
            <a:off x="467543" y="5949279"/>
            <a:ext cx="8280922"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sz="1800" b="1" i="1"/>
            </a:pPr>
            <a:r>
              <a:t>Sleeping Beauty </a:t>
            </a:r>
            <a:r>
              <a:rPr i="0"/>
              <a:t>(Clyde Geronimi, Les Clark, Eric Larson, Wolfgang Reitherman, 1959)</a:t>
            </a:r>
          </a:p>
        </p:txBody>
      </p:sp>
      <p:sp>
        <p:nvSpPr>
          <p:cNvPr id="138" name="Animation in the USA 4…"/>
          <p:cNvSpPr txBox="1"/>
          <p:nvPr/>
        </p:nvSpPr>
        <p:spPr>
          <a:xfrm>
            <a:off x="5157078" y="116632"/>
            <a:ext cx="3583386" cy="723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a:defRPr sz="2800" b="1">
                <a:solidFill>
                  <a:srgbClr val="FFFFFF"/>
                </a:solidFill>
              </a:defRPr>
            </a:pPr>
            <a:r>
              <a:t>Animation in the USA 4</a:t>
            </a:r>
            <a:endParaRPr>
              <a:latin typeface="Arial"/>
              <a:ea typeface="Arial"/>
              <a:cs typeface="Arial"/>
              <a:sym typeface="Arial"/>
            </a:endParaRPr>
          </a:p>
          <a:p>
            <a:pPr indent="39687" algn="r">
              <a:defRPr sz="1800">
                <a:solidFill>
                  <a:srgbClr val="FFFFFF"/>
                </a:solidFill>
              </a:defRPr>
            </a:pPr>
            <a:r>
              <a:t>Walt Disney 2</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endParaRPr/>
          </a:p>
        </p:txBody>
      </p:sp>
      <p:pic>
        <p:nvPicPr>
          <p:cNvPr id="141"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42" name="The Hand Behind the Mouse: The Ub Iwerks Story (Leslie Iwerks, 1999)"/>
          <p:cNvSpPr txBox="1"/>
          <p:nvPr/>
        </p:nvSpPr>
        <p:spPr>
          <a:xfrm>
            <a:off x="755575" y="5949279"/>
            <a:ext cx="7632850" cy="396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sz="2000" b="1" i="1"/>
            </a:pPr>
            <a:r>
              <a:t>The Hand Behind the Mouse: The Ub Iwerks Story </a:t>
            </a:r>
            <a:r>
              <a:rPr i="0"/>
              <a:t>(Leslie Iwerks, 1999)</a:t>
            </a:r>
          </a:p>
        </p:txBody>
      </p:sp>
      <p:sp>
        <p:nvSpPr>
          <p:cNvPr id="144" name="Animation in the USA 4…"/>
          <p:cNvSpPr txBox="1"/>
          <p:nvPr/>
        </p:nvSpPr>
        <p:spPr>
          <a:xfrm>
            <a:off x="5157078" y="116632"/>
            <a:ext cx="3583386" cy="723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a:defRPr sz="2800" b="1">
                <a:solidFill>
                  <a:srgbClr val="FFFFFF"/>
                </a:solidFill>
              </a:defRPr>
            </a:pPr>
            <a:r>
              <a:t>Animation in the USA 4</a:t>
            </a:r>
            <a:endParaRPr>
              <a:latin typeface="Arial"/>
              <a:ea typeface="Arial"/>
              <a:cs typeface="Arial"/>
              <a:sym typeface="Arial"/>
            </a:endParaRPr>
          </a:p>
          <a:p>
            <a:pPr indent="39687" algn="r">
              <a:defRPr sz="1800">
                <a:solidFill>
                  <a:srgbClr val="FFFFFF"/>
                </a:solidFill>
              </a:defRPr>
            </a:pPr>
            <a:r>
              <a:t>Walt Disney 2</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endParaRPr/>
          </a:p>
        </p:txBody>
      </p:sp>
      <p:pic>
        <p:nvPicPr>
          <p:cNvPr id="147"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48" name="Disney after Disney: a timeline…"/>
          <p:cNvSpPr txBox="1"/>
          <p:nvPr/>
        </p:nvSpPr>
        <p:spPr>
          <a:xfrm>
            <a:off x="539551" y="980727"/>
            <a:ext cx="8136906" cy="59488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2800" b="1"/>
            </a:pPr>
            <a:r>
              <a:t>Disney after Disney: a timeline</a:t>
            </a:r>
          </a:p>
          <a:p>
            <a:pPr algn="ctr">
              <a:defRPr sz="2800" b="1"/>
            </a:pPr>
            <a:endParaRPr/>
          </a:p>
          <a:p>
            <a:pPr marL="342900" indent="-342900" algn="just">
              <a:buSzPct val="100000"/>
              <a:buChar char="-"/>
              <a:defRPr sz="2300" b="1"/>
            </a:pPr>
            <a:r>
              <a:t>1970: </a:t>
            </a:r>
            <a:r>
              <a:rPr i="1"/>
              <a:t>The Aristocats</a:t>
            </a:r>
          </a:p>
          <a:p>
            <a:pPr marL="342900" indent="-342900" algn="just">
              <a:buSzPct val="100000"/>
              <a:buChar char="-"/>
              <a:defRPr sz="2300" b="1"/>
            </a:pPr>
            <a:r>
              <a:t>1971: Walt Disney World</a:t>
            </a:r>
            <a:endParaRPr>
              <a:latin typeface="Arial"/>
              <a:ea typeface="Arial"/>
              <a:cs typeface="Arial"/>
              <a:sym typeface="Arial"/>
            </a:endParaRPr>
          </a:p>
          <a:p>
            <a:pPr marL="342900" indent="-342900" algn="just">
              <a:buSzPct val="100000"/>
              <a:buChar char="-"/>
              <a:defRPr sz="2300" b="1"/>
            </a:pPr>
            <a:r>
              <a:t>1973: </a:t>
            </a:r>
            <a:r>
              <a:rPr i="1"/>
              <a:t>Robin Hood</a:t>
            </a:r>
            <a:endParaRPr>
              <a:latin typeface="Arial"/>
              <a:ea typeface="Arial"/>
              <a:cs typeface="Arial"/>
              <a:sym typeface="Arial"/>
            </a:endParaRPr>
          </a:p>
          <a:p>
            <a:pPr marL="342900" indent="-342900" algn="just">
              <a:buSzPct val="100000"/>
              <a:buChar char="-"/>
              <a:defRPr sz="2300" b="1"/>
            </a:pPr>
            <a:r>
              <a:t>1977: </a:t>
            </a:r>
            <a:r>
              <a:rPr i="1"/>
              <a:t>The Many Adventures of Winnie the Pooh</a:t>
            </a:r>
            <a:endParaRPr>
              <a:latin typeface="Arial"/>
              <a:ea typeface="Arial"/>
              <a:cs typeface="Arial"/>
              <a:sym typeface="Arial"/>
            </a:endParaRPr>
          </a:p>
          <a:p>
            <a:pPr marL="342900" indent="-342900" algn="just">
              <a:buSzPct val="100000"/>
              <a:buChar char="-"/>
              <a:defRPr sz="2300" b="1"/>
            </a:pPr>
            <a:r>
              <a:t>1977: </a:t>
            </a:r>
            <a:r>
              <a:rPr i="1"/>
              <a:t>The Rescuers</a:t>
            </a:r>
          </a:p>
          <a:p>
            <a:pPr marL="342900" indent="-342900" algn="just">
              <a:buSzPct val="100000"/>
              <a:buChar char="-"/>
              <a:defRPr sz="2300" b="1"/>
            </a:pPr>
            <a:r>
              <a:t>1981: </a:t>
            </a:r>
            <a:r>
              <a:rPr i="1"/>
              <a:t>The Fox and the Hound</a:t>
            </a:r>
          </a:p>
          <a:p>
            <a:pPr marL="342900" indent="-342900" algn="just">
              <a:buSzPct val="100000"/>
              <a:buChar char="-"/>
              <a:defRPr sz="2300" b="1"/>
            </a:pPr>
            <a:r>
              <a:t>1982: EPCOT Center</a:t>
            </a:r>
            <a:endParaRPr>
              <a:latin typeface="Arial"/>
              <a:ea typeface="Arial"/>
              <a:cs typeface="Arial"/>
              <a:sym typeface="Arial"/>
            </a:endParaRPr>
          </a:p>
          <a:p>
            <a:pPr marL="342900" indent="-342900" algn="just">
              <a:buSzPct val="100000"/>
              <a:buChar char="-"/>
              <a:defRPr sz="2300" b="1"/>
            </a:pPr>
            <a:r>
              <a:t>1982: </a:t>
            </a:r>
            <a:r>
              <a:rPr i="1"/>
              <a:t>Tron</a:t>
            </a:r>
            <a:endParaRPr>
              <a:latin typeface="Arial"/>
              <a:ea typeface="Arial"/>
              <a:cs typeface="Arial"/>
              <a:sym typeface="Arial"/>
            </a:endParaRPr>
          </a:p>
          <a:p>
            <a:pPr marL="342900" indent="-342900" algn="just">
              <a:buSzPct val="100000"/>
              <a:buChar char="-"/>
              <a:defRPr sz="2300" b="1"/>
            </a:pPr>
            <a:r>
              <a:t>1983: Tokyo Disneyland</a:t>
            </a:r>
            <a:endParaRPr>
              <a:latin typeface="Arial"/>
              <a:ea typeface="Arial"/>
              <a:cs typeface="Arial"/>
              <a:sym typeface="Arial"/>
            </a:endParaRPr>
          </a:p>
          <a:p>
            <a:pPr marL="342900" indent="-342900" algn="just">
              <a:buSzPct val="100000"/>
              <a:buChar char="-"/>
              <a:defRPr sz="2300" b="1"/>
            </a:pPr>
            <a:r>
              <a:t>1984: Frank Wells from Warner Bros. is named Disney’s President; Michael Eisner from Paramount is named Disney’s CEO; Jeffrey Katzenberg from Paramount takes charge of Disney’s motion picture division.</a:t>
            </a:r>
            <a:endParaRPr>
              <a:latin typeface="Arial"/>
              <a:ea typeface="Arial"/>
              <a:cs typeface="Arial"/>
              <a:sym typeface="Arial"/>
            </a:endParaRPr>
          </a:p>
        </p:txBody>
      </p:sp>
      <p:sp>
        <p:nvSpPr>
          <p:cNvPr id="149" name="Animation in the USA 4…"/>
          <p:cNvSpPr txBox="1"/>
          <p:nvPr/>
        </p:nvSpPr>
        <p:spPr>
          <a:xfrm>
            <a:off x="5157078" y="116632"/>
            <a:ext cx="3583386" cy="723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a:defRPr sz="2800" b="1">
                <a:solidFill>
                  <a:srgbClr val="FFFFFF"/>
                </a:solidFill>
              </a:defRPr>
            </a:pPr>
            <a:r>
              <a:t>Animation in the USA 4</a:t>
            </a:r>
            <a:endParaRPr>
              <a:latin typeface="Arial"/>
              <a:ea typeface="Arial"/>
              <a:cs typeface="Arial"/>
              <a:sym typeface="Arial"/>
            </a:endParaRPr>
          </a:p>
          <a:p>
            <a:pPr indent="39687" algn="r">
              <a:defRPr sz="1800">
                <a:solidFill>
                  <a:srgbClr val="FFFFFF"/>
                </a:solidFill>
              </a:defRPr>
            </a:pPr>
            <a:r>
              <a:t>Walt Disney 2</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endParaRPr/>
          </a:p>
        </p:txBody>
      </p:sp>
      <p:pic>
        <p:nvPicPr>
          <p:cNvPr id="152"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53" name="Disney after Disney: a timeline…"/>
          <p:cNvSpPr txBox="1"/>
          <p:nvPr/>
        </p:nvSpPr>
        <p:spPr>
          <a:xfrm>
            <a:off x="539551" y="908719"/>
            <a:ext cx="8136906" cy="5603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2800" b="1"/>
            </a:pPr>
            <a:r>
              <a:t>Disney after Disney: a timeline</a:t>
            </a:r>
          </a:p>
          <a:p>
            <a:pPr algn="ctr">
              <a:defRPr sz="2800" b="1"/>
            </a:pPr>
            <a:endParaRPr/>
          </a:p>
          <a:p>
            <a:pPr marL="342900" indent="-342900" algn="just">
              <a:buSzPct val="100000"/>
              <a:buChar char="-"/>
              <a:defRPr sz="2300" b="1"/>
            </a:pPr>
            <a:r>
              <a:t>1985: </a:t>
            </a:r>
            <a:r>
              <a:rPr i="1"/>
              <a:t>The Black Cauldron</a:t>
            </a:r>
          </a:p>
          <a:p>
            <a:pPr marL="342900" indent="-342900" algn="just">
              <a:buSzPct val="100000"/>
              <a:buChar char="-"/>
              <a:defRPr sz="2300" b="1"/>
            </a:pPr>
            <a:r>
              <a:t>1986: </a:t>
            </a:r>
            <a:r>
              <a:rPr i="1"/>
              <a:t>The Great Mouse Detective</a:t>
            </a:r>
            <a:endParaRPr>
              <a:latin typeface="Arial"/>
              <a:ea typeface="Arial"/>
              <a:cs typeface="Arial"/>
              <a:sym typeface="Arial"/>
            </a:endParaRPr>
          </a:p>
          <a:p>
            <a:pPr marL="342900" indent="-342900" algn="just">
              <a:buSzPct val="100000"/>
              <a:buChar char="-"/>
              <a:defRPr sz="2300" b="1"/>
            </a:pPr>
            <a:r>
              <a:t>1988: </a:t>
            </a:r>
            <a:r>
              <a:rPr i="1"/>
              <a:t>Who Framed Roger Rabbit</a:t>
            </a:r>
          </a:p>
          <a:p>
            <a:pPr marL="342900" indent="-342900" algn="just">
              <a:buSzPct val="100000"/>
              <a:buChar char="-"/>
              <a:defRPr sz="2300" b="1"/>
            </a:pPr>
            <a:r>
              <a:t>1988: </a:t>
            </a:r>
            <a:r>
              <a:rPr i="1"/>
              <a:t>Oliver &amp; Company</a:t>
            </a:r>
            <a:endParaRPr>
              <a:latin typeface="Arial"/>
              <a:ea typeface="Arial"/>
              <a:cs typeface="Arial"/>
              <a:sym typeface="Arial"/>
            </a:endParaRPr>
          </a:p>
          <a:p>
            <a:pPr marL="342900" indent="-342900" algn="just">
              <a:buSzPct val="100000"/>
              <a:buChar char="-"/>
              <a:defRPr sz="2300" b="1"/>
            </a:pPr>
            <a:r>
              <a:t>1989: </a:t>
            </a:r>
            <a:r>
              <a:rPr i="1"/>
              <a:t>The Little Mermaid</a:t>
            </a:r>
          </a:p>
          <a:p>
            <a:pPr marL="342900" indent="-342900" algn="just">
              <a:buSzPct val="100000"/>
              <a:buChar char="-"/>
              <a:defRPr sz="2300" b="1"/>
            </a:pPr>
            <a:r>
              <a:t>1990: </a:t>
            </a:r>
            <a:r>
              <a:rPr i="1"/>
              <a:t>The Rescuers Down Under</a:t>
            </a:r>
            <a:endParaRPr>
              <a:latin typeface="Arial"/>
              <a:ea typeface="Arial"/>
              <a:cs typeface="Arial"/>
              <a:sym typeface="Arial"/>
            </a:endParaRPr>
          </a:p>
          <a:p>
            <a:pPr marL="342900" indent="-342900" algn="just">
              <a:buSzPct val="100000"/>
              <a:buChar char="-"/>
              <a:defRPr sz="2300" b="1"/>
            </a:pPr>
            <a:r>
              <a:t>1991: </a:t>
            </a:r>
            <a:r>
              <a:rPr i="1"/>
              <a:t>Beauty and the Beast</a:t>
            </a:r>
          </a:p>
          <a:p>
            <a:pPr marL="342900" indent="-342900" algn="just">
              <a:buSzPct val="100000"/>
              <a:buChar char="-"/>
              <a:defRPr sz="2300" b="1"/>
            </a:pPr>
            <a:r>
              <a:t>1992: Disneyland Paris (formerly Euro Disney)</a:t>
            </a:r>
            <a:endParaRPr>
              <a:latin typeface="Arial"/>
              <a:ea typeface="Arial"/>
              <a:cs typeface="Arial"/>
              <a:sym typeface="Arial"/>
            </a:endParaRPr>
          </a:p>
          <a:p>
            <a:pPr marL="342900" indent="-342900" algn="just">
              <a:buSzPct val="100000"/>
              <a:buChar char="-"/>
              <a:defRPr sz="2300" b="1"/>
            </a:pPr>
            <a:r>
              <a:t>1992: </a:t>
            </a:r>
            <a:r>
              <a:rPr i="1"/>
              <a:t>Aladdin</a:t>
            </a:r>
            <a:endParaRPr>
              <a:latin typeface="Arial"/>
              <a:ea typeface="Arial"/>
              <a:cs typeface="Arial"/>
              <a:sym typeface="Arial"/>
            </a:endParaRPr>
          </a:p>
          <a:p>
            <a:pPr marL="342900" indent="-342900" algn="just">
              <a:buSzPct val="100000"/>
              <a:buChar char="-"/>
              <a:defRPr sz="2300" b="1"/>
            </a:pPr>
            <a:r>
              <a:t>1994: </a:t>
            </a:r>
            <a:r>
              <a:rPr i="1"/>
              <a:t>The Lion King</a:t>
            </a:r>
          </a:p>
          <a:p>
            <a:pPr marL="342900" indent="-342900" algn="just">
              <a:buSzPct val="100000"/>
              <a:buChar char="-"/>
              <a:defRPr sz="2300" b="1"/>
            </a:pPr>
            <a:r>
              <a:t>1994: the first direct-to-video animated sequel</a:t>
            </a:r>
            <a:r>
              <a:rPr i="1"/>
              <a:t>, The Return of Jafar</a:t>
            </a:r>
            <a:endParaRPr>
              <a:latin typeface="Arial"/>
              <a:ea typeface="Arial"/>
              <a:cs typeface="Arial"/>
              <a:sym typeface="Arial"/>
            </a:endParaRPr>
          </a:p>
          <a:p>
            <a:pPr marL="342900" indent="-342900" algn="just">
              <a:buSzPct val="100000"/>
              <a:buChar char="-"/>
              <a:defRPr sz="2300" b="1"/>
            </a:pPr>
            <a:r>
              <a:t>1995: </a:t>
            </a:r>
            <a:r>
              <a:rPr i="1"/>
              <a:t>Pocahontas</a:t>
            </a:r>
          </a:p>
        </p:txBody>
      </p:sp>
      <p:sp>
        <p:nvSpPr>
          <p:cNvPr id="154" name="Animation in the USA 4…"/>
          <p:cNvSpPr txBox="1"/>
          <p:nvPr/>
        </p:nvSpPr>
        <p:spPr>
          <a:xfrm>
            <a:off x="5157078" y="116632"/>
            <a:ext cx="3583386" cy="723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a:defRPr sz="2800" b="1">
                <a:solidFill>
                  <a:srgbClr val="FFFFFF"/>
                </a:solidFill>
              </a:defRPr>
            </a:pPr>
            <a:r>
              <a:t>Animation in the USA 4</a:t>
            </a:r>
            <a:endParaRPr>
              <a:latin typeface="Arial"/>
              <a:ea typeface="Arial"/>
              <a:cs typeface="Arial"/>
              <a:sym typeface="Arial"/>
            </a:endParaRPr>
          </a:p>
          <a:p>
            <a:pPr indent="39687" algn="r">
              <a:defRPr sz="1800">
                <a:solidFill>
                  <a:srgbClr val="FFFFFF"/>
                </a:solidFill>
              </a:defRPr>
            </a:pPr>
            <a:r>
              <a:t>Walt Disney 2</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endParaRPr/>
          </a:p>
        </p:txBody>
      </p:sp>
      <p:pic>
        <p:nvPicPr>
          <p:cNvPr id="157"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58" name="Disney after Disney: a timeline…"/>
          <p:cNvSpPr txBox="1"/>
          <p:nvPr/>
        </p:nvSpPr>
        <p:spPr>
          <a:xfrm>
            <a:off x="539551" y="1098599"/>
            <a:ext cx="8136906" cy="5768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2800" b="1"/>
            </a:pPr>
            <a:r>
              <a:t>Disney after Disney: a timeline</a:t>
            </a:r>
          </a:p>
          <a:p>
            <a:pPr algn="ctr">
              <a:defRPr sz="2800" b="1"/>
            </a:pPr>
            <a:endParaRPr/>
          </a:p>
          <a:p>
            <a:pPr marL="342900" indent="-342900" algn="just">
              <a:buSzPct val="100000"/>
              <a:buChar char="-"/>
              <a:defRPr b="1"/>
            </a:pPr>
            <a:r>
              <a:t>1995: Toy Story</a:t>
            </a:r>
            <a:endParaRPr>
              <a:latin typeface="Arial"/>
              <a:ea typeface="Arial"/>
              <a:cs typeface="Arial"/>
              <a:sym typeface="Arial"/>
            </a:endParaRPr>
          </a:p>
          <a:p>
            <a:pPr marL="342900" indent="-342900" algn="just">
              <a:buSzPct val="100000"/>
              <a:buChar char="-"/>
              <a:defRPr b="1"/>
            </a:pPr>
            <a:r>
              <a:t>1996: </a:t>
            </a:r>
            <a:r>
              <a:rPr i="1"/>
              <a:t>The Hunchback of Notre Dame</a:t>
            </a:r>
            <a:endParaRPr>
              <a:latin typeface="Arial"/>
              <a:ea typeface="Arial"/>
              <a:cs typeface="Arial"/>
              <a:sym typeface="Arial"/>
            </a:endParaRPr>
          </a:p>
          <a:p>
            <a:pPr marL="342900" indent="-342900" algn="just">
              <a:buSzPct val="100000"/>
              <a:buChar char="-"/>
              <a:defRPr b="1"/>
            </a:pPr>
            <a:r>
              <a:t>1997: </a:t>
            </a:r>
            <a:r>
              <a:rPr i="1"/>
              <a:t>Hercules</a:t>
            </a:r>
            <a:endParaRPr>
              <a:latin typeface="Arial"/>
              <a:ea typeface="Arial"/>
              <a:cs typeface="Arial"/>
              <a:sym typeface="Arial"/>
            </a:endParaRPr>
          </a:p>
          <a:p>
            <a:pPr marL="342900" indent="-342900" algn="just">
              <a:buSzPct val="100000"/>
              <a:buChar char="-"/>
              <a:defRPr b="1"/>
            </a:pPr>
            <a:r>
              <a:t>1998: </a:t>
            </a:r>
            <a:r>
              <a:rPr i="1"/>
              <a:t>Mulan</a:t>
            </a:r>
          </a:p>
          <a:p>
            <a:pPr marL="342900" indent="-342900" algn="just">
              <a:buSzPct val="100000"/>
              <a:buChar char="-"/>
              <a:defRPr b="1"/>
            </a:pPr>
            <a:r>
              <a:t>1998: </a:t>
            </a:r>
            <a:r>
              <a:rPr i="1"/>
              <a:t>A Bug’s Life</a:t>
            </a:r>
            <a:endParaRPr>
              <a:latin typeface="Arial"/>
              <a:ea typeface="Arial"/>
              <a:cs typeface="Arial"/>
              <a:sym typeface="Arial"/>
            </a:endParaRPr>
          </a:p>
          <a:p>
            <a:pPr marL="342900" indent="-342900" algn="just">
              <a:buSzPct val="100000"/>
              <a:buChar char="-"/>
              <a:defRPr b="1"/>
            </a:pPr>
            <a:r>
              <a:t>1999: </a:t>
            </a:r>
            <a:r>
              <a:rPr i="1"/>
              <a:t>Tarzan</a:t>
            </a:r>
            <a:endParaRPr>
              <a:latin typeface="Arial"/>
              <a:ea typeface="Arial"/>
              <a:cs typeface="Arial"/>
              <a:sym typeface="Arial"/>
            </a:endParaRPr>
          </a:p>
          <a:p>
            <a:pPr marL="342900" indent="-342900" algn="just">
              <a:buSzPct val="100000"/>
              <a:buChar char="-"/>
              <a:defRPr b="1"/>
            </a:pPr>
            <a:r>
              <a:t>1999: </a:t>
            </a:r>
            <a:r>
              <a:rPr i="1"/>
              <a:t>Toy Story 2</a:t>
            </a:r>
            <a:endParaRPr>
              <a:latin typeface="Arial"/>
              <a:ea typeface="Arial"/>
              <a:cs typeface="Arial"/>
              <a:sym typeface="Arial"/>
            </a:endParaRPr>
          </a:p>
          <a:p>
            <a:pPr marL="342900" indent="-342900" algn="just">
              <a:buSzPct val="100000"/>
              <a:buChar char="-"/>
              <a:defRPr b="1"/>
            </a:pPr>
            <a:r>
              <a:t>1999: </a:t>
            </a:r>
            <a:r>
              <a:rPr i="1"/>
              <a:t>Fantasia 2000</a:t>
            </a:r>
          </a:p>
          <a:p>
            <a:pPr marL="342900" indent="-342900" algn="just">
              <a:buSzPct val="100000"/>
              <a:buChar char="-"/>
              <a:defRPr b="1"/>
            </a:pPr>
            <a:r>
              <a:t>2000: </a:t>
            </a:r>
            <a:r>
              <a:rPr i="1"/>
              <a:t>Dinosaur</a:t>
            </a:r>
            <a:endParaRPr>
              <a:latin typeface="Arial"/>
              <a:ea typeface="Arial"/>
              <a:cs typeface="Arial"/>
              <a:sym typeface="Arial"/>
            </a:endParaRPr>
          </a:p>
          <a:p>
            <a:pPr marL="342900" indent="-342900" algn="just">
              <a:buSzPct val="100000"/>
              <a:buChar char="-"/>
              <a:defRPr b="1"/>
            </a:pPr>
            <a:r>
              <a:t>2000: </a:t>
            </a:r>
            <a:r>
              <a:rPr i="1"/>
              <a:t>The Emperor’s New Groove</a:t>
            </a:r>
            <a:endParaRPr>
              <a:latin typeface="Arial"/>
              <a:ea typeface="Arial"/>
              <a:cs typeface="Arial"/>
              <a:sym typeface="Arial"/>
            </a:endParaRPr>
          </a:p>
          <a:p>
            <a:pPr marL="342900" indent="-342900" algn="just">
              <a:buSzPct val="100000"/>
              <a:buChar char="-"/>
              <a:defRPr b="1"/>
            </a:pPr>
            <a:r>
              <a:t>2001: </a:t>
            </a:r>
            <a:r>
              <a:rPr i="1"/>
              <a:t>Atlantis: The Lost Empire</a:t>
            </a:r>
            <a:endParaRPr>
              <a:latin typeface="Arial"/>
              <a:ea typeface="Arial"/>
              <a:cs typeface="Arial"/>
              <a:sym typeface="Arial"/>
            </a:endParaRPr>
          </a:p>
          <a:p>
            <a:pPr marL="342900" indent="-342900" algn="just">
              <a:buSzPct val="100000"/>
              <a:buChar char="-"/>
              <a:defRPr b="1" i="1"/>
            </a:pPr>
            <a:endParaRPr>
              <a:latin typeface="Arial"/>
              <a:ea typeface="Arial"/>
              <a:cs typeface="Arial"/>
              <a:sym typeface="Arial"/>
            </a:endParaRPr>
          </a:p>
        </p:txBody>
      </p:sp>
      <p:sp>
        <p:nvSpPr>
          <p:cNvPr id="159" name="Animation in the USA 4…"/>
          <p:cNvSpPr txBox="1"/>
          <p:nvPr/>
        </p:nvSpPr>
        <p:spPr>
          <a:xfrm>
            <a:off x="5157078" y="116632"/>
            <a:ext cx="3583386" cy="723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a:defRPr sz="2800" b="1">
                <a:solidFill>
                  <a:srgbClr val="FFFFFF"/>
                </a:solidFill>
              </a:defRPr>
            </a:pPr>
            <a:r>
              <a:t>Animation in the USA 4</a:t>
            </a:r>
            <a:endParaRPr>
              <a:latin typeface="Arial"/>
              <a:ea typeface="Arial"/>
              <a:cs typeface="Arial"/>
              <a:sym typeface="Arial"/>
            </a:endParaRPr>
          </a:p>
          <a:p>
            <a:pPr indent="39687" algn="r">
              <a:defRPr sz="1800">
                <a:solidFill>
                  <a:srgbClr val="FFFFFF"/>
                </a:solidFill>
              </a:defRPr>
            </a:pPr>
            <a:r>
              <a:t>Walt Disney 2</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endParaRPr/>
          </a:p>
        </p:txBody>
      </p:sp>
      <p:pic>
        <p:nvPicPr>
          <p:cNvPr id="162"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63" name="Disney after Disney: a timeline…"/>
          <p:cNvSpPr txBox="1"/>
          <p:nvPr/>
        </p:nvSpPr>
        <p:spPr>
          <a:xfrm>
            <a:off x="539551" y="1098599"/>
            <a:ext cx="8136906" cy="6136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2800" b="1"/>
            </a:pPr>
            <a:r>
              <a:t>Disney after Disney: a timeline</a:t>
            </a:r>
          </a:p>
          <a:p>
            <a:pPr algn="ctr">
              <a:defRPr sz="2800" b="1"/>
            </a:pPr>
            <a:endParaRPr/>
          </a:p>
          <a:p>
            <a:pPr marL="342900" indent="-342900" algn="just">
              <a:buSzPct val="100000"/>
              <a:buChar char="-"/>
              <a:defRPr b="1"/>
            </a:pPr>
            <a:r>
              <a:t>2001: </a:t>
            </a:r>
            <a:r>
              <a:rPr i="1"/>
              <a:t>Monsters, Inc.</a:t>
            </a:r>
          </a:p>
          <a:p>
            <a:pPr marL="342900" indent="-342900" algn="just">
              <a:buSzPct val="100000"/>
              <a:buChar char="-"/>
              <a:defRPr b="1"/>
            </a:pPr>
            <a:r>
              <a:t>2002: </a:t>
            </a:r>
            <a:r>
              <a:rPr i="1"/>
              <a:t>Lilo &amp; Stitch</a:t>
            </a:r>
          </a:p>
          <a:p>
            <a:pPr marL="342900" indent="-342900" algn="just">
              <a:buSzPct val="100000"/>
              <a:buChar char="-"/>
              <a:defRPr b="1"/>
            </a:pPr>
            <a:r>
              <a:t>2002: </a:t>
            </a:r>
            <a:r>
              <a:rPr i="1"/>
              <a:t>Treasure Planet</a:t>
            </a:r>
            <a:endParaRPr>
              <a:latin typeface="Arial"/>
              <a:ea typeface="Arial"/>
              <a:cs typeface="Arial"/>
              <a:sym typeface="Arial"/>
            </a:endParaRPr>
          </a:p>
          <a:p>
            <a:pPr marL="342900" indent="-342900" algn="just">
              <a:buSzPct val="100000"/>
              <a:buChar char="-"/>
              <a:defRPr b="1"/>
            </a:pPr>
            <a:r>
              <a:t>2003: </a:t>
            </a:r>
            <a:r>
              <a:rPr i="1"/>
              <a:t>Finding Nemo</a:t>
            </a:r>
          </a:p>
          <a:p>
            <a:pPr marL="342900" indent="-342900" algn="just">
              <a:buSzPct val="100000"/>
              <a:buChar char="-"/>
              <a:defRPr b="1"/>
            </a:pPr>
            <a:r>
              <a:t>2003: </a:t>
            </a:r>
            <a:r>
              <a:rPr i="1"/>
              <a:t>Brother Bear</a:t>
            </a:r>
          </a:p>
          <a:p>
            <a:pPr marL="342900" indent="-342900" algn="just">
              <a:buSzPct val="100000"/>
              <a:buChar char="-"/>
              <a:defRPr b="1"/>
            </a:pPr>
            <a:r>
              <a:t>2004</a:t>
            </a:r>
            <a:r>
              <a:rPr i="1"/>
              <a:t>: Home on the Range</a:t>
            </a:r>
          </a:p>
          <a:p>
            <a:pPr marL="342900" indent="-342900" algn="just">
              <a:buSzPct val="100000"/>
              <a:buChar char="-"/>
              <a:defRPr b="1"/>
            </a:pPr>
            <a:r>
              <a:t>2004:</a:t>
            </a:r>
            <a:r>
              <a:rPr i="1"/>
              <a:t> The Incredibles</a:t>
            </a:r>
          </a:p>
          <a:p>
            <a:pPr marL="342900" indent="-342900" algn="just">
              <a:buSzPct val="100000"/>
              <a:buChar char="-"/>
              <a:defRPr b="1"/>
            </a:pPr>
            <a:r>
              <a:t>2004: announcement of the conversion of Walt Disney Feature Animation into a fully CGI studio</a:t>
            </a:r>
            <a:endParaRPr>
              <a:latin typeface="Arial"/>
              <a:ea typeface="Arial"/>
              <a:cs typeface="Arial"/>
              <a:sym typeface="Arial"/>
            </a:endParaRPr>
          </a:p>
          <a:p>
            <a:pPr marL="342900" indent="-342900" algn="just">
              <a:buSzPct val="100000"/>
              <a:buChar char="-"/>
              <a:defRPr b="1"/>
            </a:pPr>
            <a:r>
              <a:t>2005: Robert Iger succeeds Michael Eisner as CEO</a:t>
            </a:r>
            <a:endParaRPr>
              <a:latin typeface="Arial"/>
              <a:ea typeface="Arial"/>
              <a:cs typeface="Arial"/>
              <a:sym typeface="Arial"/>
            </a:endParaRPr>
          </a:p>
          <a:p>
            <a:pPr marL="342900" indent="-342900" algn="just">
              <a:buSzPct val="100000"/>
              <a:buChar char="-"/>
              <a:defRPr b="1"/>
            </a:pPr>
            <a:r>
              <a:t>2005: Hong Kong Disneyland</a:t>
            </a:r>
            <a:endParaRPr>
              <a:latin typeface="Arial"/>
              <a:ea typeface="Arial"/>
              <a:cs typeface="Arial"/>
              <a:sym typeface="Arial"/>
            </a:endParaRPr>
          </a:p>
          <a:p>
            <a:pPr marL="342900" indent="-342900" algn="just">
              <a:buSzPct val="100000"/>
              <a:buChar char="-"/>
              <a:defRPr b="1"/>
            </a:pPr>
            <a:r>
              <a:t>2005: </a:t>
            </a:r>
            <a:r>
              <a:rPr i="1"/>
              <a:t>Chicken Little</a:t>
            </a:r>
            <a:endParaRPr>
              <a:latin typeface="Arial"/>
              <a:ea typeface="Arial"/>
              <a:cs typeface="Arial"/>
              <a:sym typeface="Arial"/>
            </a:endParaRPr>
          </a:p>
          <a:p>
            <a:pPr marL="342900" indent="-342900" algn="just">
              <a:buSzPct val="100000"/>
              <a:buChar char="-"/>
              <a:defRPr b="1" i="1"/>
            </a:pPr>
            <a:endParaRPr>
              <a:latin typeface="Arial"/>
              <a:ea typeface="Arial"/>
              <a:cs typeface="Arial"/>
              <a:sym typeface="Arial"/>
            </a:endParaRPr>
          </a:p>
        </p:txBody>
      </p:sp>
      <p:sp>
        <p:nvSpPr>
          <p:cNvPr id="164" name="Animation in the USA 4…"/>
          <p:cNvSpPr txBox="1"/>
          <p:nvPr/>
        </p:nvSpPr>
        <p:spPr>
          <a:xfrm>
            <a:off x="5157078" y="116632"/>
            <a:ext cx="3583386" cy="723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a:defRPr sz="2800" b="1">
                <a:solidFill>
                  <a:srgbClr val="FFFFFF"/>
                </a:solidFill>
              </a:defRPr>
            </a:pPr>
            <a:r>
              <a:t>Animation in the USA 4</a:t>
            </a:r>
            <a:endParaRPr>
              <a:latin typeface="Arial"/>
              <a:ea typeface="Arial"/>
              <a:cs typeface="Arial"/>
              <a:sym typeface="Arial"/>
            </a:endParaRPr>
          </a:p>
          <a:p>
            <a:pPr indent="39687" algn="r">
              <a:defRPr sz="1800">
                <a:solidFill>
                  <a:srgbClr val="FFFFFF"/>
                </a:solidFill>
              </a:defRPr>
            </a:pPr>
            <a:r>
              <a:t>Walt Disney 2</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endParaRPr/>
          </a:p>
        </p:txBody>
      </p:sp>
      <p:pic>
        <p:nvPicPr>
          <p:cNvPr id="167"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68" name="Disney after Disney: a timeline…"/>
          <p:cNvSpPr txBox="1"/>
          <p:nvPr/>
        </p:nvSpPr>
        <p:spPr>
          <a:xfrm>
            <a:off x="539551" y="1098599"/>
            <a:ext cx="8136906" cy="65049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2800" b="1"/>
            </a:pPr>
            <a:r>
              <a:t>Disney after Disney: a timeline</a:t>
            </a:r>
          </a:p>
          <a:p>
            <a:pPr algn="ctr">
              <a:defRPr sz="2800" b="1"/>
            </a:pPr>
            <a:endParaRPr/>
          </a:p>
          <a:p>
            <a:pPr marL="342900" indent="-342900" algn="just">
              <a:buSzPct val="100000"/>
              <a:buChar char="-"/>
              <a:defRPr b="1"/>
            </a:pPr>
            <a:r>
              <a:t>2006: Disney acquires Pixar. Edwin Catmull and John Lasseter assume control of Walt Disney Feature Animation.</a:t>
            </a:r>
            <a:endParaRPr>
              <a:latin typeface="Arial"/>
              <a:ea typeface="Arial"/>
              <a:cs typeface="Arial"/>
              <a:sym typeface="Arial"/>
            </a:endParaRPr>
          </a:p>
          <a:p>
            <a:pPr marL="342900" indent="-342900" algn="just">
              <a:buSzPct val="100000"/>
              <a:buChar char="-"/>
              <a:defRPr b="1"/>
            </a:pPr>
            <a:r>
              <a:t>2006: Rebuilding of the Feature Animation Staff</a:t>
            </a:r>
            <a:endParaRPr>
              <a:latin typeface="Arial"/>
              <a:ea typeface="Arial"/>
              <a:cs typeface="Arial"/>
              <a:sym typeface="Arial"/>
            </a:endParaRPr>
          </a:p>
          <a:p>
            <a:pPr marL="342900" indent="-342900" algn="just">
              <a:buSzPct val="100000"/>
              <a:buChar char="-"/>
              <a:defRPr b="1"/>
            </a:pPr>
            <a:r>
              <a:t>2006: </a:t>
            </a:r>
            <a:r>
              <a:rPr i="1"/>
              <a:t>Cars</a:t>
            </a:r>
          </a:p>
          <a:p>
            <a:pPr marL="342900" indent="-342900" algn="just">
              <a:buSzPct val="100000"/>
              <a:buChar char="-"/>
              <a:defRPr b="1"/>
            </a:pPr>
            <a:r>
              <a:t>2007: </a:t>
            </a:r>
            <a:r>
              <a:rPr i="1"/>
              <a:t>Meet the Robinsons</a:t>
            </a:r>
          </a:p>
          <a:p>
            <a:pPr marL="342900" indent="-342900" algn="just">
              <a:buSzPct val="100000"/>
              <a:buChar char="-"/>
              <a:defRPr b="1"/>
            </a:pPr>
            <a:r>
              <a:t>2007: </a:t>
            </a:r>
            <a:r>
              <a:rPr i="1"/>
              <a:t>Ratatouille</a:t>
            </a:r>
          </a:p>
          <a:p>
            <a:pPr marL="342900" indent="-342900" algn="just">
              <a:buSzPct val="100000"/>
              <a:buChar char="-"/>
              <a:defRPr b="1"/>
            </a:pPr>
            <a:r>
              <a:t>2007: </a:t>
            </a:r>
            <a:r>
              <a:rPr i="1"/>
              <a:t>Enchanted</a:t>
            </a:r>
          </a:p>
          <a:p>
            <a:pPr marL="342900" indent="-342900" algn="just">
              <a:buSzPct val="100000"/>
              <a:buChar char="-"/>
              <a:defRPr b="1"/>
            </a:pPr>
            <a:r>
              <a:t>2008: </a:t>
            </a:r>
            <a:r>
              <a:rPr i="1"/>
              <a:t>WALL-E</a:t>
            </a:r>
          </a:p>
          <a:p>
            <a:pPr marL="342900" indent="-342900" algn="just">
              <a:buSzPct val="100000"/>
              <a:buChar char="-"/>
              <a:defRPr b="1"/>
            </a:pPr>
            <a:r>
              <a:t>2008: </a:t>
            </a:r>
            <a:r>
              <a:rPr i="1"/>
              <a:t>Bolt</a:t>
            </a:r>
            <a:endParaRPr>
              <a:latin typeface="Arial"/>
              <a:ea typeface="Arial"/>
              <a:cs typeface="Arial"/>
              <a:sym typeface="Arial"/>
            </a:endParaRPr>
          </a:p>
          <a:p>
            <a:pPr marL="342900" indent="-342900" algn="just">
              <a:buSzPct val="100000"/>
              <a:buChar char="-"/>
              <a:defRPr b="1"/>
            </a:pPr>
            <a:r>
              <a:t>2009: </a:t>
            </a:r>
            <a:r>
              <a:rPr i="1"/>
              <a:t>Up</a:t>
            </a:r>
            <a:endParaRPr>
              <a:latin typeface="Arial"/>
              <a:ea typeface="Arial"/>
              <a:cs typeface="Arial"/>
              <a:sym typeface="Arial"/>
            </a:endParaRPr>
          </a:p>
          <a:p>
            <a:pPr marL="342900" indent="-342900" algn="just">
              <a:buSzPct val="100000"/>
              <a:buChar char="-"/>
              <a:defRPr b="1"/>
            </a:pPr>
            <a:r>
              <a:t>2009: </a:t>
            </a:r>
            <a:r>
              <a:rPr i="1"/>
              <a:t>The Princess and the Frog</a:t>
            </a:r>
          </a:p>
          <a:p>
            <a:pPr marL="342900" indent="-342900" algn="just">
              <a:buSzPct val="100000"/>
              <a:buChar char="-"/>
              <a:defRPr b="1"/>
            </a:pPr>
            <a:endParaRPr i="1"/>
          </a:p>
          <a:p>
            <a:pPr marL="342900" indent="-342900" algn="just">
              <a:buSzPct val="100000"/>
              <a:buChar char="-"/>
              <a:defRPr b="1" i="1"/>
            </a:pPr>
            <a:endParaRPr i="1"/>
          </a:p>
          <a:p>
            <a:pPr marL="342900" indent="-342900" algn="just">
              <a:buSzPct val="100000"/>
              <a:buChar char="-"/>
              <a:defRPr b="1" i="1"/>
            </a:pPr>
            <a:endParaRPr i="1"/>
          </a:p>
        </p:txBody>
      </p:sp>
      <p:sp>
        <p:nvSpPr>
          <p:cNvPr id="169" name="Animation in the USA 4…"/>
          <p:cNvSpPr txBox="1"/>
          <p:nvPr/>
        </p:nvSpPr>
        <p:spPr>
          <a:xfrm>
            <a:off x="5157078" y="116632"/>
            <a:ext cx="3583386" cy="723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a:defRPr sz="2800" b="1">
                <a:solidFill>
                  <a:srgbClr val="FFFFFF"/>
                </a:solidFill>
              </a:defRPr>
            </a:pPr>
            <a:r>
              <a:t>Animation in the USA 4</a:t>
            </a:r>
            <a:endParaRPr>
              <a:latin typeface="Arial"/>
              <a:ea typeface="Arial"/>
              <a:cs typeface="Arial"/>
              <a:sym typeface="Arial"/>
            </a:endParaRPr>
          </a:p>
          <a:p>
            <a:pPr indent="39687" algn="r">
              <a:defRPr sz="1800">
                <a:solidFill>
                  <a:srgbClr val="FFFFFF"/>
                </a:solidFill>
              </a:defRPr>
            </a:pPr>
            <a:r>
              <a:t>Walt Disney 2</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endParaRPr/>
          </a:p>
        </p:txBody>
      </p:sp>
      <p:pic>
        <p:nvPicPr>
          <p:cNvPr id="172"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73" name="Disney after Disney: a timeline…"/>
          <p:cNvSpPr txBox="1"/>
          <p:nvPr/>
        </p:nvSpPr>
        <p:spPr>
          <a:xfrm>
            <a:off x="539551" y="1098599"/>
            <a:ext cx="8136906" cy="65049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2800" b="1"/>
            </a:pPr>
            <a:r>
              <a:t>Disney after Disney: a timeline</a:t>
            </a:r>
          </a:p>
          <a:p>
            <a:pPr algn="ctr">
              <a:defRPr sz="2800" b="1"/>
            </a:pPr>
            <a:endParaRPr/>
          </a:p>
          <a:p>
            <a:pPr marL="342900" indent="-342900" algn="just">
              <a:buSzPct val="100000"/>
              <a:buChar char="-"/>
              <a:defRPr b="1"/>
            </a:pPr>
            <a:r>
              <a:t>2009: Disney acquires Marvel Entertainment</a:t>
            </a:r>
            <a:endParaRPr>
              <a:latin typeface="Arial"/>
              <a:ea typeface="Arial"/>
              <a:cs typeface="Arial"/>
              <a:sym typeface="Arial"/>
            </a:endParaRPr>
          </a:p>
          <a:p>
            <a:pPr marL="342900" indent="-342900" algn="just">
              <a:buSzPct val="100000"/>
              <a:buChar char="-"/>
              <a:defRPr b="1"/>
            </a:pPr>
            <a:r>
              <a:t>2010: </a:t>
            </a:r>
            <a:r>
              <a:rPr i="1"/>
              <a:t>Toy Story 3</a:t>
            </a:r>
          </a:p>
          <a:p>
            <a:pPr marL="342900" indent="-342900" algn="just">
              <a:buSzPct val="100000"/>
              <a:buChar char="-"/>
              <a:defRPr b="1"/>
            </a:pPr>
            <a:r>
              <a:t>2010:</a:t>
            </a:r>
            <a:r>
              <a:rPr i="1"/>
              <a:t> Tangled</a:t>
            </a:r>
          </a:p>
          <a:p>
            <a:pPr marL="342900" indent="-342900" algn="just">
              <a:buSzPct val="100000"/>
              <a:buChar char="-"/>
              <a:defRPr b="1"/>
            </a:pPr>
            <a:r>
              <a:t>2011: Disney acquires Lucasfilm</a:t>
            </a:r>
          </a:p>
          <a:p>
            <a:pPr marL="342900" indent="-342900" algn="just">
              <a:buSzPct val="100000"/>
              <a:buChar char="-"/>
              <a:defRPr b="1"/>
            </a:pPr>
            <a:r>
              <a:t>2011: </a:t>
            </a:r>
            <a:r>
              <a:rPr i="1"/>
              <a:t>Cars 2</a:t>
            </a:r>
          </a:p>
          <a:p>
            <a:pPr marL="342900" indent="-342900" algn="just">
              <a:buSzPct val="100000"/>
              <a:buChar char="-"/>
              <a:defRPr b="1"/>
            </a:pPr>
            <a:r>
              <a:t>2011: </a:t>
            </a:r>
            <a:r>
              <a:rPr i="1"/>
              <a:t>Winnie the Pooh</a:t>
            </a:r>
            <a:endParaRPr>
              <a:latin typeface="Arial"/>
              <a:ea typeface="Arial"/>
              <a:cs typeface="Arial"/>
              <a:sym typeface="Arial"/>
            </a:endParaRPr>
          </a:p>
          <a:p>
            <a:pPr marL="342900" indent="-342900" algn="just">
              <a:buSzPct val="100000"/>
              <a:buChar char="-"/>
              <a:defRPr b="1"/>
            </a:pPr>
            <a:r>
              <a:t>2012: </a:t>
            </a:r>
            <a:r>
              <a:rPr i="1"/>
              <a:t>Brave</a:t>
            </a:r>
            <a:endParaRPr>
              <a:latin typeface="Arial"/>
              <a:ea typeface="Arial"/>
              <a:cs typeface="Arial"/>
              <a:sym typeface="Arial"/>
            </a:endParaRPr>
          </a:p>
          <a:p>
            <a:pPr marL="342900" indent="-342900" algn="just">
              <a:buSzPct val="100000"/>
              <a:buChar char="-"/>
              <a:defRPr b="1"/>
            </a:pPr>
            <a:r>
              <a:t>2012: </a:t>
            </a:r>
            <a:r>
              <a:rPr i="1"/>
              <a:t>Wreck-It Ralph</a:t>
            </a:r>
            <a:endParaRPr>
              <a:latin typeface="Arial"/>
              <a:ea typeface="Arial"/>
              <a:cs typeface="Arial"/>
              <a:sym typeface="Arial"/>
            </a:endParaRPr>
          </a:p>
          <a:p>
            <a:pPr marL="342900" indent="-342900" algn="just">
              <a:buSzPct val="100000"/>
              <a:buChar char="-"/>
              <a:defRPr b="1"/>
            </a:pPr>
            <a:r>
              <a:t>2013: </a:t>
            </a:r>
            <a:r>
              <a:rPr i="1"/>
              <a:t>Monsters University</a:t>
            </a:r>
          </a:p>
          <a:p>
            <a:pPr marL="342900" indent="-342900" algn="just">
              <a:buSzPct val="100000"/>
              <a:buChar char="-"/>
              <a:defRPr b="1"/>
            </a:pPr>
            <a:r>
              <a:t>2013: </a:t>
            </a:r>
            <a:r>
              <a:rPr i="1"/>
              <a:t>Frozen</a:t>
            </a:r>
          </a:p>
          <a:p>
            <a:pPr marL="342900" indent="-342900" algn="just">
              <a:buSzPct val="100000"/>
              <a:buChar char="-"/>
              <a:defRPr b="1"/>
            </a:pPr>
            <a:r>
              <a:t>2014: </a:t>
            </a:r>
            <a:r>
              <a:rPr i="1"/>
              <a:t>Big Hero 6</a:t>
            </a:r>
            <a:endParaRPr>
              <a:latin typeface="Arial"/>
              <a:ea typeface="Arial"/>
              <a:cs typeface="Arial"/>
              <a:sym typeface="Arial"/>
            </a:endParaRPr>
          </a:p>
          <a:p>
            <a:pPr marL="342900" indent="-342900" algn="just">
              <a:buSzPct val="100000"/>
              <a:buChar char="-"/>
              <a:defRPr b="1"/>
            </a:pPr>
            <a:endParaRPr>
              <a:latin typeface="Arial"/>
              <a:ea typeface="Arial"/>
              <a:cs typeface="Arial"/>
              <a:sym typeface="Arial"/>
            </a:endParaRPr>
          </a:p>
          <a:p>
            <a:pPr marL="342900" indent="-342900" algn="just">
              <a:buSzPct val="100000"/>
              <a:buChar char="-"/>
              <a:defRPr b="1" i="1"/>
            </a:pPr>
            <a:endParaRPr>
              <a:latin typeface="Arial"/>
              <a:ea typeface="Arial"/>
              <a:cs typeface="Arial"/>
              <a:sym typeface="Arial"/>
            </a:endParaRPr>
          </a:p>
          <a:p>
            <a:pPr marL="342900" indent="-342900" algn="just">
              <a:buSzPct val="100000"/>
              <a:buChar char="-"/>
              <a:defRPr b="1" i="1"/>
            </a:pPr>
            <a:endParaRPr>
              <a:latin typeface="Arial"/>
              <a:ea typeface="Arial"/>
              <a:cs typeface="Arial"/>
              <a:sym typeface="Arial"/>
            </a:endParaRPr>
          </a:p>
        </p:txBody>
      </p:sp>
      <p:sp>
        <p:nvSpPr>
          <p:cNvPr id="174" name="Animation in the USA 4…"/>
          <p:cNvSpPr txBox="1"/>
          <p:nvPr/>
        </p:nvSpPr>
        <p:spPr>
          <a:xfrm>
            <a:off x="5157078" y="116632"/>
            <a:ext cx="3583386" cy="723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a:defRPr sz="2800" b="1">
                <a:solidFill>
                  <a:srgbClr val="FFFFFF"/>
                </a:solidFill>
              </a:defRPr>
            </a:pPr>
            <a:r>
              <a:t>Animation in the USA 4</a:t>
            </a:r>
            <a:endParaRPr>
              <a:latin typeface="Arial"/>
              <a:ea typeface="Arial"/>
              <a:cs typeface="Arial"/>
              <a:sym typeface="Arial"/>
            </a:endParaRPr>
          </a:p>
          <a:p>
            <a:pPr indent="39687" algn="r">
              <a:defRPr sz="1800">
                <a:solidFill>
                  <a:srgbClr val="FFFFFF"/>
                </a:solidFill>
              </a:defRPr>
            </a:pPr>
            <a:r>
              <a:t>Walt Disney 2</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endParaRPr/>
          </a:p>
        </p:txBody>
      </p:sp>
      <p:pic>
        <p:nvPicPr>
          <p:cNvPr id="177"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178" name="Disney after Disney: a timeline…"/>
          <p:cNvSpPr txBox="1"/>
          <p:nvPr/>
        </p:nvSpPr>
        <p:spPr>
          <a:xfrm>
            <a:off x="539551" y="1098599"/>
            <a:ext cx="8136906" cy="7127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2800" b="1"/>
            </a:pPr>
            <a:r>
              <a:t>Disney after Disney: a timeline</a:t>
            </a:r>
          </a:p>
          <a:p>
            <a:pPr marL="342900" indent="-342900" algn="just">
              <a:buSzPct val="100000"/>
              <a:buChar char="-"/>
              <a:defRPr sz="1800" b="1"/>
            </a:pPr>
            <a:r>
              <a:t>2015: Shanghai Disney Resort</a:t>
            </a:r>
          </a:p>
          <a:p>
            <a:pPr marL="342900" indent="-342900" algn="just">
              <a:buSzPct val="100000"/>
              <a:buChar char="-"/>
              <a:defRPr sz="1800" b="1"/>
            </a:pPr>
            <a:r>
              <a:t>2015: </a:t>
            </a:r>
            <a:r>
              <a:rPr i="1"/>
              <a:t>Inside Out</a:t>
            </a:r>
            <a:endParaRPr>
              <a:latin typeface="Arial"/>
              <a:ea typeface="Arial"/>
              <a:cs typeface="Arial"/>
              <a:sym typeface="Arial"/>
            </a:endParaRPr>
          </a:p>
          <a:p>
            <a:pPr marL="342900" indent="-342900" algn="just">
              <a:buSzPct val="100000"/>
              <a:buChar char="-"/>
              <a:defRPr sz="1800" b="1"/>
            </a:pPr>
            <a:r>
              <a:t>2015: </a:t>
            </a:r>
            <a:r>
              <a:rPr i="1"/>
              <a:t>The Good Dinosaur</a:t>
            </a:r>
            <a:endParaRPr>
              <a:latin typeface="Arial"/>
              <a:ea typeface="Arial"/>
              <a:cs typeface="Arial"/>
              <a:sym typeface="Arial"/>
            </a:endParaRPr>
          </a:p>
          <a:p>
            <a:pPr marL="342900" indent="-342900" algn="just">
              <a:buSzPct val="100000"/>
              <a:buChar char="-"/>
              <a:defRPr sz="1800" b="1"/>
            </a:pPr>
            <a:r>
              <a:t>2015: </a:t>
            </a:r>
            <a:r>
              <a:rPr i="1"/>
              <a:t>Star Wars: The Force Awakens</a:t>
            </a:r>
          </a:p>
          <a:p>
            <a:pPr marL="342900" indent="-342900" algn="just">
              <a:buSzPct val="100000"/>
              <a:buChar char="-"/>
              <a:defRPr sz="1800" b="1"/>
            </a:pPr>
            <a:r>
              <a:t>2016: </a:t>
            </a:r>
            <a:r>
              <a:rPr i="1"/>
              <a:t>Zootopia</a:t>
            </a:r>
          </a:p>
          <a:p>
            <a:pPr marL="342900" indent="-342900" algn="just">
              <a:buSzPct val="100000"/>
              <a:buChar char="-"/>
              <a:defRPr sz="1800" b="1"/>
            </a:pPr>
            <a:r>
              <a:t>2016: </a:t>
            </a:r>
            <a:r>
              <a:rPr i="1"/>
              <a:t>Finding Dory</a:t>
            </a:r>
            <a:endParaRPr>
              <a:latin typeface="Arial"/>
              <a:ea typeface="Arial"/>
              <a:cs typeface="Arial"/>
              <a:sym typeface="Arial"/>
            </a:endParaRPr>
          </a:p>
          <a:p>
            <a:pPr marL="342900" indent="-342900" algn="just">
              <a:buSzPct val="100000"/>
              <a:buChar char="-"/>
              <a:defRPr sz="1800" b="1"/>
            </a:pPr>
            <a:r>
              <a:t>2016: </a:t>
            </a:r>
            <a:r>
              <a:rPr i="1"/>
              <a:t>Moana</a:t>
            </a:r>
            <a:endParaRPr>
              <a:latin typeface="Arial"/>
              <a:ea typeface="Arial"/>
              <a:cs typeface="Arial"/>
              <a:sym typeface="Arial"/>
            </a:endParaRPr>
          </a:p>
          <a:p>
            <a:pPr marL="342900" indent="-342900" algn="just">
              <a:buSzPct val="100000"/>
              <a:buChar char="-"/>
              <a:defRPr sz="1800" b="1"/>
            </a:pPr>
            <a:r>
              <a:t>2017: </a:t>
            </a:r>
            <a:r>
              <a:rPr i="1"/>
              <a:t>Cars 3</a:t>
            </a:r>
          </a:p>
          <a:p>
            <a:pPr marL="342900" indent="-342900" algn="just">
              <a:buSzPct val="100000"/>
              <a:buChar char="-"/>
              <a:defRPr sz="1800" b="1"/>
            </a:pPr>
            <a:r>
              <a:rPr i="1"/>
              <a:t>2017: Coco</a:t>
            </a:r>
            <a:endParaRPr>
              <a:latin typeface="Arial"/>
              <a:ea typeface="Arial"/>
              <a:cs typeface="Arial"/>
              <a:sym typeface="Arial"/>
            </a:endParaRPr>
          </a:p>
          <a:p>
            <a:pPr marL="342900" indent="-342900" algn="just">
              <a:buSzPct val="100000"/>
              <a:buChar char="-"/>
              <a:defRPr sz="1800" b="1"/>
            </a:pPr>
            <a:r>
              <a:t>2018: </a:t>
            </a:r>
            <a:r>
              <a:rPr i="1"/>
              <a:t>Ralph Breaks The Internet: Wreck-It Ralph 2</a:t>
            </a:r>
          </a:p>
          <a:p>
            <a:pPr marL="342900" indent="-342900" algn="just">
              <a:buSzPct val="100000"/>
              <a:buChar char="-"/>
              <a:defRPr sz="1800" b="1"/>
            </a:pPr>
            <a:r>
              <a:t>2018:</a:t>
            </a:r>
            <a:r>
              <a:rPr i="1"/>
              <a:t> The Incredibles 2</a:t>
            </a:r>
          </a:p>
          <a:p>
            <a:pPr marL="342900" indent="-342900" algn="just">
              <a:buSzPct val="100000"/>
              <a:buChar char="-"/>
              <a:defRPr sz="1800" b="1"/>
            </a:pPr>
            <a:r>
              <a:t>2018:</a:t>
            </a:r>
            <a:r>
              <a:rPr i="1"/>
              <a:t> Mary Poppins Returns</a:t>
            </a:r>
          </a:p>
          <a:p>
            <a:pPr marL="342900" indent="-342900" algn="just">
              <a:buSzPct val="100000"/>
              <a:buChar char="-"/>
              <a:defRPr sz="1800" b="1"/>
            </a:pPr>
            <a:r>
              <a:rPr i="1"/>
              <a:t>2018: Mulan </a:t>
            </a:r>
            <a:r>
              <a:t>(live action)</a:t>
            </a:r>
          </a:p>
          <a:p>
            <a:pPr marL="342900" indent="-342900" algn="just">
              <a:buSzPct val="100000"/>
              <a:buChar char="-"/>
              <a:defRPr sz="1800" b="1"/>
            </a:pPr>
            <a:r>
              <a:t>2019:</a:t>
            </a:r>
            <a:r>
              <a:rPr i="1"/>
              <a:t> Toy Story 4</a:t>
            </a:r>
          </a:p>
          <a:p>
            <a:pPr marL="342900" indent="-342900" algn="just">
              <a:buSzPct val="100000"/>
              <a:buChar char="-"/>
              <a:defRPr sz="1800" b="1"/>
            </a:pPr>
            <a:r>
              <a:t>2019: </a:t>
            </a:r>
            <a:r>
              <a:rPr i="1"/>
              <a:t>Frozen 2</a:t>
            </a:r>
          </a:p>
          <a:p>
            <a:pPr marL="342900" indent="-342900" algn="just">
              <a:buSzPct val="100000"/>
              <a:buChar char="-"/>
              <a:defRPr sz="1800" b="1"/>
            </a:pPr>
            <a:r>
              <a:t>2019: </a:t>
            </a:r>
            <a:r>
              <a:rPr i="1"/>
              <a:t>The Lion King </a:t>
            </a:r>
            <a:r>
              <a:t>(live action)</a:t>
            </a:r>
          </a:p>
          <a:p>
            <a:pPr marL="342900" indent="-342900" algn="just">
              <a:buSzPct val="100000"/>
              <a:buChar char="-"/>
              <a:defRPr sz="1800" b="1"/>
            </a:pPr>
            <a:r>
              <a:t>2019:</a:t>
            </a:r>
            <a:r>
              <a:rPr i="1"/>
              <a:t> </a:t>
            </a:r>
            <a:r>
              <a:t>Tim Burton’s </a:t>
            </a:r>
            <a:r>
              <a:rPr i="1"/>
              <a:t>Dumbo</a:t>
            </a:r>
          </a:p>
          <a:p>
            <a:pPr marL="342900" indent="-342900" algn="just">
              <a:buSzPct val="100000"/>
              <a:buChar char="-"/>
              <a:defRPr b="1"/>
            </a:pPr>
            <a:endParaRPr i="1"/>
          </a:p>
          <a:p>
            <a:pPr marL="342900" indent="-342900" algn="just">
              <a:buSzPct val="100000"/>
              <a:buChar char="-"/>
              <a:defRPr b="1"/>
            </a:pPr>
            <a:endParaRPr i="1"/>
          </a:p>
          <a:p>
            <a:pPr marL="342900" indent="-342900" algn="just">
              <a:buSzPct val="100000"/>
              <a:buChar char="-"/>
              <a:defRPr b="1" i="1"/>
            </a:pPr>
            <a:endParaRPr i="1"/>
          </a:p>
          <a:p>
            <a:pPr marL="342900" indent="-342900" algn="just">
              <a:buSzPct val="100000"/>
              <a:buChar char="-"/>
              <a:defRPr b="1" i="1"/>
            </a:pPr>
            <a:endParaRPr i="1"/>
          </a:p>
        </p:txBody>
      </p:sp>
      <p:sp>
        <p:nvSpPr>
          <p:cNvPr id="179" name="Animation in the USA 4…"/>
          <p:cNvSpPr txBox="1"/>
          <p:nvPr/>
        </p:nvSpPr>
        <p:spPr>
          <a:xfrm>
            <a:off x="5157078" y="116632"/>
            <a:ext cx="3583386" cy="723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a:defRPr sz="2800" b="1">
                <a:solidFill>
                  <a:srgbClr val="FFFFFF"/>
                </a:solidFill>
              </a:defRPr>
            </a:pPr>
            <a:r>
              <a:t>Animation in the USA 4</a:t>
            </a:r>
            <a:endParaRPr>
              <a:latin typeface="Arial"/>
              <a:ea typeface="Arial"/>
              <a:cs typeface="Arial"/>
              <a:sym typeface="Arial"/>
            </a:endParaRPr>
          </a:p>
          <a:p>
            <a:pPr indent="39687" algn="r">
              <a:defRPr sz="1800">
                <a:solidFill>
                  <a:srgbClr val="FFFFFF"/>
                </a:solidFill>
              </a:defRPr>
            </a:pPr>
            <a:r>
              <a:t>Walt Disney 2</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endParaRPr/>
          </a:p>
        </p:txBody>
      </p:sp>
      <p:pic>
        <p:nvPicPr>
          <p:cNvPr id="38"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39" name="The Hand Behind the Mouse: The Ub Iwerks Story (Leslie Iwerks, 1999)"/>
          <p:cNvSpPr txBox="1"/>
          <p:nvPr/>
        </p:nvSpPr>
        <p:spPr>
          <a:xfrm>
            <a:off x="755575" y="5949279"/>
            <a:ext cx="7632850" cy="396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sz="2000" b="1" i="1"/>
            </a:pPr>
            <a:r>
              <a:t>The Hand Behind the Mouse: The Ub Iwerks Story </a:t>
            </a:r>
            <a:r>
              <a:rPr i="0"/>
              <a:t>(Leslie Iwerks, 1999)</a:t>
            </a:r>
          </a:p>
        </p:txBody>
      </p:sp>
      <p:sp>
        <p:nvSpPr>
          <p:cNvPr id="41" name="Animation in the USA 4…"/>
          <p:cNvSpPr txBox="1"/>
          <p:nvPr/>
        </p:nvSpPr>
        <p:spPr>
          <a:xfrm>
            <a:off x="5157078" y="116632"/>
            <a:ext cx="3583386" cy="723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a:defRPr sz="2800" b="1">
                <a:solidFill>
                  <a:srgbClr val="FFFFFF"/>
                </a:solidFill>
              </a:defRPr>
            </a:pPr>
            <a:r>
              <a:t>Animation in the USA 4</a:t>
            </a:r>
            <a:endParaRPr>
              <a:latin typeface="Arial"/>
              <a:ea typeface="Arial"/>
              <a:cs typeface="Arial"/>
              <a:sym typeface="Arial"/>
            </a:endParaRPr>
          </a:p>
          <a:p>
            <a:pPr indent="39687" algn="r">
              <a:defRPr sz="1800">
                <a:solidFill>
                  <a:srgbClr val="FFFFFF"/>
                </a:solidFill>
              </a:defRPr>
            </a:pPr>
            <a:r>
              <a:t>Walt Disney 2</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Rettangolo"/>
          <p:cNvSpPr/>
          <p:nvPr/>
        </p:nvSpPr>
        <p:spPr>
          <a:xfrm>
            <a:off x="-1" y="0"/>
            <a:ext cx="9144002" cy="981075"/>
          </a:xfrm>
          <a:prstGeom prst="rect">
            <a:avLst/>
          </a:prstGeom>
          <a:solidFill>
            <a:srgbClr val="8C0E1D"/>
          </a:solidFill>
          <a:ln w="12700">
            <a:miter lim="400000"/>
          </a:ln>
        </p:spPr>
        <p:txBody>
          <a:bodyPr lIns="45719" rIns="45719"/>
          <a:lstStyle/>
          <a:p>
            <a:pPr defTabSz="457200">
              <a:defRPr sz="1800"/>
            </a:pPr>
            <a:endParaRPr/>
          </a:p>
        </p:txBody>
      </p:sp>
      <p:sp>
        <p:nvSpPr>
          <p:cNvPr id="182" name="Suggested readings"/>
          <p:cNvSpPr txBox="1"/>
          <p:nvPr/>
        </p:nvSpPr>
        <p:spPr>
          <a:xfrm>
            <a:off x="5982468" y="188912"/>
            <a:ext cx="2890070" cy="444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lvl1pPr indent="39687" algn="r" defTabSz="457200">
              <a:defRPr sz="2800" b="1">
                <a:solidFill>
                  <a:srgbClr val="FFFFFF"/>
                </a:solidFill>
              </a:defRPr>
            </a:lvl1pPr>
          </a:lstStyle>
          <a:p>
            <a:r>
              <a:t>Suggested readings</a:t>
            </a:r>
          </a:p>
        </p:txBody>
      </p:sp>
      <p:pic>
        <p:nvPicPr>
          <p:cNvPr id="183" name="logo-dBC&amp;UniPD_orizzontale_testuale_rosso.pdf" descr="logo-dBC&amp;UniPD_orizzontale_testuale_rosso.pdf"/>
          <p:cNvPicPr>
            <a:picLocks noChangeAspect="1"/>
          </p:cNvPicPr>
          <p:nvPr/>
        </p:nvPicPr>
        <p:blipFill>
          <a:blip r:embed="rId2">
            <a:extLst/>
          </a:blip>
          <a:srcRect l="5079" t="40809" r="3254" b="40321"/>
          <a:stretch>
            <a:fillRect/>
          </a:stretch>
        </p:blipFill>
        <p:spPr>
          <a:xfrm>
            <a:off x="179387" y="6453187"/>
            <a:ext cx="1871664" cy="273051"/>
          </a:xfrm>
          <a:prstGeom prst="rect">
            <a:avLst/>
          </a:prstGeom>
          <a:ln w="12700">
            <a:miter lim="400000"/>
          </a:ln>
        </p:spPr>
      </p:pic>
      <p:sp>
        <p:nvSpPr>
          <p:cNvPr id="184" name="Giannalberto Bendazzi, Animation. A World History. 3 voll., Waltham, Massachusetts: Focal Press, 2015. Vol. III, pp. 10-30 (from –and including- the section “Limited Disney” up to –and including- the section “Mike Johnson”. Vol. II, pp. 103-104: “America” (only the section “On the Big Screen – Feature Films”).…"/>
          <p:cNvSpPr txBox="1"/>
          <p:nvPr/>
        </p:nvSpPr>
        <p:spPr>
          <a:xfrm>
            <a:off x="671512" y="1192212"/>
            <a:ext cx="7367588" cy="3114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sz="2000" b="1"/>
            </a:pPr>
            <a:r>
              <a:t>Giannalberto Bendazzi, </a:t>
            </a:r>
            <a:r>
              <a:rPr i="1"/>
              <a:t>Animation. A World History</a:t>
            </a:r>
            <a:r>
              <a:t>. 3 voll., Waltham, Massachusetts: Focal Press, 2015. Vol. III, pp. 10-30 (from –and including- the section “Limited Disney” up to –and including- the section “Mike Johnson”. Vol. II, pp. 103-104: “America” (only the section “On the Big Screen – Feature Films”).</a:t>
            </a:r>
          </a:p>
          <a:p>
            <a:pPr algn="just">
              <a:defRPr sz="2000" b="1"/>
            </a:pPr>
            <a:endParaRPr/>
          </a:p>
          <a:p>
            <a:pPr algn="just">
              <a:defRPr sz="1800" b="1"/>
            </a:pPr>
            <a:r>
              <a:t>Tom Klein, “Walt-to-Walt Oswald”, in </a:t>
            </a:r>
            <a:r>
              <a:rPr i="1"/>
              <a:t>Griffithiana</a:t>
            </a:r>
            <a:r>
              <a:t>, no. 71, 2001, pp. 28-43.</a:t>
            </a:r>
          </a:p>
          <a:p>
            <a:pPr algn="just">
              <a:defRPr sz="2000" b="1"/>
            </a:pPr>
            <a:endParaRPr/>
          </a:p>
          <a:p>
            <a:pPr algn="just">
              <a:defRPr sz="2000" b="1"/>
            </a:pPr>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endParaRPr/>
          </a:p>
        </p:txBody>
      </p:sp>
      <p:pic>
        <p:nvPicPr>
          <p:cNvPr id="44"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45" name="Steamboat Willie (Walt Disney, 1928)"/>
          <p:cNvSpPr txBox="1"/>
          <p:nvPr/>
        </p:nvSpPr>
        <p:spPr>
          <a:xfrm>
            <a:off x="2483767" y="5949279"/>
            <a:ext cx="4176466" cy="396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sz="2000" b="1" i="1"/>
            </a:pPr>
            <a:r>
              <a:t>Steamboat Willie </a:t>
            </a:r>
            <a:r>
              <a:rPr i="0"/>
              <a:t>(Walt Disney, 1928)</a:t>
            </a:r>
          </a:p>
        </p:txBody>
      </p:sp>
      <p:sp>
        <p:nvSpPr>
          <p:cNvPr id="47" name="Animation in the USA 4…"/>
          <p:cNvSpPr txBox="1"/>
          <p:nvPr/>
        </p:nvSpPr>
        <p:spPr>
          <a:xfrm>
            <a:off x="5157078" y="116632"/>
            <a:ext cx="3583386" cy="723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a:defRPr sz="2800" b="1">
                <a:solidFill>
                  <a:srgbClr val="FFFFFF"/>
                </a:solidFill>
              </a:defRPr>
            </a:pPr>
            <a:r>
              <a:t>Animation in the USA 4</a:t>
            </a:r>
            <a:endParaRPr>
              <a:latin typeface="Arial"/>
              <a:ea typeface="Arial"/>
              <a:cs typeface="Arial"/>
              <a:sym typeface="Arial"/>
            </a:endParaRPr>
          </a:p>
          <a:p>
            <a:pPr indent="39687" algn="r">
              <a:defRPr sz="1800">
                <a:solidFill>
                  <a:srgbClr val="FFFFFF"/>
                </a:solidFill>
              </a:defRPr>
            </a:pPr>
            <a:r>
              <a:t>Walt Disney 2</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endParaRPr/>
          </a:p>
        </p:txBody>
      </p:sp>
      <p:pic>
        <p:nvPicPr>
          <p:cNvPr id="50"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51" name="The Skeleton Dance (Walt Disney, 1929)"/>
          <p:cNvSpPr txBox="1"/>
          <p:nvPr/>
        </p:nvSpPr>
        <p:spPr>
          <a:xfrm>
            <a:off x="2195735" y="5949279"/>
            <a:ext cx="4464498" cy="396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sz="2000" b="1" i="1"/>
            </a:pPr>
            <a:r>
              <a:t>The Skeleton Dance </a:t>
            </a:r>
            <a:r>
              <a:rPr i="0"/>
              <a:t>(Walt Disney, 1929)</a:t>
            </a:r>
          </a:p>
        </p:txBody>
      </p:sp>
      <p:sp>
        <p:nvSpPr>
          <p:cNvPr id="53" name="Animation in the USA 4…"/>
          <p:cNvSpPr txBox="1"/>
          <p:nvPr/>
        </p:nvSpPr>
        <p:spPr>
          <a:xfrm>
            <a:off x="5157078" y="116632"/>
            <a:ext cx="3583386" cy="723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a:defRPr sz="2800" b="1">
                <a:solidFill>
                  <a:srgbClr val="FFFFFF"/>
                </a:solidFill>
              </a:defRPr>
            </a:pPr>
            <a:r>
              <a:t>Animation in the USA 4</a:t>
            </a:r>
            <a:endParaRPr>
              <a:latin typeface="Arial"/>
              <a:ea typeface="Arial"/>
              <a:cs typeface="Arial"/>
              <a:sym typeface="Arial"/>
            </a:endParaRPr>
          </a:p>
          <a:p>
            <a:pPr indent="39687" algn="r">
              <a:defRPr sz="1800">
                <a:solidFill>
                  <a:srgbClr val="FFFFFF"/>
                </a:solidFill>
              </a:defRPr>
            </a:pPr>
            <a:r>
              <a:t>Walt Disney 2</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endParaRPr/>
          </a:p>
        </p:txBody>
      </p:sp>
      <p:pic>
        <p:nvPicPr>
          <p:cNvPr id="56"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sp>
        <p:nvSpPr>
          <p:cNvPr id="57" name="Pinocchio (Ben Sharpsteen et al., 1940)"/>
          <p:cNvSpPr txBox="1"/>
          <p:nvPr/>
        </p:nvSpPr>
        <p:spPr>
          <a:xfrm>
            <a:off x="2411759" y="5949279"/>
            <a:ext cx="4464498" cy="396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sz="2000" b="1" i="1"/>
            </a:pPr>
            <a:r>
              <a:t>Pinocchio </a:t>
            </a:r>
            <a:r>
              <a:rPr i="0"/>
              <a:t>(Ben Sharpsteen et al., 1940)</a:t>
            </a:r>
          </a:p>
        </p:txBody>
      </p:sp>
      <p:sp>
        <p:nvSpPr>
          <p:cNvPr id="59" name="Animation in the USA 4…"/>
          <p:cNvSpPr txBox="1"/>
          <p:nvPr/>
        </p:nvSpPr>
        <p:spPr>
          <a:xfrm>
            <a:off x="5157078" y="116632"/>
            <a:ext cx="3583386" cy="723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a:defRPr sz="2800" b="1">
                <a:solidFill>
                  <a:srgbClr val="FFFFFF"/>
                </a:solidFill>
              </a:defRPr>
            </a:pPr>
            <a:r>
              <a:t>Animation in the USA 4</a:t>
            </a:r>
            <a:endParaRPr>
              <a:latin typeface="Arial"/>
              <a:ea typeface="Arial"/>
              <a:cs typeface="Arial"/>
              <a:sym typeface="Arial"/>
            </a:endParaRPr>
          </a:p>
          <a:p>
            <a:pPr indent="39687" algn="r">
              <a:defRPr sz="1800">
                <a:solidFill>
                  <a:srgbClr val="FFFFFF"/>
                </a:solidFill>
              </a:defRPr>
            </a:pPr>
            <a:r>
              <a:t>Walt Disney 2</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endParaRPr/>
          </a:p>
        </p:txBody>
      </p:sp>
      <p:pic>
        <p:nvPicPr>
          <p:cNvPr id="62"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pic>
        <p:nvPicPr>
          <p:cNvPr id="63" name="davis-9.jpg" descr="davis-9.jpg"/>
          <p:cNvPicPr>
            <a:picLocks noChangeAspect="1"/>
          </p:cNvPicPr>
          <p:nvPr/>
        </p:nvPicPr>
        <p:blipFill>
          <a:blip r:embed="rId3">
            <a:extLst/>
          </a:blip>
          <a:stretch>
            <a:fillRect/>
          </a:stretch>
        </p:blipFill>
        <p:spPr>
          <a:xfrm>
            <a:off x="1259632" y="980726"/>
            <a:ext cx="6696744" cy="5317216"/>
          </a:xfrm>
          <a:prstGeom prst="rect">
            <a:avLst/>
          </a:prstGeom>
          <a:ln w="12700">
            <a:miter lim="400000"/>
          </a:ln>
        </p:spPr>
      </p:pic>
      <p:sp>
        <p:nvSpPr>
          <p:cNvPr id="64" name="Animation in the USA 4…"/>
          <p:cNvSpPr txBox="1"/>
          <p:nvPr/>
        </p:nvSpPr>
        <p:spPr>
          <a:xfrm>
            <a:off x="5157078" y="116632"/>
            <a:ext cx="3583386" cy="723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a:defRPr sz="2800" b="1">
                <a:solidFill>
                  <a:srgbClr val="FFFFFF"/>
                </a:solidFill>
              </a:defRPr>
            </a:pPr>
            <a:r>
              <a:t>Animation in the USA 4</a:t>
            </a:r>
            <a:endParaRPr>
              <a:latin typeface="Arial"/>
              <a:ea typeface="Arial"/>
              <a:cs typeface="Arial"/>
              <a:sym typeface="Arial"/>
            </a:endParaRPr>
          </a:p>
          <a:p>
            <a:pPr indent="39687" algn="r">
              <a:defRPr sz="1800">
                <a:solidFill>
                  <a:srgbClr val="FFFFFF"/>
                </a:solidFill>
              </a:defRPr>
            </a:pPr>
            <a:r>
              <a:t>Walt Disney 2</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endParaRPr/>
          </a:p>
        </p:txBody>
      </p:sp>
      <p:pic>
        <p:nvPicPr>
          <p:cNvPr id="67"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pic>
        <p:nvPicPr>
          <p:cNvPr id="68" name="DSC05252.jpg" descr="DSC05252.jpg"/>
          <p:cNvPicPr>
            <a:picLocks noChangeAspect="1"/>
          </p:cNvPicPr>
          <p:nvPr/>
        </p:nvPicPr>
        <p:blipFill>
          <a:blip r:embed="rId3">
            <a:extLst/>
          </a:blip>
          <a:stretch>
            <a:fillRect/>
          </a:stretch>
        </p:blipFill>
        <p:spPr>
          <a:xfrm>
            <a:off x="0" y="1469581"/>
            <a:ext cx="9144000" cy="4331971"/>
          </a:xfrm>
          <a:prstGeom prst="rect">
            <a:avLst/>
          </a:prstGeom>
          <a:ln w="12700">
            <a:miter lim="400000"/>
          </a:ln>
        </p:spPr>
      </p:pic>
      <p:sp>
        <p:nvSpPr>
          <p:cNvPr id="69" name="Animation in the USA 4…"/>
          <p:cNvSpPr txBox="1"/>
          <p:nvPr/>
        </p:nvSpPr>
        <p:spPr>
          <a:xfrm>
            <a:off x="5157078" y="116632"/>
            <a:ext cx="3583386" cy="723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a:defRPr sz="2800" b="1">
                <a:solidFill>
                  <a:srgbClr val="FFFFFF"/>
                </a:solidFill>
              </a:defRPr>
            </a:pPr>
            <a:r>
              <a:t>Animation in the USA 4</a:t>
            </a:r>
            <a:endParaRPr>
              <a:latin typeface="Arial"/>
              <a:ea typeface="Arial"/>
              <a:cs typeface="Arial"/>
              <a:sym typeface="Arial"/>
            </a:endParaRPr>
          </a:p>
          <a:p>
            <a:pPr indent="39687" algn="r">
              <a:defRPr sz="1800">
                <a:solidFill>
                  <a:srgbClr val="FFFFFF"/>
                </a:solidFill>
              </a:defRPr>
            </a:pPr>
            <a:r>
              <a:t>Walt Disney 2</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ttangolo"/>
          <p:cNvSpPr/>
          <p:nvPr/>
        </p:nvSpPr>
        <p:spPr>
          <a:xfrm>
            <a:off x="0" y="0"/>
            <a:ext cx="9144000" cy="981075"/>
          </a:xfrm>
          <a:prstGeom prst="rect">
            <a:avLst/>
          </a:prstGeom>
          <a:solidFill>
            <a:srgbClr val="8C0E1D"/>
          </a:solidFill>
          <a:ln w="12700">
            <a:miter lim="400000"/>
          </a:ln>
        </p:spPr>
        <p:txBody>
          <a:bodyPr lIns="45719" rIns="45719"/>
          <a:lstStyle/>
          <a:p>
            <a:pPr>
              <a:defRPr b="1">
                <a:latin typeface="Arial"/>
                <a:ea typeface="Arial"/>
                <a:cs typeface="Arial"/>
                <a:sym typeface="Arial"/>
              </a:defRPr>
            </a:pPr>
            <a:endParaRPr/>
          </a:p>
        </p:txBody>
      </p:sp>
      <p:pic>
        <p:nvPicPr>
          <p:cNvPr id="72" name="logo-dBC&amp;UniPD_orizzontale_testuale_rosso.pdf" descr="logo-dBC&amp;UniPD_orizzontale_testuale_rosso.pdf"/>
          <p:cNvPicPr>
            <a:picLocks noChangeAspect="1"/>
          </p:cNvPicPr>
          <p:nvPr/>
        </p:nvPicPr>
        <p:blipFill>
          <a:blip r:embed="rId2">
            <a:extLst/>
          </a:blip>
          <a:srcRect l="5080" t="40810" r="3255" b="40321"/>
          <a:stretch>
            <a:fillRect/>
          </a:stretch>
        </p:blipFill>
        <p:spPr>
          <a:xfrm>
            <a:off x="179387" y="6453187"/>
            <a:ext cx="1871663" cy="273051"/>
          </a:xfrm>
          <a:prstGeom prst="rect">
            <a:avLst/>
          </a:prstGeom>
          <a:ln w="12700">
            <a:miter lim="400000"/>
          </a:ln>
        </p:spPr>
      </p:pic>
      <p:pic>
        <p:nvPicPr>
          <p:cNvPr id="73" name="Scansione.jpeg" descr="Scansione.jpeg"/>
          <p:cNvPicPr>
            <a:picLocks noChangeAspect="1"/>
          </p:cNvPicPr>
          <p:nvPr/>
        </p:nvPicPr>
        <p:blipFill>
          <a:blip r:embed="rId3">
            <a:extLst/>
          </a:blip>
          <a:stretch>
            <a:fillRect/>
          </a:stretch>
        </p:blipFill>
        <p:spPr>
          <a:xfrm>
            <a:off x="0" y="980726"/>
            <a:ext cx="9144000" cy="4866223"/>
          </a:xfrm>
          <a:prstGeom prst="rect">
            <a:avLst/>
          </a:prstGeom>
          <a:ln w="12700">
            <a:miter lim="400000"/>
          </a:ln>
        </p:spPr>
      </p:pic>
      <p:sp>
        <p:nvSpPr>
          <p:cNvPr id="74" name="Animation in the USA 4…"/>
          <p:cNvSpPr txBox="1"/>
          <p:nvPr/>
        </p:nvSpPr>
        <p:spPr>
          <a:xfrm>
            <a:off x="5157078" y="116632"/>
            <a:ext cx="3583386" cy="723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spAutoFit/>
          </a:bodyPr>
          <a:lstStyle/>
          <a:p>
            <a:pPr indent="39687" algn="r">
              <a:defRPr sz="2800" b="1">
                <a:solidFill>
                  <a:srgbClr val="FFFFFF"/>
                </a:solidFill>
              </a:defRPr>
            </a:pPr>
            <a:r>
              <a:t>Animation in the USA 4</a:t>
            </a:r>
            <a:endParaRPr>
              <a:latin typeface="Arial"/>
              <a:ea typeface="Arial"/>
              <a:cs typeface="Arial"/>
              <a:sym typeface="Arial"/>
            </a:endParaRPr>
          </a:p>
          <a:p>
            <a:pPr indent="39687" algn="r">
              <a:defRPr sz="1800">
                <a:solidFill>
                  <a:srgbClr val="FFFFFF"/>
                </a:solidFill>
              </a:defRPr>
            </a:pPr>
            <a:r>
              <a:t>Walt Disney 2</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theme/theme1.xml><?xml version="1.0" encoding="utf-8"?>
<a:theme xmlns:a="http://schemas.openxmlformats.org/drawingml/2006/main" name="Struttura predefinita">
  <a:themeElements>
    <a:clrScheme name="Struttura predefinita">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Struttura predefinita">
      <a:majorFont>
        <a:latin typeface="Helvetica"/>
        <a:ea typeface="Helvetica"/>
        <a:cs typeface="Helvetica"/>
      </a:majorFont>
      <a:minorFont>
        <a:latin typeface="Helvetica Neue"/>
        <a:ea typeface="Helvetica Neue"/>
        <a:cs typeface="Helvetica Neue"/>
      </a:minorFont>
    </a:fontScheme>
    <a:fmtScheme name="Struttura predefinit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truttura predefinita">
  <a:themeElements>
    <a:clrScheme name="Struttura predefinita">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Struttura predefinita">
      <a:majorFont>
        <a:latin typeface="Helvetica"/>
        <a:ea typeface="Helvetica"/>
        <a:cs typeface="Helvetica"/>
      </a:majorFont>
      <a:minorFont>
        <a:latin typeface="Helvetica Neue"/>
        <a:ea typeface="Helvetica Neue"/>
        <a:cs typeface="Helvetica Neue"/>
      </a:minorFont>
    </a:fontScheme>
    <a:fmtScheme name="Struttura predefinit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1070</Words>
  <Application>Microsoft Macintosh PowerPoint</Application>
  <PresentationFormat>Presentazione su schermo (4:3)</PresentationFormat>
  <Paragraphs>182</Paragraphs>
  <Slides>30</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30</vt:i4>
      </vt:variant>
    </vt:vector>
  </HeadingPairs>
  <TitlesOfParts>
    <vt:vector size="34" baseType="lpstr">
      <vt:lpstr>Arial</vt:lpstr>
      <vt:lpstr>Calibri</vt:lpstr>
      <vt:lpstr>Helvetica Neue</vt:lpstr>
      <vt:lpstr>Struttura predefinita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cp:lastModifiedBy>Marco Bellano</cp:lastModifiedBy>
  <cp:revision>1</cp:revision>
  <dcterms:modified xsi:type="dcterms:W3CDTF">2018-11-15T17:28:22Z</dcterms:modified>
</cp:coreProperties>
</file>