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2932"/>
  </p:normalViewPr>
  <p:slideViewPr>
    <p:cSldViewPr snapToGrid="0" snapToObjects="1">
      <p:cViewPr varScale="1">
        <p:scale>
          <a:sx n="53" d="100"/>
          <a:sy n="53" d="100"/>
        </p:scale>
        <p:origin x="10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Shape 26"/>
          <p:cNvSpPr>
            <a:spLocks noGrp="1" noRot="1" noChangeAspect="1"/>
          </p:cNvSpPr>
          <p:nvPr>
            <p:ph type="sldImg"/>
          </p:nvPr>
        </p:nvSpPr>
        <p:spPr>
          <a:xfrm>
            <a:off x="1143000" y="685800"/>
            <a:ext cx="4572000" cy="3429000"/>
          </a:xfrm>
          <a:prstGeom prst="rect">
            <a:avLst/>
          </a:prstGeom>
        </p:spPr>
        <p:txBody>
          <a:bodyPr/>
          <a:lstStyle/>
          <a:p>
            <a:endParaRPr/>
          </a:p>
        </p:txBody>
      </p:sp>
      <p:sp>
        <p:nvSpPr>
          <p:cNvPr id="27" name="Shape 2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olo e contenuto">
    <p:spTree>
      <p:nvGrpSpPr>
        <p:cNvPr id="1" name=""/>
        <p:cNvGrpSpPr/>
        <p:nvPr/>
      </p:nvGrpSpPr>
      <p:grpSpPr>
        <a:xfrm>
          <a:off x="0" y="0"/>
          <a:ext cx="0" cy="0"/>
          <a:chOff x="0" y="0"/>
          <a:chExt cx="0" cy="0"/>
        </a:xfrm>
      </p:grpSpPr>
      <p:sp>
        <p:nvSpPr>
          <p:cNvPr id="18" name="Titolo Testo"/>
          <p:cNvSpPr txBox="1">
            <a:spLocks noGrp="1"/>
          </p:cNvSpPr>
          <p:nvPr>
            <p:ph type="title"/>
          </p:nvPr>
        </p:nvSpPr>
        <p:spPr>
          <a:xfrm>
            <a:off x="457200" y="0"/>
            <a:ext cx="8229600" cy="1692275"/>
          </a:xfrm>
          <a:prstGeom prst="rect">
            <a:avLst/>
          </a:prstGeom>
        </p:spPr>
        <p:txBody>
          <a:bodyPr>
            <a:normAutofit/>
          </a:bodyPr>
          <a:lstStyle>
            <a:lvl1pPr marL="39687" indent="-39687"/>
          </a:lstStyle>
          <a:p>
            <a:r>
              <a:t>Titolo Testo</a:t>
            </a:r>
          </a:p>
        </p:txBody>
      </p:sp>
      <p:sp>
        <p:nvSpPr>
          <p:cNvPr id="19" name="Corpo livello uno…"/>
          <p:cNvSpPr txBox="1">
            <a:spLocks noGrp="1"/>
          </p:cNvSpPr>
          <p:nvPr>
            <p:ph type="body" idx="1"/>
          </p:nvPr>
        </p:nvSpPr>
        <p:spPr>
          <a:prstGeom prst="rect">
            <a:avLst/>
          </a:prstGeom>
        </p:spPr>
        <p:txBody>
          <a:bodyPr>
            <a:normAutofit/>
          </a:bodyPr>
          <a:lstStyle>
            <a:lvl1pPr marL="382588">
              <a:buChar char="•"/>
            </a:lvl1pPr>
            <a:lvl2pPr marL="772659"/>
            <a:lvl3pPr marL="1208087"/>
            <a:lvl4pPr marL="1726247" indent="-365759"/>
            <a:lvl5pPr marL="2183448" indent="-365760"/>
          </a:lstStyle>
          <a:p>
            <a:r>
              <a:t>Corpo livello uno</a:t>
            </a:r>
          </a:p>
          <a:p>
            <a:pPr lvl="1"/>
            <a:r>
              <a:t>Corpo livello due</a:t>
            </a:r>
          </a:p>
          <a:p>
            <a:pPr lvl="2"/>
            <a:r>
              <a:t>Corpo livello tre</a:t>
            </a:r>
          </a:p>
          <a:p>
            <a:pPr lvl="3"/>
            <a:r>
              <a:t>Corpo livello quattro</a:t>
            </a:r>
          </a:p>
          <a:p>
            <a:pPr lvl="4"/>
            <a:r>
              <a:t>Corpo livello cinque</a:t>
            </a:r>
          </a:p>
        </p:txBody>
      </p:sp>
      <p:sp>
        <p:nvSpPr>
          <p:cNvPr id="20" name="Numero diapositiva"/>
          <p:cNvSpPr txBox="1">
            <a:spLocks noGrp="1"/>
          </p:cNvSpPr>
          <p:nvPr>
            <p:ph type="sldNum" sz="quarter" idx="2"/>
          </p:nvPr>
        </p:nvSpPr>
        <p:spPr>
          <a:xfrm>
            <a:off x="7477021" y="6245225"/>
            <a:ext cx="284372" cy="307340"/>
          </a:xfrm>
          <a:prstGeom prst="rect">
            <a:avLst/>
          </a:prstGeom>
        </p:spPr>
        <p:txBody>
          <a:bodyPr/>
          <a:lstStyle>
            <a:lvl1pPr defTabSz="914400"/>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Numero diapositiva"/>
          <p:cNvSpPr txBox="1">
            <a:spLocks noGrp="1"/>
          </p:cNvSpPr>
          <p:nvPr>
            <p:ph type="sldNum" sz="quarter" idx="2"/>
          </p:nvPr>
        </p:nvSpPr>
        <p:spPr>
          <a:xfrm>
            <a:off x="7477020" y="6245225"/>
            <a:ext cx="284372" cy="307340"/>
          </a:xfrm>
          <a:prstGeom prst="rect">
            <a:avLst/>
          </a:prstGeom>
          <a:ln w="12700">
            <a:miter lim="400000"/>
          </a:ln>
        </p:spPr>
        <p:txBody>
          <a:bodyPr wrap="none" lIns="45719" rIns="45719">
            <a:spAutoFit/>
          </a:bodyPr>
          <a:lstStyle>
            <a:lvl1pPr algn="ctr" defTabSz="457200">
              <a:defRPr sz="1400"/>
            </a:lvl1pPr>
          </a:lstStyle>
          <a:p>
            <a:fld id="{86CB4B4D-7CA3-9044-876B-883B54F8677D}" type="slidenum">
              <a:t>‹N›</a:t>
            </a:fld>
            <a:endParaRPr/>
          </a:p>
        </p:txBody>
      </p:sp>
      <p:sp>
        <p:nvSpPr>
          <p:cNvPr id="3" name="Titolo Testo"/>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r>
              <a:t>Titolo Testo</a:t>
            </a:r>
          </a:p>
        </p:txBody>
      </p:sp>
      <p:sp>
        <p:nvSpPr>
          <p:cNvPr id="4" name="Corpo livello uno…"/>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p>
            <a:r>
              <a:t>Corpo livello uno</a:t>
            </a:r>
          </a:p>
          <a:p>
            <a:pPr lvl="1"/>
            <a:r>
              <a:t>Corpo livello due</a:t>
            </a:r>
          </a:p>
          <a:p>
            <a:pPr lvl="2"/>
            <a:r>
              <a:t>Corpo livello tre</a:t>
            </a:r>
          </a:p>
          <a:p>
            <a:pPr lvl="3"/>
            <a:r>
              <a:t>Corpo livello quattro</a:t>
            </a:r>
          </a:p>
          <a:p>
            <a:pPr lvl="4"/>
            <a:r>
              <a:t>Corpo livello cinque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39687" marR="0" indent="-39687"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39687" marR="0" indent="-39687"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39687" marR="0" indent="-39687"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39687" marR="0" indent="-39687"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39687" marR="0" indent="-39687"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39687" marR="0" indent="417512"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39687" marR="0" indent="874712"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39687" marR="0" indent="1331912"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39687" marR="0" indent="1789112"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p:titleStyle>
    <p:bodyStyle>
      <a:lvl1pPr marL="382587"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1pPr>
      <a:lvl2pPr marL="772658"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2pPr>
      <a:lvl3pPr marL="1208087"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3pPr>
      <a:lvl4pPr marL="1726247"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4pPr>
      <a:lvl5pPr marL="2224087"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5pPr>
      <a:lvl6pPr marL="2681287"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6pPr>
      <a:lvl7pPr marL="3138487"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7pPr>
      <a:lvl8pPr marL="3595687"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8pPr>
      <a:lvl9pPr marL="4052887"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9pPr>
    </p:bodyStyle>
    <p:otherStyle>
      <a:lvl1pPr marL="0" marR="0" indent="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1pPr>
      <a:lvl2pPr marL="0" marR="0" indent="45720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2pPr>
      <a:lvl3pPr marL="0" marR="0" indent="91440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3pPr>
      <a:lvl4pPr marL="0" marR="0" indent="137160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4pPr>
      <a:lvl5pPr marL="0" marR="0" indent="182880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C0D1C"/>
        </a:solidFill>
        <a:effectLst/>
      </p:bgPr>
    </p:bg>
    <p:spTree>
      <p:nvGrpSpPr>
        <p:cNvPr id="1" name=""/>
        <p:cNvGrpSpPr/>
        <p:nvPr/>
      </p:nvGrpSpPr>
      <p:grpSpPr>
        <a:xfrm>
          <a:off x="0" y="0"/>
          <a:ext cx="0" cy="0"/>
          <a:chOff x="0" y="0"/>
          <a:chExt cx="0" cy="0"/>
        </a:xfrm>
      </p:grpSpPr>
      <p:pic>
        <p:nvPicPr>
          <p:cNvPr id="29" name="logo-dBC&amp;UniPD_bianco.pdf" descr="logo-dBC&amp;UniPD_bianco.pdf"/>
          <p:cNvPicPr>
            <a:picLocks noChangeAspect="1"/>
          </p:cNvPicPr>
          <p:nvPr/>
        </p:nvPicPr>
        <p:blipFill>
          <a:blip r:embed="rId2">
            <a:extLst/>
          </a:blip>
          <a:stretch>
            <a:fillRect/>
          </a:stretch>
        </p:blipFill>
        <p:spPr>
          <a:xfrm>
            <a:off x="0" y="-963613"/>
            <a:ext cx="9144000" cy="6461126"/>
          </a:xfrm>
          <a:prstGeom prst="rect">
            <a:avLst/>
          </a:prstGeom>
          <a:ln w="12700">
            <a:miter lim="400000"/>
          </a:ln>
        </p:spPr>
      </p:pic>
      <p:sp>
        <p:nvSpPr>
          <p:cNvPr id="30" name="History of Animation…"/>
          <p:cNvSpPr txBox="1">
            <a:spLocks noGrp="1"/>
          </p:cNvSpPr>
          <p:nvPr>
            <p:ph type="body" sz="half" idx="4294967295"/>
          </p:nvPr>
        </p:nvSpPr>
        <p:spPr>
          <a:xfrm>
            <a:off x="971550" y="3644900"/>
            <a:ext cx="7200900" cy="2879725"/>
          </a:xfrm>
          <a:prstGeom prst="rect">
            <a:avLst/>
          </a:prstGeom>
        </p:spPr>
        <p:txBody>
          <a:bodyPr>
            <a:normAutofit/>
          </a:bodyPr>
          <a:lstStyle/>
          <a:p>
            <a:pPr marL="0" indent="39687" algn="ctr">
              <a:buSzTx/>
              <a:buNone/>
              <a:defRPr sz="6000" b="1" i="1">
                <a:solidFill>
                  <a:srgbClr val="FFFFFF"/>
                </a:solidFill>
              </a:defRPr>
            </a:pPr>
            <a:r>
              <a:t>History of Animation</a:t>
            </a:r>
          </a:p>
          <a:p>
            <a:pPr marL="0" indent="39687" algn="ctr">
              <a:buSzTx/>
              <a:buNone/>
              <a:defRPr sz="1600" b="1" i="1">
                <a:solidFill>
                  <a:srgbClr val="FFFFFF"/>
                </a:solidFill>
              </a:defRPr>
            </a:pPr>
            <a:r>
              <a:t>Second Cycle Degree in Theatre, Film, Television and Media Studies</a:t>
            </a:r>
          </a:p>
          <a:p>
            <a:pPr marL="0" indent="39687" algn="r">
              <a:buSzTx/>
              <a:buNone/>
              <a:defRPr sz="2000">
                <a:solidFill>
                  <a:srgbClr val="FFFFFF"/>
                </a:solidFill>
              </a:defRPr>
            </a:pPr>
            <a:endParaRPr/>
          </a:p>
          <a:p>
            <a:pPr marL="0" indent="39687" algn="r">
              <a:buSzTx/>
              <a:buNone/>
              <a:defRPr sz="2000">
                <a:solidFill>
                  <a:srgbClr val="FFFFFF"/>
                </a:solidFill>
              </a:defRPr>
            </a:pPr>
            <a:r>
              <a:t>Academic Year 2018-2019</a:t>
            </a:r>
          </a:p>
          <a:p>
            <a:pPr marL="0" indent="39687" algn="r">
              <a:buSzTx/>
              <a:buNone/>
              <a:defRPr sz="4000" b="1">
                <a:solidFill>
                  <a:srgbClr val="FFFFFF"/>
                </a:solidFill>
              </a:defRPr>
            </a:pPr>
            <a:r>
              <a:t>Lesson 13</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76"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77" name="Golddiggers of ‘49 (Tex Avery, 1936)"/>
          <p:cNvSpPr txBox="1"/>
          <p:nvPr/>
        </p:nvSpPr>
        <p:spPr>
          <a:xfrm>
            <a:off x="1979711" y="5517231"/>
            <a:ext cx="4968554" cy="459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i="1"/>
            </a:pPr>
            <a:r>
              <a:t>Golddiggers of ‘49 </a:t>
            </a:r>
            <a:r>
              <a:rPr i="0"/>
              <a:t>(Tex Avery, 1936)</a:t>
            </a:r>
          </a:p>
        </p:txBody>
      </p:sp>
      <p:sp>
        <p:nvSpPr>
          <p:cNvPr id="79" name="Animation in the USA 5…"/>
          <p:cNvSpPr txBox="1"/>
          <p:nvPr/>
        </p:nvSpPr>
        <p:spPr>
          <a:xfrm>
            <a:off x="5157077" y="116632"/>
            <a:ext cx="3583385"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a:defRPr sz="2800" b="1">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82"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83" name="Little Red Walking Hood (Tex Avery, 1937)"/>
          <p:cNvSpPr txBox="1"/>
          <p:nvPr/>
        </p:nvSpPr>
        <p:spPr>
          <a:xfrm>
            <a:off x="1691679" y="5517231"/>
            <a:ext cx="5688634" cy="459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i="1"/>
            </a:pPr>
            <a:r>
              <a:t>Little Red Walking Hood </a:t>
            </a:r>
            <a:r>
              <a:rPr i="0"/>
              <a:t>(Tex Avery, 1937)</a:t>
            </a:r>
          </a:p>
        </p:txBody>
      </p:sp>
      <p:sp>
        <p:nvSpPr>
          <p:cNvPr id="85" name="Animation in the USA 5…"/>
          <p:cNvSpPr txBox="1"/>
          <p:nvPr/>
        </p:nvSpPr>
        <p:spPr>
          <a:xfrm>
            <a:off x="5157077" y="116632"/>
            <a:ext cx="3583385"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a:defRPr sz="2800" b="1">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8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89" name="1942-1947: The Bob Clampett years…"/>
          <p:cNvSpPr txBox="1"/>
          <p:nvPr/>
        </p:nvSpPr>
        <p:spPr>
          <a:xfrm>
            <a:off x="467543" y="980727"/>
            <a:ext cx="8136906" cy="6416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pPr>
            <a:r>
              <a:t>1942-1947: The Bob Clampett years</a:t>
            </a:r>
          </a:p>
          <a:p>
            <a:pPr algn="just">
              <a:defRPr sz="2600" b="1"/>
            </a:pPr>
            <a:endParaRPr/>
          </a:p>
          <a:p>
            <a:pPr algn="just">
              <a:defRPr sz="2600" b="1"/>
            </a:pPr>
            <a:r>
              <a:t>Avery left Warner’s in 1942. Bob Clampett (1913-1984) took over the group’s leadership.</a:t>
            </a:r>
            <a:endParaRPr>
              <a:latin typeface="Arial"/>
              <a:ea typeface="Arial"/>
              <a:cs typeface="Arial"/>
              <a:sym typeface="Arial"/>
            </a:endParaRPr>
          </a:p>
          <a:p>
            <a:pPr algn="just">
              <a:defRPr sz="2600" b="1"/>
            </a:pPr>
            <a:endParaRPr>
              <a:latin typeface="Arial"/>
              <a:ea typeface="Arial"/>
              <a:cs typeface="Arial"/>
              <a:sym typeface="Arial"/>
            </a:endParaRPr>
          </a:p>
          <a:p>
            <a:pPr algn="just">
              <a:defRPr sz="2600" b="1"/>
            </a:pPr>
            <a:r>
              <a:t>During Clampett’s years, a lot of successful characters were perfectioned: Daffy Duck, Bugs Bunny, Elmer Fudd and more. </a:t>
            </a:r>
            <a:endParaRPr>
              <a:latin typeface="Arial"/>
              <a:ea typeface="Arial"/>
              <a:cs typeface="Arial"/>
              <a:sym typeface="Arial"/>
            </a:endParaRPr>
          </a:p>
          <a:p>
            <a:pPr algn="just">
              <a:defRPr sz="2600" b="1"/>
            </a:pPr>
            <a:endParaRPr>
              <a:latin typeface="Arial"/>
              <a:ea typeface="Arial"/>
              <a:cs typeface="Arial"/>
              <a:sym typeface="Arial"/>
            </a:endParaRPr>
          </a:p>
          <a:p>
            <a:pPr algn="just">
              <a:defRPr sz="2600" b="1"/>
            </a:pPr>
            <a:r>
              <a:t>Another important director contributed to this period: Friz Freleng (1906-1995). After Warner shut down the animation studio in 1963, he gained further success with his Pink Panther cartoons.</a:t>
            </a:r>
            <a:endParaRPr>
              <a:latin typeface="Arial"/>
              <a:ea typeface="Arial"/>
              <a:cs typeface="Arial"/>
              <a:sym typeface="Arial"/>
            </a:endParaRPr>
          </a:p>
          <a:p>
            <a:pPr algn="just">
              <a:defRPr sz="2800" b="1"/>
            </a:pPr>
            <a:endParaRPr>
              <a:latin typeface="Arial"/>
              <a:ea typeface="Arial"/>
              <a:cs typeface="Arial"/>
              <a:sym typeface="Arial"/>
            </a:endParaRPr>
          </a:p>
        </p:txBody>
      </p:sp>
      <p:sp>
        <p:nvSpPr>
          <p:cNvPr id="90" name="Animation in the USA 5…"/>
          <p:cNvSpPr txBox="1"/>
          <p:nvPr/>
        </p:nvSpPr>
        <p:spPr>
          <a:xfrm>
            <a:off x="5157077" y="116632"/>
            <a:ext cx="3583385"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a:defRPr sz="2800" b="1">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9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94" name="Draftee Daffy (Bob Clampett, 1945)"/>
          <p:cNvSpPr txBox="1"/>
          <p:nvPr/>
        </p:nvSpPr>
        <p:spPr>
          <a:xfrm>
            <a:off x="2123727" y="5589239"/>
            <a:ext cx="4680522" cy="459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i="1"/>
            </a:pPr>
            <a:r>
              <a:t>Draftee Daffy </a:t>
            </a:r>
            <a:r>
              <a:rPr i="0"/>
              <a:t>(Bob Clampett, 1945)</a:t>
            </a:r>
          </a:p>
        </p:txBody>
      </p:sp>
      <p:sp>
        <p:nvSpPr>
          <p:cNvPr id="96" name="Animation in the USA 5…"/>
          <p:cNvSpPr txBox="1"/>
          <p:nvPr/>
        </p:nvSpPr>
        <p:spPr>
          <a:xfrm>
            <a:off x="5157077" y="116632"/>
            <a:ext cx="3583385"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a:defRPr sz="2800" b="1">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9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00" name="Ding Dong Daddy (Friz Freleng, 1942)"/>
          <p:cNvSpPr txBox="1"/>
          <p:nvPr/>
        </p:nvSpPr>
        <p:spPr>
          <a:xfrm>
            <a:off x="1979711" y="5589239"/>
            <a:ext cx="4968554" cy="459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i="1"/>
            </a:pPr>
            <a:r>
              <a:t>Ding Dong Daddy </a:t>
            </a:r>
            <a:r>
              <a:rPr i="0"/>
              <a:t>(Friz Freleng, 1942)</a:t>
            </a:r>
          </a:p>
        </p:txBody>
      </p:sp>
      <p:sp>
        <p:nvSpPr>
          <p:cNvPr id="102" name="Animation in the USA 5…"/>
          <p:cNvSpPr txBox="1"/>
          <p:nvPr/>
        </p:nvSpPr>
        <p:spPr>
          <a:xfrm>
            <a:off x="5157077" y="116632"/>
            <a:ext cx="3583385"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a:defRPr sz="2800" b="1">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105"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06" name="1948-1958: The Chuck Jones years…"/>
          <p:cNvSpPr txBox="1"/>
          <p:nvPr/>
        </p:nvSpPr>
        <p:spPr>
          <a:xfrm>
            <a:off x="467543" y="980727"/>
            <a:ext cx="8136906" cy="6365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pPr>
            <a:r>
              <a:t>1948-1958: The Chuck Jones years</a:t>
            </a:r>
          </a:p>
          <a:p>
            <a:pPr algn="just">
              <a:defRPr sz="2600" b="1"/>
            </a:pPr>
            <a:endParaRPr/>
          </a:p>
          <a:p>
            <a:pPr algn="just">
              <a:defRPr b="1"/>
            </a:pPr>
            <a:r>
              <a:t>Clampett left to work at Screen Gems in 1946 (Clampett’s TV show “Time for Beany” began in 1949). Chuck Jones (1912-2002) took over the main directorial responsibilities at WB.</a:t>
            </a:r>
            <a:endParaRPr>
              <a:latin typeface="Arial"/>
              <a:ea typeface="Arial"/>
              <a:cs typeface="Arial"/>
              <a:sym typeface="Arial"/>
            </a:endParaRPr>
          </a:p>
          <a:p>
            <a:pPr algn="just">
              <a:defRPr b="1"/>
            </a:pPr>
            <a:endParaRPr>
              <a:latin typeface="Arial"/>
              <a:ea typeface="Arial"/>
              <a:cs typeface="Arial"/>
              <a:sym typeface="Arial"/>
            </a:endParaRPr>
          </a:p>
          <a:p>
            <a:pPr algn="just">
              <a:defRPr b="1"/>
            </a:pPr>
            <a:r>
              <a:t>Helped by screenwriter Mike Maltese and layout artist Maurice Noble, he was to become the most intellectual of the WB animation directors. He redefined the characters by making them more complex from a psychological point of view; he preferred well-planned gags over screwball comedy; he sometimes played with high culture. His trademark series is the Wile E. Coyote one, started in 1948.</a:t>
            </a:r>
            <a:endParaRPr>
              <a:latin typeface="Arial"/>
              <a:ea typeface="Arial"/>
              <a:cs typeface="Arial"/>
              <a:sym typeface="Arial"/>
            </a:endParaRPr>
          </a:p>
          <a:p>
            <a:pPr algn="just">
              <a:defRPr sz="2800" b="1"/>
            </a:pPr>
            <a:endParaRPr>
              <a:latin typeface="Arial"/>
              <a:ea typeface="Arial"/>
              <a:cs typeface="Arial"/>
              <a:sym typeface="Arial"/>
            </a:endParaRPr>
          </a:p>
        </p:txBody>
      </p:sp>
      <p:sp>
        <p:nvSpPr>
          <p:cNvPr id="107" name="Animation in the USA 5…"/>
          <p:cNvSpPr txBox="1"/>
          <p:nvPr/>
        </p:nvSpPr>
        <p:spPr>
          <a:xfrm>
            <a:off x="5157077" y="116632"/>
            <a:ext cx="3583385"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a:defRPr sz="2800" b="1">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110"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11" name="What’s Opera, Doc? (Chuck Jones, 1957)"/>
          <p:cNvSpPr txBox="1"/>
          <p:nvPr/>
        </p:nvSpPr>
        <p:spPr>
          <a:xfrm>
            <a:off x="1907703" y="5589239"/>
            <a:ext cx="5328594" cy="459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i="1"/>
            </a:pPr>
            <a:r>
              <a:t>What’s Opera, Doc? </a:t>
            </a:r>
            <a:r>
              <a:rPr i="0"/>
              <a:t>(Chuck Jones, 1957)</a:t>
            </a:r>
          </a:p>
        </p:txBody>
      </p:sp>
      <p:sp>
        <p:nvSpPr>
          <p:cNvPr id="113" name="Animation in the USA 5…"/>
          <p:cNvSpPr txBox="1"/>
          <p:nvPr/>
        </p:nvSpPr>
        <p:spPr>
          <a:xfrm>
            <a:off x="5157077" y="116632"/>
            <a:ext cx="3583385"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a:defRPr sz="2800" b="1">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116"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17" name="Fred Quimby, a newcomer to animation, was appointed chief of the new animation department of MGM in 1937.…"/>
          <p:cNvSpPr txBox="1"/>
          <p:nvPr/>
        </p:nvSpPr>
        <p:spPr>
          <a:xfrm>
            <a:off x="467543" y="980728"/>
            <a:ext cx="8136906" cy="5577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200" b="1"/>
            </a:pPr>
            <a:r>
              <a:t>Fred Quimby, a newcomer to animation, was appointed chief of the new animation department of MGM in 1937.</a:t>
            </a:r>
            <a:endParaRPr>
              <a:latin typeface="Arial"/>
              <a:ea typeface="Arial"/>
              <a:cs typeface="Arial"/>
              <a:sym typeface="Arial"/>
            </a:endParaRPr>
          </a:p>
          <a:p>
            <a:pPr algn="just">
              <a:defRPr sz="2200" b="1"/>
            </a:pPr>
            <a:endParaRPr>
              <a:latin typeface="Arial"/>
              <a:ea typeface="Arial"/>
              <a:cs typeface="Arial"/>
              <a:sym typeface="Arial"/>
            </a:endParaRPr>
          </a:p>
          <a:p>
            <a:pPr algn="just">
              <a:defRPr sz="2200" b="1"/>
            </a:pPr>
            <a:r>
              <a:t>After an interlocutory period, the studio reached its first big success with a 1940 short: </a:t>
            </a:r>
            <a:r>
              <a:rPr i="1"/>
              <a:t>Puss Gets the Boot</a:t>
            </a:r>
            <a:r>
              <a:t>. It was directed by William Hanna (1910-2001) and Joseph Barbera (1911-2006), and it featured two new characters: Tom, a cat, and Jerry, a mouse. During the next fifteen years, the series would win seven Academy Awards.</a:t>
            </a:r>
            <a:endParaRPr>
              <a:latin typeface="Arial"/>
              <a:ea typeface="Arial"/>
              <a:cs typeface="Arial"/>
              <a:sym typeface="Arial"/>
            </a:endParaRPr>
          </a:p>
          <a:p>
            <a:pPr algn="just">
              <a:defRPr sz="2200" b="1"/>
            </a:pPr>
            <a:endParaRPr>
              <a:latin typeface="Arial"/>
              <a:ea typeface="Arial"/>
              <a:cs typeface="Arial"/>
              <a:sym typeface="Arial"/>
            </a:endParaRPr>
          </a:p>
          <a:p>
            <a:pPr algn="just">
              <a:defRPr sz="2200" b="1"/>
            </a:pPr>
            <a:r>
              <a:t>Later, the Hanna-Barbera duo would found and direct one of the world’s most gigantic companies of animated television series. Their first work in that field was “The Ruff and Reddy Show” (1957), shortly followed by “Huckleberry Hound” (1958). Next came “Yogi Bear” (1958), “The Flintstones” (1960), “The Jetsons” (1962), “Scooby-Doo” (1969), “The Smurfs” (1970) and more.</a:t>
            </a:r>
          </a:p>
        </p:txBody>
      </p:sp>
      <p:sp>
        <p:nvSpPr>
          <p:cNvPr id="118"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indent="39687" algn="r">
              <a:defRPr sz="2800" b="1">
                <a:solidFill>
                  <a:srgbClr val="FFFFFF"/>
                </a:solidFill>
              </a:defRPr>
            </a:lvl1pPr>
          </a:lstStyle>
          <a:p>
            <a:r>
              <a:t>Animation in the USA 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121"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22" name="The Cat Concerto (William Hanna, Joseph Barbera, 1947)"/>
          <p:cNvSpPr txBox="1"/>
          <p:nvPr/>
        </p:nvSpPr>
        <p:spPr>
          <a:xfrm>
            <a:off x="899591" y="5589239"/>
            <a:ext cx="7560842" cy="459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i="1"/>
            </a:pPr>
            <a:r>
              <a:t>The Cat Concerto </a:t>
            </a:r>
            <a:r>
              <a:rPr i="0"/>
              <a:t>(William Hanna, Joseph Barbera, 1947)</a:t>
            </a:r>
          </a:p>
        </p:txBody>
      </p:sp>
      <p:sp>
        <p:nvSpPr>
          <p:cNvPr id="124"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indent="39687" algn="r">
              <a:defRPr sz="2800" b="1">
                <a:solidFill>
                  <a:srgbClr val="FFFFFF"/>
                </a:solidFill>
              </a:defRPr>
            </a:lvl1pPr>
          </a:lstStyle>
          <a:p>
            <a:r>
              <a:t>Animation in the USA 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127"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28" name="Tex Avery reached his best results at MGM (1942-1957).…"/>
          <p:cNvSpPr txBox="1"/>
          <p:nvPr/>
        </p:nvSpPr>
        <p:spPr>
          <a:xfrm>
            <a:off x="467543" y="980728"/>
            <a:ext cx="8136906" cy="5234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200" b="1"/>
            </a:pPr>
            <a:endParaRPr/>
          </a:p>
          <a:p>
            <a:pPr algn="just">
              <a:defRPr sz="2200" b="1"/>
            </a:pPr>
            <a:r>
              <a:t>Tex Avery reached his best results at MGM (1942-1957).</a:t>
            </a:r>
            <a:endParaRPr>
              <a:latin typeface="Arial"/>
              <a:ea typeface="Arial"/>
              <a:cs typeface="Arial"/>
              <a:sym typeface="Arial"/>
            </a:endParaRPr>
          </a:p>
          <a:p>
            <a:pPr algn="just">
              <a:defRPr sz="2200" b="1"/>
            </a:pPr>
            <a:endParaRPr>
              <a:latin typeface="Arial"/>
              <a:ea typeface="Arial"/>
              <a:cs typeface="Arial"/>
              <a:sym typeface="Arial"/>
            </a:endParaRPr>
          </a:p>
          <a:p>
            <a:pPr algn="just">
              <a:defRPr sz="2200" b="1"/>
            </a:pPr>
            <a:r>
              <a:t>During the Second World War, he created the character of Droopy. However, Avery’s approach to animation was not character-driven (even if his shorts featured some recurring “stars” other than Droopy, like the Wolf or Screwy Squirrel). Actions and acting were more important than characters. The extraordinary histrionic skills of his protagonists, mixed with a distraught, exaggerated setting and a tremendous comedic pace made each one of his films a </a:t>
            </a:r>
            <a:r>
              <a:rPr i="1"/>
              <a:t>tour de force </a:t>
            </a:r>
            <a:r>
              <a:t>of storytelling and timing. With Avery, the American style of comic animation reached its more extreme –yet perfectly logical- development. </a:t>
            </a:r>
          </a:p>
          <a:p>
            <a:pPr algn="just">
              <a:defRPr sz="2200" b="1"/>
            </a:pPr>
            <a:endParaRPr/>
          </a:p>
        </p:txBody>
      </p:sp>
      <p:sp>
        <p:nvSpPr>
          <p:cNvPr id="129"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indent="39687" algn="r">
              <a:defRPr sz="2800" b="1">
                <a:solidFill>
                  <a:srgbClr val="FFFFFF"/>
                </a:solidFill>
              </a:defRPr>
            </a:lvl1pPr>
          </a:lstStyle>
          <a:p>
            <a:r>
              <a:t>Animation in the USA 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sp>
        <p:nvSpPr>
          <p:cNvPr id="33" name="Animation in the USA 5…"/>
          <p:cNvSpPr txBox="1"/>
          <p:nvPr/>
        </p:nvSpPr>
        <p:spPr>
          <a:xfrm>
            <a:off x="5157077" y="116632"/>
            <a:ext cx="3583385"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a:defRPr sz="2800" b="1">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pic>
        <p:nvPicPr>
          <p:cNvPr id="3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35" name="Around 1940, large Hollywood companies opened (or developed better) their own departments of animation, as Metro-Goldwin-Mayer did in 1937.…"/>
          <p:cNvSpPr txBox="1"/>
          <p:nvPr/>
        </p:nvSpPr>
        <p:spPr>
          <a:xfrm>
            <a:off x="539551" y="1196751"/>
            <a:ext cx="8136906" cy="5336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b="1"/>
            </a:pPr>
            <a:r>
              <a:t>Around 1940, large Hollywood companies opened (or developed better) their own departments of animation, as Metro-Goldwin-Mayer did in 1937.</a:t>
            </a:r>
            <a:endParaRPr>
              <a:latin typeface="Arial"/>
              <a:ea typeface="Arial"/>
              <a:cs typeface="Arial"/>
              <a:sym typeface="Arial"/>
            </a:endParaRPr>
          </a:p>
          <a:p>
            <a:pPr algn="just">
              <a:defRPr sz="2800" b="1"/>
            </a:pPr>
            <a:endParaRPr>
              <a:latin typeface="Arial"/>
              <a:ea typeface="Arial"/>
              <a:cs typeface="Arial"/>
              <a:sym typeface="Arial"/>
            </a:endParaRPr>
          </a:p>
          <a:p>
            <a:pPr algn="just">
              <a:defRPr sz="2800" b="1"/>
            </a:pPr>
            <a:r>
              <a:t>As a result, animation tended to develop something close to a “star system”.</a:t>
            </a:r>
            <a:endParaRPr>
              <a:latin typeface="Arial"/>
              <a:ea typeface="Arial"/>
              <a:cs typeface="Arial"/>
              <a:sym typeface="Arial"/>
            </a:endParaRPr>
          </a:p>
          <a:p>
            <a:pPr algn="just">
              <a:defRPr sz="2800" b="1"/>
            </a:pPr>
            <a:endParaRPr>
              <a:latin typeface="Arial"/>
              <a:ea typeface="Arial"/>
              <a:cs typeface="Arial"/>
              <a:sym typeface="Arial"/>
            </a:endParaRPr>
          </a:p>
          <a:p>
            <a:pPr algn="just">
              <a:defRPr sz="2800" b="1"/>
            </a:pPr>
            <a:r>
              <a:t>The old “surrealism” was replaced by a kind of slapstick comedy, in the style of Charlie Chaplin or Buster Keaton. </a:t>
            </a:r>
            <a:r>
              <a:rPr i="1"/>
              <a:t>Acting</a:t>
            </a:r>
            <a:r>
              <a:t> becomes more important than simple </a:t>
            </a:r>
            <a:r>
              <a:rPr i="1"/>
              <a:t>action</a:t>
            </a:r>
            <a:r>
              <a:t>.</a:t>
            </a:r>
            <a:endParaRPr sz="2300"/>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132"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33" name="Red Hot Riding Hood (Tex Avery, 1943)"/>
          <p:cNvSpPr txBox="1"/>
          <p:nvPr/>
        </p:nvSpPr>
        <p:spPr>
          <a:xfrm>
            <a:off x="2051720" y="5517231"/>
            <a:ext cx="5472608" cy="459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i="1"/>
            </a:pPr>
            <a:r>
              <a:t>Red Hot Riding Hood </a:t>
            </a:r>
            <a:r>
              <a:rPr i="0"/>
              <a:t>(Tex Avery, 1943)</a:t>
            </a:r>
          </a:p>
        </p:txBody>
      </p:sp>
      <p:sp>
        <p:nvSpPr>
          <p:cNvPr id="135"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indent="39687" algn="r">
              <a:defRPr sz="2800" b="1">
                <a:solidFill>
                  <a:srgbClr val="FFFFFF"/>
                </a:solidFill>
              </a:defRPr>
            </a:lvl1pPr>
          </a:lstStyle>
          <a:p>
            <a:r>
              <a:t>Animation in the USA 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13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39" name="Northwest Hounded Police (Tex Avery, 1946)"/>
          <p:cNvSpPr txBox="1"/>
          <p:nvPr/>
        </p:nvSpPr>
        <p:spPr>
          <a:xfrm>
            <a:off x="1547663" y="5517231"/>
            <a:ext cx="5976666" cy="459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i="1"/>
            </a:pPr>
            <a:r>
              <a:t>Northwest Hounded Police </a:t>
            </a:r>
            <a:r>
              <a:rPr i="0"/>
              <a:t>(Tex Avery, 1946)</a:t>
            </a:r>
          </a:p>
        </p:txBody>
      </p:sp>
      <p:sp>
        <p:nvSpPr>
          <p:cNvPr id="141"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indent="39687" algn="r">
              <a:defRPr sz="2800" b="1">
                <a:solidFill>
                  <a:srgbClr val="FFFFFF"/>
                </a:solidFill>
              </a:defRPr>
            </a:lvl1pPr>
          </a:lstStyle>
          <a:p>
            <a:r>
              <a:t>Animation in the USA 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14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45" name="King-Size Canary (Tex Avery, 1947)"/>
          <p:cNvSpPr txBox="1"/>
          <p:nvPr/>
        </p:nvSpPr>
        <p:spPr>
          <a:xfrm>
            <a:off x="2051720" y="5517231"/>
            <a:ext cx="5472608" cy="459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i="1"/>
            </a:pPr>
            <a:r>
              <a:t>King-Size Canary </a:t>
            </a:r>
            <a:r>
              <a:rPr i="0"/>
              <a:t>(Tex Avery, 1947)</a:t>
            </a:r>
          </a:p>
        </p:txBody>
      </p:sp>
      <p:sp>
        <p:nvSpPr>
          <p:cNvPr id="147"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indent="39687" algn="r">
              <a:defRPr sz="2800" b="1">
                <a:solidFill>
                  <a:srgbClr val="FFFFFF"/>
                </a:solidFill>
              </a:defRPr>
            </a:lvl1pPr>
          </a:lstStyle>
          <a:p>
            <a:r>
              <a:t>Animation in the USA 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150"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51" name="From 1954 to 1955, Avery worked with Walter Lantz at Universal. He produced four short films: the most relevant one was Sh-h-h-h-h (1955).…"/>
          <p:cNvSpPr txBox="1"/>
          <p:nvPr/>
        </p:nvSpPr>
        <p:spPr>
          <a:xfrm>
            <a:off x="467543" y="980727"/>
            <a:ext cx="8136906" cy="4574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200" b="1"/>
            </a:pPr>
            <a:endParaRPr/>
          </a:p>
          <a:p>
            <a:pPr algn="just">
              <a:defRPr sz="2800" b="1"/>
            </a:pPr>
            <a:r>
              <a:t>From 1954 to 1955, Avery worked with Walter Lantz at Universal. He produced four short films: the most relevant one was </a:t>
            </a:r>
            <a:r>
              <a:rPr i="1"/>
              <a:t>Sh-h-h-h-h</a:t>
            </a:r>
            <a:r>
              <a:t> (1955).</a:t>
            </a:r>
            <a:endParaRPr>
              <a:latin typeface="Arial"/>
              <a:ea typeface="Arial"/>
              <a:cs typeface="Arial"/>
              <a:sym typeface="Arial"/>
            </a:endParaRPr>
          </a:p>
          <a:p>
            <a:pPr algn="just">
              <a:defRPr sz="2800" b="1"/>
            </a:pPr>
            <a:endParaRPr>
              <a:latin typeface="Arial"/>
              <a:ea typeface="Arial"/>
              <a:cs typeface="Arial"/>
              <a:sym typeface="Arial"/>
            </a:endParaRPr>
          </a:p>
          <a:p>
            <a:pPr algn="just">
              <a:defRPr sz="2800" b="1"/>
            </a:pPr>
            <a:r>
              <a:t>During the final part of his career, he directed several television commercials and wrote gags for Saturday morning cartoons at Hanna-Barbera Productions.</a:t>
            </a:r>
            <a:endParaRPr>
              <a:latin typeface="Arial"/>
              <a:ea typeface="Arial"/>
              <a:cs typeface="Arial"/>
              <a:sym typeface="Arial"/>
            </a:endParaRPr>
          </a:p>
          <a:p>
            <a:pPr algn="just">
              <a:defRPr sz="2200" b="1"/>
            </a:pPr>
            <a:endParaRPr>
              <a:latin typeface="Arial"/>
              <a:ea typeface="Arial"/>
              <a:cs typeface="Arial"/>
              <a:sym typeface="Arial"/>
            </a:endParaRPr>
          </a:p>
          <a:p>
            <a:pPr algn="just">
              <a:defRPr sz="2200" b="1"/>
            </a:pPr>
            <a:endParaRPr>
              <a:latin typeface="Arial"/>
              <a:ea typeface="Arial"/>
              <a:cs typeface="Arial"/>
              <a:sym typeface="Arial"/>
            </a:endParaRPr>
          </a:p>
        </p:txBody>
      </p:sp>
      <p:sp>
        <p:nvSpPr>
          <p:cNvPr id="152"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indent="39687" algn="r">
              <a:defRPr sz="2800" b="1">
                <a:solidFill>
                  <a:srgbClr val="FFFFFF"/>
                </a:solidFill>
              </a:defRPr>
            </a:lvl1pPr>
          </a:lstStyle>
          <a:p>
            <a:r>
              <a:t>Animation in the USA 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155"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56" name="Sh-h-h-h-h (Tex Avery, 1955)"/>
          <p:cNvSpPr txBox="1"/>
          <p:nvPr/>
        </p:nvSpPr>
        <p:spPr>
          <a:xfrm>
            <a:off x="2771799" y="5517231"/>
            <a:ext cx="3888434" cy="459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i="1"/>
            </a:pPr>
            <a:r>
              <a:t>Sh-h-h-h-h </a:t>
            </a:r>
            <a:r>
              <a:rPr i="0"/>
              <a:t>(Tex Avery, 1955)</a:t>
            </a:r>
          </a:p>
        </p:txBody>
      </p:sp>
      <p:sp>
        <p:nvSpPr>
          <p:cNvPr id="158"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indent="39687" algn="r">
              <a:defRPr sz="2800" b="1">
                <a:solidFill>
                  <a:srgbClr val="FFFFFF"/>
                </a:solidFill>
              </a:defRPr>
            </a:lvl1pPr>
          </a:lstStyle>
          <a:p>
            <a:r>
              <a:t>Animation in the USA 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161"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62" name="In 1944, Dave Hilberman, Zachary “Zack” Schwartz and Stephen Bosustow, three former-employees of Disney who had left the company during the 1941 strike, joined efforts to produce a short film for Franklin D. Roosevelt: Hell Bent for Election. They named their company United Productions of America: UPA.…"/>
          <p:cNvSpPr txBox="1"/>
          <p:nvPr/>
        </p:nvSpPr>
        <p:spPr>
          <a:xfrm>
            <a:off x="467543" y="980728"/>
            <a:ext cx="8136906" cy="5577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200" b="1"/>
            </a:pPr>
            <a:endParaRPr/>
          </a:p>
          <a:p>
            <a:pPr algn="just">
              <a:defRPr sz="2200" b="1"/>
            </a:pPr>
            <a:r>
              <a:t>In 1944, Dave Hilberman, Zachary “Zack” Schwartz and Stephen Bosustow, three former-employees of Disney who had left the company during the 1941 strike, joined efforts to produce a short film for Franklin D. Roosevelt: </a:t>
            </a:r>
            <a:r>
              <a:rPr i="1"/>
              <a:t>Hell Bent for Election</a:t>
            </a:r>
            <a:r>
              <a:t>. They named their company United Productions of America: UPA.</a:t>
            </a:r>
            <a:endParaRPr>
              <a:latin typeface="Arial"/>
              <a:ea typeface="Arial"/>
              <a:cs typeface="Arial"/>
              <a:sym typeface="Arial"/>
            </a:endParaRPr>
          </a:p>
          <a:p>
            <a:pPr algn="just">
              <a:defRPr sz="2200" b="1"/>
            </a:pPr>
            <a:endParaRPr>
              <a:latin typeface="Arial"/>
              <a:ea typeface="Arial"/>
              <a:cs typeface="Arial"/>
              <a:sym typeface="Arial"/>
            </a:endParaRPr>
          </a:p>
          <a:p>
            <a:pPr algn="just">
              <a:defRPr sz="2200" b="1"/>
            </a:pPr>
            <a:r>
              <a:t>Thanks to a good team of scene designers, layout experts and directors (like John Hubley and Bob Cannon) they started developing a very personal approach to clever stylization.</a:t>
            </a:r>
            <a:endParaRPr>
              <a:latin typeface="Arial"/>
              <a:ea typeface="Arial"/>
              <a:cs typeface="Arial"/>
              <a:sym typeface="Arial"/>
            </a:endParaRPr>
          </a:p>
          <a:p>
            <a:pPr algn="just">
              <a:defRPr sz="2200" b="1"/>
            </a:pPr>
            <a:endParaRPr>
              <a:latin typeface="Arial"/>
              <a:ea typeface="Arial"/>
              <a:cs typeface="Arial"/>
              <a:sym typeface="Arial"/>
            </a:endParaRPr>
          </a:p>
          <a:p>
            <a:pPr algn="just">
              <a:defRPr sz="2200" b="1"/>
            </a:pPr>
            <a:r>
              <a:t>Hilberman and Schwartz left in 1946; Bosustow (1911-1981) remained the only leader of UPA.</a:t>
            </a:r>
            <a:endParaRPr>
              <a:latin typeface="Arial"/>
              <a:ea typeface="Arial"/>
              <a:cs typeface="Arial"/>
              <a:sym typeface="Arial"/>
            </a:endParaRPr>
          </a:p>
          <a:p>
            <a:pPr algn="just">
              <a:defRPr sz="2200" b="1"/>
            </a:pPr>
            <a:endParaRPr>
              <a:latin typeface="Arial"/>
              <a:ea typeface="Arial"/>
              <a:cs typeface="Arial"/>
              <a:sym typeface="Arial"/>
            </a:endParaRPr>
          </a:p>
          <a:p>
            <a:pPr algn="just">
              <a:defRPr sz="2200" b="1"/>
            </a:pPr>
            <a:endParaRPr>
              <a:latin typeface="Arial"/>
              <a:ea typeface="Arial"/>
              <a:cs typeface="Arial"/>
              <a:sym typeface="Arial"/>
            </a:endParaRPr>
          </a:p>
        </p:txBody>
      </p:sp>
      <p:sp>
        <p:nvSpPr>
          <p:cNvPr id="163"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indent="39687" algn="r">
              <a:defRPr sz="2800" b="1">
                <a:solidFill>
                  <a:srgbClr val="FFFFFF"/>
                </a:solidFill>
              </a:defRPr>
            </a:lvl1pPr>
          </a:lstStyle>
          <a:p>
            <a:r>
              <a:t>Animation in the USA 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166"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67" name="The UPA approach preferred refined and cerebral humour over frantic and fast comedy.…"/>
          <p:cNvSpPr txBox="1"/>
          <p:nvPr/>
        </p:nvSpPr>
        <p:spPr>
          <a:xfrm>
            <a:off x="467543" y="980728"/>
            <a:ext cx="8136906" cy="5095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200" b="1"/>
            </a:pPr>
            <a:endParaRPr/>
          </a:p>
          <a:p>
            <a:pPr algn="just">
              <a:defRPr sz="2200" b="1">
                <a:latin typeface="Arial"/>
                <a:ea typeface="Arial"/>
                <a:cs typeface="Arial"/>
                <a:sym typeface="Arial"/>
              </a:defRPr>
            </a:pPr>
            <a:r>
              <a:t>The UPA approach preferred refined and cerebral humour over frantic and fast comedy.</a:t>
            </a:r>
          </a:p>
          <a:p>
            <a:pPr algn="just">
              <a:defRPr sz="2200" b="1">
                <a:latin typeface="Arial"/>
                <a:ea typeface="Arial"/>
                <a:cs typeface="Arial"/>
                <a:sym typeface="Arial"/>
              </a:defRPr>
            </a:pPr>
            <a:endParaRPr/>
          </a:p>
          <a:p>
            <a:pPr algn="just">
              <a:defRPr sz="2200" b="1">
                <a:latin typeface="Arial"/>
                <a:ea typeface="Arial"/>
                <a:cs typeface="Arial"/>
                <a:sym typeface="Arial"/>
              </a:defRPr>
            </a:pPr>
            <a:r>
              <a:t>UPA declined during the 1960s; however, its style left a longstanding mark in international animation. Among the artists that contributed and who were later influenced by the UPA: Bill Melendez, George Dunning, Jimmy Teru Murakami.</a:t>
            </a:r>
          </a:p>
          <a:p>
            <a:pPr algn="just">
              <a:defRPr sz="2200" b="1">
                <a:latin typeface="Arial"/>
                <a:ea typeface="Arial"/>
                <a:cs typeface="Arial"/>
                <a:sym typeface="Arial"/>
              </a:defRPr>
            </a:pPr>
            <a:endParaRPr/>
          </a:p>
          <a:p>
            <a:pPr algn="just">
              <a:defRPr sz="2200" b="1">
                <a:latin typeface="Arial"/>
                <a:ea typeface="Arial"/>
                <a:cs typeface="Arial"/>
                <a:sym typeface="Arial"/>
              </a:defRPr>
            </a:pPr>
            <a:r>
              <a:t>The most successful characters at UPA were Mister Magoo (since 1949) and Gerald McBoing Boing, who debuted in a 1951 short film by Bob Cannon, awarded with a Oscar.</a:t>
            </a:r>
          </a:p>
          <a:p>
            <a:pPr algn="just">
              <a:defRPr sz="2200" b="1"/>
            </a:pPr>
            <a:endParaRPr/>
          </a:p>
          <a:p>
            <a:pPr algn="just">
              <a:defRPr sz="2200" b="1"/>
            </a:pPr>
            <a:endParaRPr/>
          </a:p>
        </p:txBody>
      </p:sp>
      <p:sp>
        <p:nvSpPr>
          <p:cNvPr id="168"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indent="39687" algn="r">
              <a:defRPr sz="2800" b="1">
                <a:solidFill>
                  <a:srgbClr val="FFFFFF"/>
                </a:solidFill>
              </a:defRPr>
            </a:lvl1pPr>
          </a:lstStyle>
          <a:p>
            <a:r>
              <a:t>Animation in the USA 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171"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72" name="Gerald McBoing Boing (Robert Cannon, 1951)"/>
          <p:cNvSpPr txBox="1"/>
          <p:nvPr/>
        </p:nvSpPr>
        <p:spPr>
          <a:xfrm>
            <a:off x="1547663" y="5517231"/>
            <a:ext cx="5976666" cy="459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defRPr b="1" i="1"/>
            </a:lvl1pPr>
          </a:lstStyle>
          <a:p>
            <a:r>
              <a:t>Gerald McBoing Boing (Robert Cannon, 1951)</a:t>
            </a:r>
          </a:p>
        </p:txBody>
      </p:sp>
      <p:sp>
        <p:nvSpPr>
          <p:cNvPr id="174"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indent="39687" algn="r">
              <a:defRPr sz="2800" b="1">
                <a:solidFill>
                  <a:srgbClr val="FFFFFF"/>
                </a:solidFill>
              </a:defRPr>
            </a:lvl1pPr>
          </a:lstStyle>
          <a:p>
            <a:r>
              <a:t>Animation in the USA 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77" name="Suggested readings"/>
          <p:cNvSpPr txBox="1"/>
          <p:nvPr/>
        </p:nvSpPr>
        <p:spPr>
          <a:xfrm>
            <a:off x="5982468" y="188912"/>
            <a:ext cx="2890070" cy="44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indent="39687" algn="r" defTabSz="457200">
              <a:defRPr sz="2800" b="1">
                <a:solidFill>
                  <a:srgbClr val="FFFFFF"/>
                </a:solidFill>
              </a:defRPr>
            </a:lvl1pPr>
          </a:lstStyle>
          <a:p>
            <a:r>
              <a:t>Suggested readings</a:t>
            </a:r>
          </a:p>
        </p:txBody>
      </p:sp>
      <p:pic>
        <p:nvPicPr>
          <p:cNvPr id="178"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79" name="Giannalberto Bendazzi, Animation. A World History. 3 voll., Waltham, Massachusetts: Focal Press, 2015. Vol. I, pp. 118-126 (from –and including- the section “Warner Bros.” up to –and including- the section “Carl W. Stalling, Musical Animator). Vol. II, pp. 12-19 (from –and including- the section “Warner Bros.” Up to –and including- the section “Chuck Jones”).…"/>
          <p:cNvSpPr txBox="1"/>
          <p:nvPr/>
        </p:nvSpPr>
        <p:spPr>
          <a:xfrm>
            <a:off x="671512" y="1192212"/>
            <a:ext cx="7367588" cy="418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100" b="1"/>
            </a:pPr>
            <a:r>
              <a:t>Giannalberto Bendazzi, </a:t>
            </a:r>
            <a:r>
              <a:rPr i="1"/>
              <a:t>Animation. A World History</a:t>
            </a:r>
            <a:r>
              <a:t>. 3 voll., Waltham, Massachusetts: Focal Press, 2015. Vol. I, pp. 118-126 (from –and including- the section “Warner Bros.” up to –and including- the section “Carl W. Stalling, Musical Animator). Vol. II, pp. 12-19 (from –and including- the section “Warner Bros.” Up to –and including- the section “Chuck Jones”).</a:t>
            </a:r>
          </a:p>
          <a:p>
            <a:pPr algn="just">
              <a:defRPr sz="2100" b="1"/>
            </a:pPr>
            <a:endParaRPr/>
          </a:p>
          <a:p>
            <a:pPr algn="just">
              <a:defRPr sz="2100" b="1"/>
            </a:pPr>
            <a:r>
              <a:t>Vol. II, p. 21 (only the section “MGM’s Cat and Mouse”); pp. 107-109 (only the section “On the small screen”). Vol. II, pp. 5-12 (from –and including- the section “Gerald McBoing Boing”, up to –and including- the section “The Galaxy”). </a:t>
            </a:r>
          </a:p>
          <a:p>
            <a:pPr algn="just">
              <a:defRPr sz="15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3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39" name="Animators Hugh Harman and Rudolf Ising (previously working for Disney and for Mintz) created a character inspired by Mickey Mouse: Bosko, a black boy.…"/>
          <p:cNvSpPr txBox="1"/>
          <p:nvPr/>
        </p:nvSpPr>
        <p:spPr>
          <a:xfrm>
            <a:off x="539551" y="1196751"/>
            <a:ext cx="8136906" cy="4536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b="1"/>
            </a:pPr>
            <a:r>
              <a:t>Animators Hugh Harman and Rudolf Ising (previously working for Disney and for Mintz) created a character inspired by Mickey Mouse: Bosko, a black boy.</a:t>
            </a:r>
            <a:endParaRPr>
              <a:latin typeface="Arial"/>
              <a:ea typeface="Arial"/>
              <a:cs typeface="Arial"/>
              <a:sym typeface="Arial"/>
            </a:endParaRPr>
          </a:p>
          <a:p>
            <a:pPr algn="just">
              <a:defRPr sz="2800" b="1"/>
            </a:pPr>
            <a:endParaRPr>
              <a:latin typeface="Arial"/>
              <a:ea typeface="Arial"/>
              <a:cs typeface="Arial"/>
              <a:sym typeface="Arial"/>
            </a:endParaRPr>
          </a:p>
          <a:p>
            <a:pPr algn="just">
              <a:defRPr sz="2800" b="1"/>
            </a:pPr>
            <a:r>
              <a:t>Their first short, </a:t>
            </a:r>
            <a:r>
              <a:rPr i="1"/>
              <a:t>Bosko the Talk-Ink Kid </a:t>
            </a:r>
            <a:r>
              <a:t>(1929), caught the interest of producer Leon Schlesinger (1884-1949), chief of Pacific Art and Title.</a:t>
            </a:r>
            <a:endParaRPr>
              <a:latin typeface="Arial"/>
              <a:ea typeface="Arial"/>
              <a:cs typeface="Arial"/>
              <a:sym typeface="Arial"/>
            </a:endParaRPr>
          </a:p>
          <a:p>
            <a:pPr algn="just">
              <a:defRPr sz="2800" b="1"/>
            </a:pPr>
            <a:endParaRPr>
              <a:latin typeface="Arial"/>
              <a:ea typeface="Arial"/>
              <a:cs typeface="Arial"/>
              <a:sym typeface="Arial"/>
            </a:endParaRPr>
          </a:p>
          <a:p>
            <a:pPr algn="just">
              <a:defRPr sz="2800" b="1"/>
            </a:pPr>
            <a:r>
              <a:t>Schlesinger drew up a contract with Warner Brothers. In 1930, the “Looney Tunes” series began.</a:t>
            </a:r>
          </a:p>
        </p:txBody>
      </p:sp>
      <p:sp>
        <p:nvSpPr>
          <p:cNvPr id="40" name="Animation in the USA 5…"/>
          <p:cNvSpPr txBox="1"/>
          <p:nvPr/>
        </p:nvSpPr>
        <p:spPr>
          <a:xfrm>
            <a:off x="5195177" y="128587"/>
            <a:ext cx="3583385"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a:defRPr sz="2800" b="1">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4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44" name="Bosko the Talk-Ink Kid (Hugh Harman, Rudolf Ising, 1929)"/>
          <p:cNvSpPr txBox="1"/>
          <p:nvPr/>
        </p:nvSpPr>
        <p:spPr>
          <a:xfrm>
            <a:off x="827583" y="5733255"/>
            <a:ext cx="7416826" cy="459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i="1"/>
            </a:pPr>
            <a:r>
              <a:t>Bosko the Talk-Ink Kid </a:t>
            </a:r>
            <a:r>
              <a:rPr i="0"/>
              <a:t>(Hugh Harman, Rudolf Ising, 1929)</a:t>
            </a:r>
          </a:p>
        </p:txBody>
      </p:sp>
      <p:sp>
        <p:nvSpPr>
          <p:cNvPr id="46" name="Animation in the USA 5…"/>
          <p:cNvSpPr txBox="1"/>
          <p:nvPr/>
        </p:nvSpPr>
        <p:spPr>
          <a:xfrm>
            <a:off x="5157077" y="116632"/>
            <a:ext cx="3583385"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a:defRPr sz="2800" b="1">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4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50" name="Congo Jazz (Hugh Harman, Rudolf Ising, 1930)"/>
          <p:cNvSpPr txBox="1"/>
          <p:nvPr/>
        </p:nvSpPr>
        <p:spPr>
          <a:xfrm>
            <a:off x="1475655" y="5589239"/>
            <a:ext cx="6120682" cy="459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i="1"/>
            </a:pPr>
            <a:r>
              <a:t>Congo Jazz </a:t>
            </a:r>
            <a:r>
              <a:rPr i="0"/>
              <a:t>(Hugh Harman, Rudolf Ising, 1930)</a:t>
            </a:r>
          </a:p>
        </p:txBody>
      </p:sp>
      <p:sp>
        <p:nvSpPr>
          <p:cNvPr id="52" name="Animation in the USA 5…"/>
          <p:cNvSpPr txBox="1"/>
          <p:nvPr/>
        </p:nvSpPr>
        <p:spPr>
          <a:xfrm>
            <a:off x="5157077" y="116632"/>
            <a:ext cx="3583385"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a:defRPr sz="2800" b="1">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55"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56" name="Harman and Ising created also a sister series to the “Looney Tunes”: the “Merrie Melodies” (since 1931). They featured music that WB had already launched in its musicals.…"/>
          <p:cNvSpPr txBox="1"/>
          <p:nvPr/>
        </p:nvSpPr>
        <p:spPr>
          <a:xfrm>
            <a:off x="539551" y="1196752"/>
            <a:ext cx="8136906" cy="6009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700" b="1"/>
            </a:pPr>
            <a:r>
              <a:t>Harman and Ising created also a sister series to the “Looney Tunes”: the “Merrie Melodies” (since 1931). They featured music that WB had already launched in its musicals.</a:t>
            </a:r>
            <a:endParaRPr>
              <a:latin typeface="Arial"/>
              <a:ea typeface="Arial"/>
              <a:cs typeface="Arial"/>
              <a:sym typeface="Arial"/>
            </a:endParaRPr>
          </a:p>
          <a:p>
            <a:pPr algn="just">
              <a:defRPr sz="2700" b="1"/>
            </a:pPr>
            <a:endParaRPr>
              <a:latin typeface="Arial"/>
              <a:ea typeface="Arial"/>
              <a:cs typeface="Arial"/>
              <a:sym typeface="Arial"/>
            </a:endParaRPr>
          </a:p>
          <a:p>
            <a:pPr algn="just">
              <a:defRPr sz="2700" b="1"/>
            </a:pPr>
            <a:r>
              <a:t>Because of a clash with Schlesinger, Harman and Ising left WB for MGM in 1933. They took Bosko with them; Schlesinger was left with just the two series’ titles. He needed new directors and artists, as well as new characters. He hired the newcomers Tex Avery and Frank Tashlin; he also promoted chief animator Friz Freleng to be director.</a:t>
            </a:r>
            <a:endParaRPr>
              <a:latin typeface="Arial"/>
              <a:ea typeface="Arial"/>
              <a:cs typeface="Arial"/>
              <a:sym typeface="Arial"/>
            </a:endParaRPr>
          </a:p>
          <a:p>
            <a:pPr algn="just">
              <a:defRPr sz="2800" b="1"/>
            </a:pPr>
            <a:endParaRPr>
              <a:latin typeface="Arial"/>
              <a:ea typeface="Arial"/>
              <a:cs typeface="Arial"/>
              <a:sym typeface="Arial"/>
            </a:endParaRPr>
          </a:p>
        </p:txBody>
      </p:sp>
      <p:sp>
        <p:nvSpPr>
          <p:cNvPr id="57" name="Animation in the USA 5…"/>
          <p:cNvSpPr txBox="1"/>
          <p:nvPr/>
        </p:nvSpPr>
        <p:spPr>
          <a:xfrm>
            <a:off x="5157077" y="116632"/>
            <a:ext cx="3583385"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a:defRPr sz="2800" b="1">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60"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61" name="Lady, Play Your Mandolin! (Hugh Harman, Rudolf Ising, 1931)"/>
          <p:cNvSpPr txBox="1"/>
          <p:nvPr/>
        </p:nvSpPr>
        <p:spPr>
          <a:xfrm>
            <a:off x="1475655" y="5517231"/>
            <a:ext cx="6120682" cy="828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i="1"/>
            </a:pPr>
            <a:r>
              <a:t>Lady, Play Your Mandolin! </a:t>
            </a:r>
            <a:r>
              <a:rPr i="0"/>
              <a:t>(Hugh Harman, Rudolf Ising, 1931)</a:t>
            </a:r>
          </a:p>
        </p:txBody>
      </p:sp>
      <p:sp>
        <p:nvSpPr>
          <p:cNvPr id="63" name="Animation in the USA 5…"/>
          <p:cNvSpPr txBox="1"/>
          <p:nvPr/>
        </p:nvSpPr>
        <p:spPr>
          <a:xfrm>
            <a:off x="5157077" y="116632"/>
            <a:ext cx="3583385"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a:defRPr sz="2800" b="1">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66"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67" name="1936-1941: the Tex Avery years…"/>
          <p:cNvSpPr txBox="1"/>
          <p:nvPr/>
        </p:nvSpPr>
        <p:spPr>
          <a:xfrm>
            <a:off x="467543" y="980727"/>
            <a:ext cx="8136906" cy="536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pPr>
            <a:r>
              <a:t>1936-1941: the Tex Avery years</a:t>
            </a:r>
          </a:p>
          <a:p>
            <a:pPr algn="ctr">
              <a:defRPr sz="3600" b="1"/>
            </a:pPr>
            <a:endParaRPr/>
          </a:p>
          <a:p>
            <a:pPr algn="just">
              <a:defRPr b="1"/>
            </a:pPr>
            <a:r>
              <a:t>Frederick Bean “Tex” Avery, hired almost by chance, changed the face of WB’s animation. Even if he would reach his creative peak later at MGM, he became a reference point for later WB directors, like Bob Clampett and Chuck Jones.</a:t>
            </a:r>
            <a:endParaRPr>
              <a:latin typeface="Arial"/>
              <a:ea typeface="Arial"/>
              <a:cs typeface="Arial"/>
              <a:sym typeface="Arial"/>
            </a:endParaRPr>
          </a:p>
          <a:p>
            <a:pPr algn="just">
              <a:defRPr b="1"/>
            </a:pPr>
            <a:endParaRPr>
              <a:latin typeface="Arial"/>
              <a:ea typeface="Arial"/>
              <a:cs typeface="Arial"/>
              <a:sym typeface="Arial"/>
            </a:endParaRPr>
          </a:p>
          <a:p>
            <a:pPr algn="just">
              <a:defRPr b="1"/>
            </a:pPr>
            <a:r>
              <a:t>Avery had a kind of “subversive” comic taste: he delved into absurdity, exaggerated speed, wordplays and breaking the “fourth wall”, always with a deep consciousness and knowledge of his expressive medium.</a:t>
            </a:r>
            <a:endParaRPr>
              <a:latin typeface="Arial"/>
              <a:ea typeface="Arial"/>
              <a:cs typeface="Arial"/>
              <a:sym typeface="Arial"/>
            </a:endParaRPr>
          </a:p>
          <a:p>
            <a:pPr algn="just">
              <a:defRPr sz="2700" b="1"/>
            </a:pPr>
            <a:endParaRPr>
              <a:latin typeface="Arial"/>
              <a:ea typeface="Arial"/>
              <a:cs typeface="Arial"/>
              <a:sym typeface="Arial"/>
            </a:endParaRPr>
          </a:p>
        </p:txBody>
      </p:sp>
      <p:sp>
        <p:nvSpPr>
          <p:cNvPr id="68" name="Animation in the USA 5…"/>
          <p:cNvSpPr txBox="1"/>
          <p:nvPr/>
        </p:nvSpPr>
        <p:spPr>
          <a:xfrm>
            <a:off x="5157077" y="116632"/>
            <a:ext cx="3583385"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a:defRPr sz="2800" b="1">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endParaRPr/>
          </a:p>
        </p:txBody>
      </p:sp>
      <p:pic>
        <p:nvPicPr>
          <p:cNvPr id="71"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72" name="Avery and Frank Tashlin worked with their team of animators (Chuck Jones, Bob Clampett and Robert Cannon) in a cottage detached from the main body of the studio, the so-called “termite terrace”.…"/>
          <p:cNvSpPr txBox="1"/>
          <p:nvPr/>
        </p:nvSpPr>
        <p:spPr>
          <a:xfrm>
            <a:off x="467543" y="980728"/>
            <a:ext cx="8136906" cy="6263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600" b="1"/>
            </a:pPr>
            <a:r>
              <a:t>Avery and Frank Tashlin worked with their team of animators (Chuck Jones, Bob Clampett and Robert Cannon) in a cottage detached from the main body of the studio, the so-called “termite terrace”.</a:t>
            </a:r>
            <a:endParaRPr>
              <a:latin typeface="Arial"/>
              <a:ea typeface="Arial"/>
              <a:cs typeface="Arial"/>
              <a:sym typeface="Arial"/>
            </a:endParaRPr>
          </a:p>
          <a:p>
            <a:pPr algn="just">
              <a:defRPr sz="2600" b="1"/>
            </a:pPr>
            <a:endParaRPr>
              <a:latin typeface="Arial"/>
              <a:ea typeface="Arial"/>
              <a:cs typeface="Arial"/>
              <a:sym typeface="Arial"/>
            </a:endParaRPr>
          </a:p>
          <a:p>
            <a:pPr algn="just">
              <a:defRPr sz="2600" b="1"/>
            </a:pPr>
            <a:r>
              <a:t>The first relevant carachter he worked on was Porky Pig, co-protagonist of </a:t>
            </a:r>
            <a:r>
              <a:rPr i="1"/>
              <a:t>Golddiggers of ‘49 </a:t>
            </a:r>
            <a:r>
              <a:t>(1936). The stammering pig was a creation of Bob Clampett; however, as Bendazzi argues, «it would be misleading to attempt to determine the individual creators or the precise dates of birth of these characters, since they developed over the course of years, undergoing many alterations in their physical aspects, manners and personalities».</a:t>
            </a:r>
            <a:endParaRPr>
              <a:latin typeface="Arial"/>
              <a:ea typeface="Arial"/>
              <a:cs typeface="Arial"/>
              <a:sym typeface="Arial"/>
            </a:endParaRPr>
          </a:p>
          <a:p>
            <a:pPr algn="just">
              <a:defRPr sz="2800" b="1"/>
            </a:pPr>
            <a:endParaRPr>
              <a:latin typeface="Arial"/>
              <a:ea typeface="Arial"/>
              <a:cs typeface="Arial"/>
              <a:sym typeface="Arial"/>
            </a:endParaRPr>
          </a:p>
        </p:txBody>
      </p:sp>
      <p:sp>
        <p:nvSpPr>
          <p:cNvPr id="73" name="Animation in the USA 5…"/>
          <p:cNvSpPr txBox="1"/>
          <p:nvPr/>
        </p:nvSpPr>
        <p:spPr>
          <a:xfrm>
            <a:off x="5157077" y="116632"/>
            <a:ext cx="3583385"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a:defRPr sz="2800" b="1">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theme/theme1.xml><?xml version="1.0" encoding="utf-8"?>
<a:theme xmlns:a="http://schemas.openxmlformats.org/drawingml/2006/main" name="Struttura predefinita">
  <a:themeElements>
    <a:clrScheme name="Struttura predefinita">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Helvetica"/>
        <a:ea typeface="Helvetica"/>
        <a:cs typeface="Helvetica"/>
      </a:majorFont>
      <a:minorFont>
        <a:latin typeface="Helvetica Neue"/>
        <a:ea typeface="Helvetica Neue"/>
        <a:cs typeface="Helvetica Neue"/>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truttura predefinita">
  <a:themeElements>
    <a:clrScheme name="Struttura predefinita">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Helvetica"/>
        <a:ea typeface="Helvetica"/>
        <a:cs typeface="Helvetica"/>
      </a:majorFont>
      <a:minorFont>
        <a:latin typeface="Helvetica Neue"/>
        <a:ea typeface="Helvetica Neue"/>
        <a:cs typeface="Helvetica Neue"/>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1681</Words>
  <Application>Microsoft Macintosh PowerPoint</Application>
  <PresentationFormat>Presentazione su schermo (4:3)</PresentationFormat>
  <Paragraphs>122</Paragraphs>
  <Slides>28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28</vt:i4>
      </vt:variant>
    </vt:vector>
  </HeadingPairs>
  <TitlesOfParts>
    <vt:vector size="32" baseType="lpstr">
      <vt:lpstr>Arial</vt:lpstr>
      <vt:lpstr>Calibri</vt:lpstr>
      <vt:lpstr>Helvetica Neue</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cp:lastModifiedBy>Marco Bellano</cp:lastModifiedBy>
  <cp:revision>1</cp:revision>
  <dcterms:modified xsi:type="dcterms:W3CDTF">2018-11-15T17:31:44Z</dcterms:modified>
</cp:coreProperties>
</file>