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2932"/>
  </p:normalViewPr>
  <p:slideViewPr>
    <p:cSldViewPr snapToGrid="0" snapToObjects="1">
      <p:cViewPr varScale="1">
        <p:scale>
          <a:sx n="53" d="100"/>
          <a:sy n="53" d="100"/>
        </p:scale>
        <p:origin x="10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Shape 26"/>
          <p:cNvSpPr>
            <a:spLocks noGrp="1" noRot="1" noChangeAspect="1"/>
          </p:cNvSpPr>
          <p:nvPr>
            <p:ph type="sldImg"/>
          </p:nvPr>
        </p:nvSpPr>
        <p:spPr>
          <a:xfrm>
            <a:off x="1143000" y="685800"/>
            <a:ext cx="4572000" cy="3429000"/>
          </a:xfrm>
          <a:prstGeom prst="rect">
            <a:avLst/>
          </a:prstGeom>
        </p:spPr>
        <p:txBody>
          <a:bodyPr/>
          <a:lstStyle/>
          <a:p>
            <a:endParaRPr/>
          </a:p>
        </p:txBody>
      </p:sp>
      <p:sp>
        <p:nvSpPr>
          <p:cNvPr id="27" name="Shape 2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18" name="Titolo Testo"/>
          <p:cNvSpPr txBox="1">
            <a:spLocks noGrp="1"/>
          </p:cNvSpPr>
          <p:nvPr>
            <p:ph type="title"/>
          </p:nvPr>
        </p:nvSpPr>
        <p:spPr>
          <a:xfrm>
            <a:off x="457200" y="0"/>
            <a:ext cx="8229600" cy="1692275"/>
          </a:xfrm>
          <a:prstGeom prst="rect">
            <a:avLst/>
          </a:prstGeom>
        </p:spPr>
        <p:txBody>
          <a:bodyPr>
            <a:normAutofit/>
          </a:bodyPr>
          <a:lstStyle>
            <a:lvl1pPr marL="39687" indent="-39687"/>
          </a:lstStyle>
          <a:p>
            <a:r>
              <a:t>Titolo Testo</a:t>
            </a:r>
          </a:p>
        </p:txBody>
      </p:sp>
      <p:sp>
        <p:nvSpPr>
          <p:cNvPr id="19" name="Corpo livello uno…"/>
          <p:cNvSpPr txBox="1">
            <a:spLocks noGrp="1"/>
          </p:cNvSpPr>
          <p:nvPr>
            <p:ph type="body" idx="1"/>
          </p:nvPr>
        </p:nvSpPr>
        <p:spPr>
          <a:prstGeom prst="rect">
            <a:avLst/>
          </a:prstGeom>
        </p:spPr>
        <p:txBody>
          <a:bodyPr>
            <a:normAutofit/>
          </a:bodyPr>
          <a:lstStyle>
            <a:lvl1pPr marL="382588">
              <a:buChar char="•"/>
            </a:lvl1pPr>
            <a:lvl2pPr marL="772659"/>
            <a:lvl3pPr marL="1208087"/>
            <a:lvl4pPr marL="1726247" indent="-365759"/>
            <a:lvl5pPr marL="2183448" indent="-365760"/>
          </a:lstStyle>
          <a:p>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a:spLocks noGrp="1"/>
          </p:cNvSpPr>
          <p:nvPr>
            <p:ph type="sldNum" sz="quarter" idx="2"/>
          </p:nvPr>
        </p:nvSpPr>
        <p:spPr>
          <a:xfrm>
            <a:off x="7477021" y="6245225"/>
            <a:ext cx="284372" cy="307340"/>
          </a:xfrm>
          <a:prstGeom prst="rect">
            <a:avLst/>
          </a:prstGeom>
        </p:spPr>
        <p:txBody>
          <a:bodyPr/>
          <a:lstStyle>
            <a:lvl1pPr defTabSz="914400"/>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umero diapositiva"/>
          <p:cNvSpPr txBox="1">
            <a:spLocks noGrp="1"/>
          </p:cNvSpPr>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fld id="{86CB4B4D-7CA3-9044-876B-883B54F8677D}" type="slidenum">
              <a:t>‹N›</a:t>
            </a:fld>
            <a:endParaRPr/>
          </a:p>
        </p:txBody>
      </p:sp>
      <p:sp>
        <p:nvSpPr>
          <p:cNvPr id="3" name="Titolo Testo"/>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p>
            <a:r>
              <a:t>Titolo Testo</a:t>
            </a:r>
          </a:p>
        </p:txBody>
      </p:sp>
      <p:sp>
        <p:nvSpPr>
          <p:cNvPr id="4" name="Corpo livello uno…"/>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lstStyle/>
          <a:p>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C0D1C"/>
        </a:solidFill>
        <a:effectLst/>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a:spLocks noGrp="1"/>
          </p:cNvSpPr>
          <p:nvPr>
            <p:ph type="body" sz="half" idx="4294967295"/>
          </p:nvPr>
        </p:nvSpPr>
        <p:spPr>
          <a:xfrm>
            <a:off x="971550" y="3644900"/>
            <a:ext cx="7200900" cy="2879725"/>
          </a:xfrm>
          <a:prstGeom prst="rect">
            <a:avLst/>
          </a:prstGeom>
        </p:spPr>
        <p:txBody>
          <a:bodyPr>
            <a:normAutofit/>
          </a:bodyPr>
          <a:lstStyle/>
          <a:p>
            <a:pPr marL="0" indent="39687" algn="ctr">
              <a:buSzTx/>
              <a:buNone/>
              <a:defRPr sz="6000" b="1" i="1">
                <a:solidFill>
                  <a:srgbClr val="FFFFFF"/>
                </a:solidFill>
              </a:defRPr>
            </a:pPr>
            <a:r>
              <a:t>History of Animation</a:t>
            </a:r>
          </a:p>
          <a:p>
            <a:pPr marL="0" indent="39687" algn="ctr">
              <a:buSzTx/>
              <a:buNone/>
              <a:defRPr sz="1600" b="1" i="1">
                <a:solidFill>
                  <a:srgbClr val="FFFFFF"/>
                </a:solidFill>
              </a:defRPr>
            </a:pPr>
            <a:r>
              <a:t>Second Cycle Degree in Theatre, Film, Television and Media Studies</a:t>
            </a:r>
          </a:p>
          <a:p>
            <a:pPr marL="0" indent="39687" algn="r">
              <a:buSzTx/>
              <a:buNone/>
              <a:defRPr sz="2000">
                <a:solidFill>
                  <a:srgbClr val="FFFFFF"/>
                </a:solidFill>
              </a:defRPr>
            </a:pPr>
            <a:endParaRPr/>
          </a:p>
          <a:p>
            <a:pPr marL="0" indent="39687" algn="r">
              <a:buSzTx/>
              <a:buNone/>
              <a:defRPr sz="2000">
                <a:solidFill>
                  <a:srgbClr val="FFFFFF"/>
                </a:solidFill>
              </a:defRPr>
            </a:pPr>
            <a:r>
              <a:t>Academic Year 2018-2019</a:t>
            </a:r>
          </a:p>
          <a:p>
            <a:pPr marL="0" indent="39687" algn="r">
              <a:buSzTx/>
              <a:buNone/>
              <a:defRPr sz="4000" b="1">
                <a:solidFill>
                  <a:srgbClr val="FFFFFF"/>
                </a:solidFill>
              </a:defRPr>
            </a:pPr>
            <a:r>
              <a:t>Lesson 15</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77"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78"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79" name="Walther Ruttmann…"/>
          <p:cNvSpPr txBox="1"/>
          <p:nvPr/>
        </p:nvSpPr>
        <p:spPr>
          <a:xfrm>
            <a:off x="468312" y="1196975"/>
            <a:ext cx="8135938" cy="73304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Walther Ruttmann</a:t>
            </a:r>
          </a:p>
          <a:p>
            <a:pPr algn="ctr" defTabSz="457200">
              <a:defRPr sz="3600" b="1"/>
            </a:pPr>
            <a:endParaRPr/>
          </a:p>
          <a:p>
            <a:pPr algn="just" defTabSz="457200">
              <a:buSzPct val="100000"/>
              <a:buFont typeface="Arial"/>
              <a:buChar char="•"/>
              <a:defRPr sz="3200" b="1"/>
            </a:pPr>
            <a:r>
              <a:t>A student of architecture in Zurich, of Fine Arts in Munich and a cellist;</a:t>
            </a:r>
          </a:p>
          <a:p>
            <a:pPr algn="just" defTabSz="457200">
              <a:buSzPct val="100000"/>
              <a:buFont typeface="Arial"/>
              <a:buChar char="•"/>
              <a:defRPr sz="3200" b="1"/>
            </a:pPr>
            <a:r>
              <a:t>after World War I he started to put into practice his theories about “painting with time”;</a:t>
            </a:r>
          </a:p>
          <a:p>
            <a:pPr algn="just" defTabSz="457200">
              <a:buSzPct val="100000"/>
              <a:buFont typeface="Arial"/>
              <a:buChar char="•"/>
              <a:defRPr sz="3200" b="1"/>
            </a:pPr>
            <a:r>
              <a:t>his </a:t>
            </a:r>
            <a:r>
              <a:rPr i="1"/>
              <a:t>Lichtspiel Opus I </a:t>
            </a:r>
            <a:r>
              <a:t>(1921) had a successful debut in Berlin. Three more </a:t>
            </a:r>
            <a:r>
              <a:rPr i="1"/>
              <a:t>Opus</a:t>
            </a:r>
            <a:r>
              <a:t> followed.</a:t>
            </a:r>
          </a:p>
          <a:p>
            <a:pPr algn="just" defTabSz="457200">
              <a:defRPr sz="32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82"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83"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84" name="Walther Ruttmann…"/>
          <p:cNvSpPr txBox="1"/>
          <p:nvPr/>
        </p:nvSpPr>
        <p:spPr>
          <a:xfrm>
            <a:off x="539750" y="1196975"/>
            <a:ext cx="8135938" cy="7368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Walther Ruttmann</a:t>
            </a:r>
          </a:p>
          <a:p>
            <a:pPr algn="ctr" defTabSz="457200">
              <a:defRPr sz="3600" b="1"/>
            </a:pPr>
            <a:endParaRPr/>
          </a:p>
          <a:p>
            <a:pPr algn="just" defTabSz="457200">
              <a:buSzPct val="100000"/>
              <a:buFont typeface="Arial"/>
              <a:buChar char="•"/>
              <a:defRPr sz="2800" b="1"/>
            </a:pPr>
            <a:r>
              <a:t>He collaborated with Fritz Lang on </a:t>
            </a:r>
            <a:r>
              <a:rPr i="1"/>
              <a:t>Die Nibelungen</a:t>
            </a:r>
            <a:r>
              <a:t> (Part One), for the sequence of Kriemhild’s nightmare; he also did a nightmare sequence for Paul Wegener’s </a:t>
            </a:r>
            <a:r>
              <a:rPr i="1"/>
              <a:t>Lebende Buddhas</a:t>
            </a:r>
            <a:r>
              <a:t> (1923);</a:t>
            </a:r>
          </a:p>
          <a:p>
            <a:pPr algn="just" defTabSz="457200">
              <a:buSzPct val="100000"/>
              <a:buFont typeface="Arial"/>
              <a:buChar char="•"/>
              <a:defRPr sz="2800" b="1"/>
            </a:pPr>
            <a:r>
              <a:t>he joined Lotte Reininger’s team, at work on </a:t>
            </a:r>
            <a:r>
              <a:rPr i="1"/>
              <a:t>Die Abenteuer des Prinzen Achmed </a:t>
            </a:r>
            <a:r>
              <a:t>(1926);</a:t>
            </a:r>
          </a:p>
          <a:p>
            <a:pPr algn="just" defTabSz="457200">
              <a:buSzPct val="100000"/>
              <a:buFont typeface="Arial"/>
              <a:buChar char="•"/>
              <a:defRPr sz="2800" b="1"/>
            </a:pPr>
            <a:r>
              <a:t>later, he realized that he desired to link the music of images with history</a:t>
            </a: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87"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88"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89" name="Walther Ruttmann…"/>
          <p:cNvSpPr txBox="1"/>
          <p:nvPr/>
        </p:nvSpPr>
        <p:spPr>
          <a:xfrm>
            <a:off x="539750" y="1196975"/>
            <a:ext cx="8135938" cy="60477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Walther Ruttmann</a:t>
            </a:r>
          </a:p>
          <a:p>
            <a:pPr algn="ctr" defTabSz="457200">
              <a:defRPr sz="3600" b="1"/>
            </a:pPr>
            <a:endParaRPr/>
          </a:p>
          <a:p>
            <a:pPr algn="just" defTabSz="457200">
              <a:buSzPct val="100000"/>
              <a:buFont typeface="Arial"/>
              <a:buChar char="•"/>
              <a:defRPr sz="1800" b="1"/>
            </a:pPr>
            <a:r>
              <a:t>The result of the new aesthetics conceived by Ruttman was an innovative film genre: the “city symphony”;</a:t>
            </a:r>
          </a:p>
          <a:p>
            <a:pPr algn="just" defTabSz="457200">
              <a:buSzPct val="100000"/>
              <a:buFont typeface="Arial"/>
              <a:buChar char="•"/>
              <a:defRPr sz="1800" b="1" i="1"/>
            </a:pPr>
            <a:r>
              <a:t>Berlin, Die Sinfonie der Großstadt </a:t>
            </a:r>
            <a:r>
              <a:rPr i="0"/>
              <a:t>(1927) starts with 30 seconds of abstract animation: a kind of “farewell” to his previous aesthetics. He later created </a:t>
            </a:r>
            <a:r>
              <a:t>Melodie der Welt</a:t>
            </a:r>
            <a:r>
              <a:rPr i="0"/>
              <a:t> (1929);</a:t>
            </a:r>
          </a:p>
          <a:p>
            <a:pPr algn="just" defTabSz="457200">
              <a:buSzPct val="100000"/>
              <a:buFont typeface="Arial"/>
              <a:buChar char="•"/>
              <a:defRPr sz="1800" b="1"/>
            </a:pPr>
            <a:r>
              <a:t>in 1933, Ruttmann went to Italy for the shooting of </a:t>
            </a:r>
            <a:r>
              <a:rPr i="1"/>
              <a:t>Acciaio</a:t>
            </a:r>
            <a:r>
              <a:t>, based on a text by Luigi Pirandello;</a:t>
            </a:r>
          </a:p>
          <a:p>
            <a:pPr algn="just" defTabSz="457200">
              <a:buSzPct val="100000"/>
              <a:buFont typeface="Arial"/>
              <a:buChar char="•"/>
              <a:defRPr sz="1800" b="1"/>
            </a:pPr>
            <a:r>
              <a:t>he died in Berlin in 1941, because of the wounds he suffered as a war photographer.</a:t>
            </a: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92"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93"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94" name="Lichtspiel Opus I (Walther Ruttmann, 1921)"/>
          <p:cNvSpPr txBox="1"/>
          <p:nvPr/>
        </p:nvSpPr>
        <p:spPr>
          <a:xfrm>
            <a:off x="2471985" y="5745162"/>
            <a:ext cx="4200030"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Lichtspiel Opus I </a:t>
            </a:r>
            <a:r>
              <a:rPr i="0"/>
              <a:t>(Walther Ruttmann, 1921)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98"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9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00" name="Lichtspiel Opus 2 (Walther Ruttmann, 1922)"/>
          <p:cNvSpPr txBox="1"/>
          <p:nvPr/>
        </p:nvSpPr>
        <p:spPr>
          <a:xfrm>
            <a:off x="2461766" y="5821362"/>
            <a:ext cx="4220468"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Lichtspiel Opus 2 </a:t>
            </a:r>
            <a:r>
              <a:rPr i="0"/>
              <a:t>(Walther Ruttmann, 1922)</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04"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05"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06" name="Lichtspiel Opus 3 (Walther Ruttmann, 1924)"/>
          <p:cNvSpPr txBox="1"/>
          <p:nvPr/>
        </p:nvSpPr>
        <p:spPr>
          <a:xfrm>
            <a:off x="2454622" y="6018212"/>
            <a:ext cx="4234756"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Lichtspiel Opus 3 </a:t>
            </a:r>
            <a:r>
              <a:rPr i="0"/>
              <a:t>(Walther Ruttmann, 1924)</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10"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11"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12" name="Lichtspiel Opus 4 (Walther Ruttmann, 1925)"/>
          <p:cNvSpPr txBox="1"/>
          <p:nvPr/>
        </p:nvSpPr>
        <p:spPr>
          <a:xfrm>
            <a:off x="2465362" y="5770562"/>
            <a:ext cx="4213276"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Lichtspiel Opus 4 </a:t>
            </a:r>
            <a:r>
              <a:rPr i="0"/>
              <a:t>(Walther Ruttmann, 1925)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16"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17"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18" name="Berlin, Die Sinfonie der Großstadt (Walther Ruttmann, 1929)"/>
          <p:cNvSpPr txBox="1"/>
          <p:nvPr/>
        </p:nvSpPr>
        <p:spPr>
          <a:xfrm>
            <a:off x="1637208" y="5719762"/>
            <a:ext cx="5869584"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Berlin, Die Sinfonie der Großstadt </a:t>
            </a:r>
            <a:r>
              <a:rPr i="0"/>
              <a:t>(Walther Ruttmann, 1929)</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22"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23"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24" name="Viking Eggeling…"/>
          <p:cNvSpPr txBox="1"/>
          <p:nvPr/>
        </p:nvSpPr>
        <p:spPr>
          <a:xfrm>
            <a:off x="468312" y="1052512"/>
            <a:ext cx="8135938" cy="6797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Viking Eggeling</a:t>
            </a:r>
          </a:p>
          <a:p>
            <a:pPr algn="ctr" defTabSz="457200">
              <a:defRPr sz="3600" b="1"/>
            </a:pPr>
            <a:endParaRPr/>
          </a:p>
          <a:p>
            <a:pPr algn="just" defTabSz="457200">
              <a:buSzPct val="100000"/>
              <a:buFont typeface="Arial"/>
              <a:buChar char="•"/>
              <a:defRPr sz="2200" b="1"/>
            </a:pPr>
            <a:r>
              <a:t>He left Sweden to study in Germany, Switzerland, Italy and France;</a:t>
            </a:r>
          </a:p>
          <a:p>
            <a:pPr algn="just" defTabSz="457200">
              <a:buSzPct val="100000"/>
              <a:buFont typeface="Arial"/>
              <a:buChar char="•"/>
              <a:defRPr sz="2200" b="1"/>
            </a:pPr>
            <a:r>
              <a:t>he befriended Richter and started working on “visual music”;</a:t>
            </a:r>
          </a:p>
          <a:p>
            <a:pPr algn="just" defTabSz="457200">
              <a:buSzPct val="100000"/>
              <a:buFont typeface="Arial"/>
              <a:buChar char="•"/>
              <a:defRPr sz="2200" b="1"/>
            </a:pPr>
            <a:r>
              <a:t>after the unfinished </a:t>
            </a:r>
            <a:r>
              <a:rPr i="1"/>
              <a:t>Horizontal-Vertikal Orchestra </a:t>
            </a:r>
            <a:r>
              <a:t>he planned the </a:t>
            </a:r>
            <a:r>
              <a:rPr i="1"/>
              <a:t>Diagonal Symphonie</a:t>
            </a:r>
            <a:r>
              <a:t>; filming started in summer 1923;</a:t>
            </a:r>
          </a:p>
          <a:p>
            <a:pPr algn="just" defTabSz="457200">
              <a:buSzPct val="100000"/>
              <a:buFont typeface="Arial"/>
              <a:buChar char="•"/>
              <a:defRPr sz="2200" b="1"/>
            </a:pPr>
            <a:r>
              <a:t>finally, the film received support from UFA (Universum Film-Aktien Gesellschaft) and was included in a May 3, 1925 screening, featuring works by Richter, Ruttmann, Fernand Léger and René Clair;</a:t>
            </a:r>
          </a:p>
          <a:p>
            <a:pPr algn="just" defTabSz="457200">
              <a:buSzPct val="100000"/>
              <a:buFont typeface="Arial"/>
              <a:buChar char="•"/>
              <a:defRPr sz="2200" b="1"/>
            </a:pPr>
            <a:r>
              <a:t>Eggeling did not attend the show, as he died of septic angina on May 9, 1925.</a:t>
            </a:r>
          </a:p>
          <a:p>
            <a:pPr algn="just" defTabSz="457200">
              <a:defRPr sz="22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27"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28"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29" name="Diagonal Symphonie (Viking Eggeling, 1925)"/>
          <p:cNvSpPr txBox="1"/>
          <p:nvPr/>
        </p:nvSpPr>
        <p:spPr>
          <a:xfrm>
            <a:off x="2433736" y="5813425"/>
            <a:ext cx="4276528" cy="370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Diagonal Symphonie </a:t>
            </a:r>
            <a:r>
              <a:rPr i="0"/>
              <a:t>(Viking Eggeling, 1925)</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33" name="Animation in Europe 1…"/>
          <p:cNvSpPr txBox="1"/>
          <p:nvPr/>
        </p:nvSpPr>
        <p:spPr>
          <a:xfrm>
            <a:off x="5310137" y="260350"/>
            <a:ext cx="3427464" cy="723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a:t>
            </a:r>
          </a:p>
        </p:txBody>
      </p:sp>
      <p:pic>
        <p:nvPicPr>
          <p:cNvPr id="3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35" name="«In Europe the animated cartoon has never attained the slightest industrial force. Except for old German publicity films and some Russian cartoons, there has never been the continuous production necessary for future development».…"/>
          <p:cNvSpPr txBox="1"/>
          <p:nvPr/>
        </p:nvSpPr>
        <p:spPr>
          <a:xfrm>
            <a:off x="539750" y="1196974"/>
            <a:ext cx="8135938" cy="5577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3200" b="1"/>
            </a:pPr>
            <a:r>
              <a:t>«In Europe the animated cartoon has never attained the slightest industrial force. Except for old German publicity films and some Russian cartoons, there has never been the continuous production necessary for future development».</a:t>
            </a:r>
          </a:p>
          <a:p>
            <a:pPr algn="just" defTabSz="457200">
              <a:defRPr sz="2800" b="1"/>
            </a:pPr>
            <a:endParaRPr/>
          </a:p>
          <a:p>
            <a:pPr algn="just" defTabSz="457200">
              <a:defRPr sz="2000" b="1"/>
            </a:pPr>
            <a:r>
              <a:t>Joseph-Marie Lo Duca, 1948, quoted in Donald Crafton, </a:t>
            </a:r>
            <a:r>
              <a:rPr i="1"/>
              <a:t>Before Mickey. The animated film 1898-1928</a:t>
            </a:r>
            <a:r>
              <a:t>, The University of Chicago Press, Chicago, 1993, p. 217.</a:t>
            </a: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33"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3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35" name="Lotte Reininger…"/>
          <p:cNvSpPr txBox="1"/>
          <p:nvPr/>
        </p:nvSpPr>
        <p:spPr>
          <a:xfrm>
            <a:off x="539750" y="1052512"/>
            <a:ext cx="8135938" cy="6327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Lotte Reininger</a:t>
            </a:r>
          </a:p>
          <a:p>
            <a:pPr algn="ctr" defTabSz="457200">
              <a:defRPr sz="3600" b="1"/>
            </a:pPr>
            <a:endParaRPr/>
          </a:p>
          <a:p>
            <a:pPr algn="just" defTabSz="457200">
              <a:buSzPct val="100000"/>
              <a:buFont typeface="Arial"/>
              <a:buChar char="•"/>
              <a:defRPr sz="1800" b="1"/>
            </a:pPr>
            <a:r>
              <a:t>1919: she attends a lecture by Paul Wegener and learns about “trickfilms”;</a:t>
            </a:r>
          </a:p>
          <a:p>
            <a:pPr algn="just" defTabSz="457200">
              <a:buSzPct val="100000"/>
              <a:buFont typeface="Arial"/>
              <a:buChar char="•"/>
              <a:defRPr sz="1800" b="1"/>
            </a:pPr>
            <a:r>
              <a:t>she studies at Max Reinhardt’s acting school; she starts cutting out silhouettes for stage plays;</a:t>
            </a:r>
          </a:p>
          <a:p>
            <a:pPr algn="just" defTabSz="457200">
              <a:buSzPct val="100000"/>
              <a:buFont typeface="Arial"/>
              <a:buChar char="•"/>
              <a:defRPr sz="1800" b="1"/>
            </a:pPr>
            <a:r>
              <a:t>1918: she does the captions for </a:t>
            </a:r>
            <a:r>
              <a:rPr i="1"/>
              <a:t>Der Rattenfänger von Hamelin </a:t>
            </a:r>
            <a:r>
              <a:t>(Paul Wegener, 1918); </a:t>
            </a:r>
          </a:p>
          <a:p>
            <a:pPr algn="just" defTabSz="457200">
              <a:buSzPct val="100000"/>
              <a:buFont typeface="Arial"/>
              <a:buChar char="•"/>
              <a:defRPr sz="1800" b="1"/>
            </a:pPr>
            <a:r>
              <a:t>1919: Wegener introduces her to a group of artists and animators: Hans Cürlis, Carl Koch, Berthold Bartosch; she creates her first silhouette film, </a:t>
            </a:r>
            <a:r>
              <a:rPr i="1"/>
              <a:t>Das Ornament des verliebten Herzens</a:t>
            </a:r>
            <a:r>
              <a:t>.</a:t>
            </a:r>
          </a:p>
          <a:p>
            <a:pPr algn="just" defTabSz="457200">
              <a:defRPr sz="1800" b="1"/>
            </a:pPr>
            <a:endParaRP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38"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3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40" name="Lotte Reininger…"/>
          <p:cNvSpPr txBox="1"/>
          <p:nvPr/>
        </p:nvSpPr>
        <p:spPr>
          <a:xfrm>
            <a:off x="539750" y="1052512"/>
            <a:ext cx="8135938" cy="6606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Lotte Reininger</a:t>
            </a:r>
          </a:p>
          <a:p>
            <a:pPr algn="just" defTabSz="457200">
              <a:defRPr sz="3600" b="1"/>
            </a:pPr>
            <a:endParaRPr/>
          </a:p>
          <a:p>
            <a:pPr algn="just" defTabSz="457200">
              <a:buSzPct val="100000"/>
              <a:buFont typeface="Arial"/>
              <a:buChar char="•"/>
              <a:defRPr sz="1800" b="1"/>
            </a:pPr>
            <a:r>
              <a:t>1923: a proposal for a full-length film from a young Berlin banker, Louis Hagen;</a:t>
            </a:r>
          </a:p>
          <a:p>
            <a:pPr algn="just" defTabSz="457200">
              <a:buSzPct val="100000"/>
              <a:buFont typeface="Arial"/>
              <a:buChar char="•"/>
              <a:defRPr sz="1800" b="1"/>
            </a:pPr>
            <a:r>
              <a:t>a studio was set up in Hagen’s garage, near his house in Potsdam; Carl Koch (now Reininger’s husband), Berthold Bartosch and Walter Ruttmann joined the production;</a:t>
            </a:r>
          </a:p>
          <a:p>
            <a:pPr algn="just" defTabSz="457200">
              <a:buSzPct val="100000"/>
              <a:buFont typeface="Arial"/>
              <a:buChar char="•"/>
              <a:defRPr sz="1800" b="1"/>
            </a:pPr>
            <a:r>
              <a:t>Ruttmann created the background scenery, while Reininger filmed the action using silhouettes; </a:t>
            </a:r>
            <a:r>
              <a:rPr i="1"/>
              <a:t>Die Abenteuer des Prinzen Achmed</a:t>
            </a:r>
            <a:r>
              <a:t>, the first European full-length animate film, was finished in 1926;</a:t>
            </a:r>
          </a:p>
          <a:p>
            <a:pPr algn="just" defTabSz="457200">
              <a:buSzPct val="100000"/>
              <a:buFont typeface="Arial"/>
              <a:buChar char="•"/>
              <a:defRPr sz="1800" b="1"/>
            </a:pPr>
            <a:r>
              <a:t>She kept directing silhouette films in Germany, Italy and Great Britain.</a:t>
            </a:r>
          </a:p>
          <a:p>
            <a:pPr algn="just" defTabSz="457200">
              <a:buSzPct val="100000"/>
              <a:buFont typeface="Arial"/>
              <a:buChar char="•"/>
              <a:defRPr sz="1800" b="1" i="1"/>
            </a:pPr>
            <a:endParaRPr/>
          </a:p>
          <a:p>
            <a:pPr algn="just" defTabSz="457200">
              <a:buSzPct val="100000"/>
              <a:buFont typeface="Arial"/>
              <a:buChar char="•"/>
              <a:defRPr sz="1800" b="1"/>
            </a:pPr>
            <a:endParaRP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43"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4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45" name="Die Abenteuer des Prinzen Achmed (Lotte Reininger, 1926)"/>
          <p:cNvSpPr txBox="1"/>
          <p:nvPr/>
        </p:nvSpPr>
        <p:spPr>
          <a:xfrm>
            <a:off x="1691977" y="5843587"/>
            <a:ext cx="5760046"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a:pPr>
            <a:r>
              <a:t> </a:t>
            </a:r>
            <a:r>
              <a:rPr i="1"/>
              <a:t>Die Abenteuer des Prinzen Achmed </a:t>
            </a:r>
            <a:r>
              <a:t>(Lotte Reininger, 1926)</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49"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150"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51" name="The Star of Bethlehem (Lotte Reininger, 1956)"/>
          <p:cNvSpPr txBox="1"/>
          <p:nvPr/>
        </p:nvSpPr>
        <p:spPr>
          <a:xfrm>
            <a:off x="2336973" y="5805487"/>
            <a:ext cx="4470054"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a:pPr>
            <a:r>
              <a:t> </a:t>
            </a:r>
            <a:r>
              <a:rPr i="1"/>
              <a:t>The Star of Bethlehem </a:t>
            </a:r>
            <a:r>
              <a:t>(Lotte Reininger, 1956)</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55"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56"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57" name="Ladislas Starewich (1882-1965)…"/>
          <p:cNvSpPr txBox="1"/>
          <p:nvPr/>
        </p:nvSpPr>
        <p:spPr>
          <a:xfrm>
            <a:off x="539750" y="1052512"/>
            <a:ext cx="8135938" cy="5768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3600" b="1"/>
            </a:pPr>
            <a:endParaRPr/>
          </a:p>
          <a:p>
            <a:pPr algn="just" defTabSz="457200">
              <a:defRPr sz="3600" b="1"/>
            </a:pPr>
            <a:endParaRPr/>
          </a:p>
          <a:p>
            <a:pPr algn="just" defTabSz="457200">
              <a:defRPr sz="3600" b="1"/>
            </a:pPr>
            <a:r>
              <a:t>Ladislas Starewich (1882-1965)</a:t>
            </a:r>
          </a:p>
          <a:p>
            <a:pPr algn="just" defTabSz="457200">
              <a:defRPr sz="3600" b="1"/>
            </a:pPr>
            <a:endParaRPr/>
          </a:p>
          <a:p>
            <a:pPr algn="just" defTabSz="457200">
              <a:defRPr sz="3600" b="1"/>
            </a:pPr>
            <a:r>
              <a:t>Berthold Bartosch (1893-1968)</a:t>
            </a:r>
          </a:p>
          <a:p>
            <a:pPr algn="just" defTabSz="457200">
              <a:buSzPct val="100000"/>
              <a:buFont typeface="Arial"/>
              <a:buChar char="•"/>
              <a:defRPr sz="1800" b="1"/>
            </a:pPr>
            <a:endParaRP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60"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61"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62" name="Ladislas Starewich…"/>
          <p:cNvSpPr txBox="1"/>
          <p:nvPr/>
        </p:nvSpPr>
        <p:spPr>
          <a:xfrm>
            <a:off x="539750" y="1196975"/>
            <a:ext cx="8135938" cy="7368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Ladislas Starewich</a:t>
            </a:r>
          </a:p>
          <a:p>
            <a:pPr algn="ctr" defTabSz="457200">
              <a:defRPr sz="3600" b="1"/>
            </a:pPr>
            <a:endParaRPr/>
          </a:p>
          <a:p>
            <a:pPr algn="just" defTabSz="457200">
              <a:buSzPct val="100000"/>
              <a:buFont typeface="Arial"/>
              <a:buChar char="•"/>
              <a:defRPr sz="2800" b="1"/>
            </a:pPr>
            <a:r>
              <a:t>He was born in Moscow from a Polish family; his early interest for entomology and a film by Èmile Cohl  lead him to cinema;</a:t>
            </a:r>
          </a:p>
          <a:p>
            <a:pPr algn="just" defTabSz="457200">
              <a:buSzPct val="100000"/>
              <a:buFont typeface="Arial"/>
              <a:buChar char="•"/>
              <a:defRPr sz="2800" b="1"/>
            </a:pPr>
            <a:r>
              <a:t>his 1910-1919 production deals both with stop-motion animation and live-action films;</a:t>
            </a:r>
          </a:p>
          <a:p>
            <a:pPr algn="just" defTabSz="457200">
              <a:buSzPct val="100000"/>
              <a:buFont typeface="Arial"/>
              <a:buChar char="•"/>
              <a:defRPr sz="2800" b="1"/>
            </a:pPr>
            <a:r>
              <a:t>in 1919 he moves to Fontenay-Sous-Bois, near Paris; he started an exclusively animated production, inspired by fables.</a:t>
            </a:r>
          </a:p>
          <a:p>
            <a:pPr algn="just" defTabSz="457200">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65"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66"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67" name="Ladislas Starewich…"/>
          <p:cNvSpPr txBox="1"/>
          <p:nvPr/>
        </p:nvSpPr>
        <p:spPr>
          <a:xfrm>
            <a:off x="539750" y="981075"/>
            <a:ext cx="8135938" cy="7876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Ladislas Starewich</a:t>
            </a:r>
          </a:p>
          <a:p>
            <a:pPr algn="ctr" defTabSz="457200">
              <a:defRPr sz="3600" b="1"/>
            </a:pPr>
            <a:endParaRPr/>
          </a:p>
          <a:p>
            <a:pPr algn="just" defTabSz="457200">
              <a:buSzPct val="100000"/>
              <a:buFont typeface="Arial"/>
              <a:buChar char="•"/>
              <a:defRPr sz="2600" b="1"/>
            </a:pPr>
            <a:r>
              <a:t>1930: </a:t>
            </a:r>
            <a:r>
              <a:rPr i="1"/>
              <a:t>Le roman de renard</a:t>
            </a:r>
            <a:r>
              <a:t>, a full-length puppet film; it was sonorized and screened in Berlin in 1937, and finally released in France in 1941;</a:t>
            </a:r>
          </a:p>
          <a:p>
            <a:pPr algn="just" defTabSz="457200">
              <a:buSzPct val="100000"/>
              <a:buFont typeface="Arial"/>
              <a:buChar char="•"/>
              <a:defRPr sz="2600" b="1"/>
            </a:pPr>
            <a:r>
              <a:t>Starewich’s art was received with mixed reviews and appreciations;</a:t>
            </a:r>
          </a:p>
          <a:p>
            <a:pPr algn="just" defTabSz="457200">
              <a:buSzPct val="100000"/>
              <a:buFont typeface="Arial"/>
              <a:buChar char="•"/>
              <a:defRPr sz="2600" b="1"/>
            </a:pPr>
            <a:r>
              <a:t>«Starewich received negative criticism, mainly due to his exaggerated lyricism and extremely slow action. Overall, an extensive analysis of his work […] confirms this sense of contradiction, even if his originality is irrefutable». Bendazzi, </a:t>
            </a:r>
            <a:r>
              <a:rPr i="1"/>
              <a:t>Cartoons</a:t>
            </a:r>
            <a:r>
              <a:t>, p. 38.</a:t>
            </a:r>
          </a:p>
          <a:p>
            <a:pPr algn="just" defTabSz="457200">
              <a:buSzPct val="100000"/>
              <a:buFont typeface="Arial"/>
              <a:buChar char="•"/>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70"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71"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72" name="Miest Kinomatograficheskovo Operatora (Ladislas Starewich, 1911)"/>
          <p:cNvSpPr txBox="1"/>
          <p:nvPr/>
        </p:nvSpPr>
        <p:spPr>
          <a:xfrm>
            <a:off x="827087" y="5589587"/>
            <a:ext cx="7489826" cy="396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a:pPr>
            <a:r>
              <a:t> </a:t>
            </a:r>
            <a:r>
              <a:rPr sz="2000" i="1"/>
              <a:t>Miest Kinomatograficheskovo Operatora </a:t>
            </a:r>
            <a:r>
              <a:rPr sz="2000"/>
              <a:t>(Ladislas Starewich, 1911)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76"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77"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78" name="Le roman de renard (Ladislas Starewich, 1930)"/>
          <p:cNvSpPr txBox="1"/>
          <p:nvPr/>
        </p:nvSpPr>
        <p:spPr>
          <a:xfrm>
            <a:off x="2323430" y="3068637"/>
            <a:ext cx="4497140"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Le roman de renard </a:t>
            </a:r>
            <a:r>
              <a:rPr i="0"/>
              <a:t>(Ladislas Starewich, 1930)</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81"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82"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83" name="Berthold Bartosch…"/>
          <p:cNvSpPr txBox="1"/>
          <p:nvPr/>
        </p:nvSpPr>
        <p:spPr>
          <a:xfrm>
            <a:off x="539750" y="981075"/>
            <a:ext cx="8135938" cy="82829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Berthold Bartosch</a:t>
            </a:r>
          </a:p>
          <a:p>
            <a:pPr algn="ctr" defTabSz="457200">
              <a:defRPr sz="3600" b="1"/>
            </a:pPr>
            <a:endParaRPr/>
          </a:p>
          <a:p>
            <a:pPr algn="just" defTabSz="457200">
              <a:buSzPct val="100000"/>
              <a:buFont typeface="Arial"/>
              <a:buChar char="•"/>
              <a:defRPr sz="2600" b="1"/>
            </a:pPr>
            <a:r>
              <a:t>He was born in Austrian Bohemia;</a:t>
            </a:r>
          </a:p>
          <a:p>
            <a:pPr algn="just" defTabSz="457200">
              <a:buSzPct val="100000"/>
              <a:buFont typeface="Arial"/>
              <a:buChar char="•"/>
              <a:defRPr sz="2600" b="1"/>
            </a:pPr>
            <a:r>
              <a:t>he studied Architecture and Fine Arts in Vienna, with Prof. Hanslick, who suggested him to produce educational films;</a:t>
            </a:r>
          </a:p>
          <a:p>
            <a:pPr algn="just" defTabSz="457200">
              <a:buSzPct val="100000"/>
              <a:buFont typeface="Arial"/>
              <a:buChar char="•"/>
              <a:defRPr sz="2600" b="1"/>
            </a:pPr>
            <a:r>
              <a:t>he was a self-taught filmmaker; he learnt more about animation by working with Lotte Reininger in Berlin;</a:t>
            </a:r>
          </a:p>
          <a:p>
            <a:pPr algn="just" defTabSz="457200">
              <a:buSzPct val="100000"/>
              <a:buFont typeface="Arial"/>
              <a:buChar char="•"/>
              <a:defRPr sz="2600" b="1"/>
            </a:pPr>
            <a:r>
              <a:t>In 1929, publisher Kurt Wolff asked Bartosch to create an animation based on an illustrated storybook by Frans Masereel;</a:t>
            </a:r>
          </a:p>
          <a:p>
            <a:pPr algn="just" defTabSz="457200">
              <a:buSzPct val="100000"/>
              <a:buFont typeface="Arial"/>
              <a:buChar char="•"/>
              <a:defRPr sz="2600" b="1"/>
            </a:pPr>
            <a:r>
              <a:t>Bartosch moved to Paris and started his work.</a:t>
            </a:r>
          </a:p>
          <a:p>
            <a:pPr algn="just" defTabSz="457200">
              <a:buSzPct val="100000"/>
              <a:buFont typeface="Arial"/>
              <a:buChar char="•"/>
              <a:defRPr sz="2600" b="1"/>
            </a:pPr>
            <a:endParaRPr/>
          </a:p>
          <a:p>
            <a:pPr algn="just" defTabSz="457200">
              <a:buSzPct val="100000"/>
              <a:buFont typeface="Arial"/>
              <a:buChar char="•"/>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38"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3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40" name="Hans Richter (1888-1976)…"/>
          <p:cNvSpPr txBox="1"/>
          <p:nvPr/>
        </p:nvSpPr>
        <p:spPr>
          <a:xfrm>
            <a:off x="539750" y="1196975"/>
            <a:ext cx="8135938" cy="6720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3600" b="1"/>
            </a:pPr>
            <a:r>
              <a:t>Hans Richter (1888-1976)</a:t>
            </a:r>
          </a:p>
          <a:p>
            <a:pPr algn="just" defTabSz="457200">
              <a:defRPr sz="3600" b="1"/>
            </a:pPr>
            <a:endParaRPr/>
          </a:p>
          <a:p>
            <a:pPr algn="just" defTabSz="457200">
              <a:defRPr sz="3600" b="1"/>
            </a:pPr>
            <a:r>
              <a:t>Walther Ruttmann (1887-1941)</a:t>
            </a:r>
          </a:p>
          <a:p>
            <a:pPr algn="just" defTabSz="457200">
              <a:defRPr sz="3600" b="1"/>
            </a:pPr>
            <a:endParaRPr/>
          </a:p>
          <a:p>
            <a:pPr algn="just" defTabSz="457200">
              <a:defRPr sz="3600" b="1"/>
            </a:pPr>
            <a:r>
              <a:t>Viking Eggeling (1880-1925)</a:t>
            </a:r>
          </a:p>
          <a:p>
            <a:pPr algn="just" defTabSz="457200">
              <a:defRPr sz="3600" b="1"/>
            </a:pPr>
            <a:endParaRPr/>
          </a:p>
          <a:p>
            <a:pPr algn="just" defTabSz="457200">
              <a:defRPr sz="3600" b="1"/>
            </a:pPr>
            <a:r>
              <a:t>Lotte Reininger (1899-1981)</a:t>
            </a:r>
          </a:p>
          <a:p>
            <a:pPr algn="just" defTabSz="457200">
              <a:defRPr sz="3600" b="1"/>
            </a:pPr>
            <a:endParaRPr/>
          </a:p>
          <a:p>
            <a:pPr algn="just" defTabSz="457200">
              <a:defRPr sz="3600" b="1"/>
            </a:pPr>
            <a:r>
              <a:t>Oskar Fischinger (1900-1967)</a:t>
            </a:r>
          </a:p>
          <a:p>
            <a:pPr algn="just"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86"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87"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88" name="Berthold Bartosch…"/>
          <p:cNvSpPr txBox="1"/>
          <p:nvPr/>
        </p:nvSpPr>
        <p:spPr>
          <a:xfrm>
            <a:off x="539750" y="908050"/>
            <a:ext cx="8135938" cy="7749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Berthold Bartosch</a:t>
            </a:r>
          </a:p>
          <a:p>
            <a:pPr algn="ctr" defTabSz="457200">
              <a:defRPr sz="3600" b="1"/>
            </a:pPr>
            <a:endParaRPr/>
          </a:p>
          <a:p>
            <a:pPr algn="just" defTabSz="457200">
              <a:defRPr sz="2500" b="1"/>
            </a:pPr>
            <a:r>
              <a:t>«In order to create the depth of field which is not offered by simple drawings, he placed the motion picture camera vertically above a working surface formed by several levels of glass plates. On each of them he would arrange scenographic elements or cut-out figures with the illumination coming from below. In an attempt to soften the hard lines of the drawings and the rigidity of the animation, he created a muffled, opalescent atmosphere by blurring the glass plates with common soap, while also making frequent use of superimposition». Bendazzi, </a:t>
            </a:r>
            <a:r>
              <a:rPr i="1"/>
              <a:t>Cartoons</a:t>
            </a:r>
            <a:r>
              <a:t>, p. 38.</a:t>
            </a:r>
          </a:p>
          <a:p>
            <a:pPr algn="just" defTabSz="457200">
              <a:buSzPct val="100000"/>
              <a:buFont typeface="Arial"/>
              <a:buChar char="•"/>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91"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92"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93" name="Berthold Bartosch…"/>
          <p:cNvSpPr txBox="1"/>
          <p:nvPr/>
        </p:nvSpPr>
        <p:spPr>
          <a:xfrm>
            <a:off x="468312" y="908050"/>
            <a:ext cx="8135938" cy="85496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Berthold Bartosch</a:t>
            </a:r>
          </a:p>
          <a:p>
            <a:pPr algn="ctr" defTabSz="457200">
              <a:defRPr sz="3600" b="1"/>
            </a:pPr>
            <a:endParaRPr/>
          </a:p>
          <a:p>
            <a:pPr algn="just" defTabSz="457200">
              <a:buSzPct val="100000"/>
              <a:buFont typeface="Arial"/>
              <a:buChar char="•"/>
              <a:defRPr sz="2500" b="1"/>
            </a:pPr>
            <a:r>
              <a:rPr i="1"/>
              <a:t>L’Idée</a:t>
            </a:r>
            <a:r>
              <a:t> was completed in 1931; it retained little of Masereel’s book;</a:t>
            </a:r>
          </a:p>
          <a:p>
            <a:pPr algn="just" defTabSz="457200">
              <a:buSzPct val="100000"/>
              <a:buFont typeface="Arial"/>
              <a:buChar char="•"/>
              <a:defRPr sz="2500" b="1"/>
            </a:pPr>
            <a:r>
              <a:t>It was never released, but the few who saw it highly appreciated it; English critic Thorold Dickinson offered Bartosch financial help for the creation of a new film;</a:t>
            </a:r>
          </a:p>
          <a:p>
            <a:pPr algn="just" defTabSz="457200">
              <a:buSzPct val="100000"/>
              <a:buFont typeface="Arial"/>
              <a:buChar char="•"/>
              <a:defRPr sz="2500" b="1"/>
            </a:pPr>
            <a:r>
              <a:t>a colour anti-war film was started; it was entitled Cauchemar, or Saint François, and it was to be released with music by Arthur Honegger;</a:t>
            </a:r>
          </a:p>
          <a:p>
            <a:pPr algn="just" defTabSz="457200">
              <a:buSzPct val="100000"/>
              <a:buFont typeface="Arial"/>
              <a:buChar char="•"/>
              <a:defRPr sz="2500" b="1"/>
            </a:pPr>
            <a:r>
              <a:t>The film was destroyed during World War II; Bartosch later planned a third work about the cosmos and light, but he never filmed it.</a:t>
            </a:r>
          </a:p>
          <a:p>
            <a:pPr algn="just" defTabSz="457200">
              <a:buSzPct val="100000"/>
              <a:buFont typeface="Arial"/>
              <a:buChar char="•"/>
              <a:defRPr sz="2600" b="1"/>
            </a:pPr>
            <a:endParaRPr/>
          </a:p>
          <a:p>
            <a:pPr algn="just" defTabSz="457200">
              <a:buSzPct val="100000"/>
              <a:buFont typeface="Arial"/>
              <a:buChar char="•"/>
              <a:defRPr sz="2800" b="1"/>
            </a:pPr>
            <a:endParaRPr/>
          </a:p>
          <a:p>
            <a:pPr algn="just"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196"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France</a:t>
            </a:r>
          </a:p>
        </p:txBody>
      </p:sp>
      <p:pic>
        <p:nvPicPr>
          <p:cNvPr id="197"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98" name="L’Idée (Berthold Bartosch, 1931)"/>
          <p:cNvSpPr txBox="1"/>
          <p:nvPr/>
        </p:nvSpPr>
        <p:spPr>
          <a:xfrm>
            <a:off x="2966342" y="5661025"/>
            <a:ext cx="3211316" cy="3708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L’Idée</a:t>
            </a:r>
            <a:r>
              <a:rPr i="0"/>
              <a:t> (Berthold Bartosch, 1931)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202"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indent="39687" algn="r" defTabSz="457200">
              <a:defRPr sz="2800" b="1">
                <a:solidFill>
                  <a:srgbClr val="FFFFFF"/>
                </a:solidFill>
              </a:defRPr>
            </a:lvl1pPr>
          </a:lstStyle>
          <a:p>
            <a:r>
              <a:t>Suggested readings</a:t>
            </a:r>
          </a:p>
        </p:txBody>
      </p:sp>
      <p:pic>
        <p:nvPicPr>
          <p:cNvPr id="203"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204" name="Giannalberto Bendazzi, Animation. A World History. 3 voll., Waltham, Massachusetts: Focal Press, 2015. Vol. I, pp. 55-65 (from –and including- the section “Germany: Animation in the Weimar Republic” up to –and including- the section “Lotte Reininger”). Vol. I, pp. 72-75 (only the section “Ladislas Starewich”); Vol. II, pp. 46-48 (only the section “Ladislas Starewich and the Feature Film). Vol. I, pp. 138-140 (only the section “Berthold Bartosch”)."/>
          <p:cNvSpPr txBox="1"/>
          <p:nvPr/>
        </p:nvSpPr>
        <p:spPr>
          <a:xfrm>
            <a:off x="671512" y="1192212"/>
            <a:ext cx="7367588" cy="3393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100" b="1"/>
            </a:pPr>
            <a:r>
              <a:t>Giannalberto Bendazzi, </a:t>
            </a:r>
            <a:r>
              <a:rPr i="1"/>
              <a:t>Animation. A World History</a:t>
            </a:r>
            <a:r>
              <a:t>. 3 voll., Waltham, Massachusetts: Focal Press, 2015. Vol. I, pp. 55-65 (from –and including- the section “Germany: Animation in the Weimar Republic” up to –and including- the section “Lotte Reininger”). Vol. I, pp. 72-75 (only the section “Ladislas Starewich”); Vol. II, pp. 46-48 (only the section “Ladislas Starewich and the Feature Film). Vol. I, pp. 138-140 (only the section “Berthold Bartosch”).</a:t>
            </a:r>
          </a:p>
          <a:p>
            <a:pPr algn="just">
              <a:defRPr sz="21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43"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4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45" name="Hans Richter…"/>
          <p:cNvSpPr txBox="1"/>
          <p:nvPr/>
        </p:nvSpPr>
        <p:spPr>
          <a:xfrm>
            <a:off x="539750" y="1196975"/>
            <a:ext cx="8135938" cy="68351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Hans Richter</a:t>
            </a:r>
          </a:p>
          <a:p>
            <a:pPr algn="ctr" defTabSz="457200">
              <a:defRPr sz="3600" b="1"/>
            </a:pPr>
            <a:endParaRPr/>
          </a:p>
          <a:p>
            <a:pPr algn="just" defTabSz="457200">
              <a:buSzPct val="100000"/>
              <a:buFont typeface="Arial"/>
              <a:buChar char="•"/>
              <a:defRPr sz="3200" b="1"/>
            </a:pPr>
            <a:r>
              <a:t>A Cubist painter;</a:t>
            </a:r>
          </a:p>
          <a:p>
            <a:pPr algn="just" defTabSz="457200">
              <a:buSzPct val="100000"/>
              <a:buFont typeface="Arial"/>
              <a:buChar char="•"/>
              <a:defRPr sz="3200" b="1"/>
            </a:pPr>
            <a:r>
              <a:t>he later co-founded Dadaism in Zurich;</a:t>
            </a:r>
          </a:p>
          <a:p>
            <a:pPr algn="just" defTabSz="457200">
              <a:buSzPct val="100000"/>
              <a:buFont typeface="Arial"/>
              <a:buChar char="•"/>
              <a:defRPr sz="3200" b="1"/>
            </a:pPr>
            <a:r>
              <a:t>he studied counterpoint with Ferruccio Busoni;</a:t>
            </a:r>
          </a:p>
          <a:p>
            <a:pPr algn="just" defTabSz="457200">
              <a:buSzPct val="100000"/>
              <a:buFont typeface="Arial"/>
              <a:buChar char="•"/>
              <a:defRPr sz="3200" b="1"/>
            </a:pPr>
            <a:r>
              <a:t>with Swedish painter Viking Eggeling, he started a series of artistic experiments, first in Switzerland, later in Germany.</a:t>
            </a:r>
          </a:p>
          <a:p>
            <a:pPr algn="ctr" defTabSz="457200">
              <a:defRPr sz="3600" b="1"/>
            </a:pPr>
            <a:endParaRPr/>
          </a:p>
          <a:p>
            <a:pPr algn="ctr" defTabSz="457200">
              <a:defRPr sz="2800" b="1"/>
            </a:pPr>
            <a:endParaRPr/>
          </a:p>
          <a:p>
            <a:pPr algn="just" defTabSz="457200">
              <a:defRPr sz="2800" b="1"/>
            </a:pPr>
            <a:endParaRPr/>
          </a:p>
          <a:p>
            <a:pPr algn="just" defTabSz="457200">
              <a:defRPr sz="23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48" name="Animation in Europe 1…"/>
          <p:cNvSpPr txBox="1"/>
          <p:nvPr/>
        </p:nvSpPr>
        <p:spPr>
          <a:xfrm>
            <a:off x="5237112" y="188912"/>
            <a:ext cx="3427463"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49"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50" name="Hans Richter…"/>
          <p:cNvSpPr txBox="1"/>
          <p:nvPr/>
        </p:nvSpPr>
        <p:spPr>
          <a:xfrm>
            <a:off x="539750" y="1196974"/>
            <a:ext cx="8135938" cy="46634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defTabSz="457200">
              <a:defRPr sz="3600" b="1"/>
            </a:pPr>
            <a:r>
              <a:t>Hans Richter</a:t>
            </a:r>
          </a:p>
          <a:p>
            <a:pPr algn="ctr" defTabSz="457200">
              <a:defRPr sz="3600" b="1"/>
            </a:pPr>
            <a:endParaRPr/>
          </a:p>
          <a:p>
            <a:pPr algn="just" defTabSz="457200">
              <a:defRPr sz="1800" b="1"/>
            </a:pPr>
            <a:r>
              <a:t>His main contribution to European animation was the series of three abstract films </a:t>
            </a:r>
            <a:r>
              <a:rPr i="1"/>
              <a:t>Rhythmus 21</a:t>
            </a:r>
            <a:r>
              <a:t>, </a:t>
            </a:r>
            <a:r>
              <a:rPr i="1"/>
              <a:t>Rhythmus 23 </a:t>
            </a:r>
            <a:r>
              <a:t>and </a:t>
            </a:r>
            <a:r>
              <a:rPr i="1"/>
              <a:t>Rhythmus 25</a:t>
            </a:r>
            <a:r>
              <a:t> (1921-1925).</a:t>
            </a:r>
          </a:p>
          <a:p>
            <a:pPr algn="just" defTabSz="457200">
              <a:defRPr sz="1800" b="1"/>
            </a:pPr>
            <a:endParaRPr/>
          </a:p>
          <a:p>
            <a:pPr algn="just" defTabSz="457200">
              <a:defRPr sz="1800" b="1"/>
            </a:pPr>
            <a:r>
              <a:t>Later, he started experimenting with a mixture of animation and live-action (</a:t>
            </a:r>
            <a:r>
              <a:rPr i="1"/>
              <a:t>Filmstudie</a:t>
            </a:r>
            <a:r>
              <a:t>, 1926). He would use only live-action, or just “tricks”, in his later films (</a:t>
            </a:r>
            <a:r>
              <a:rPr i="1"/>
              <a:t>Vormittaggsspuk</a:t>
            </a:r>
            <a:r>
              <a:t>, 1927-28; </a:t>
            </a:r>
            <a:r>
              <a:rPr i="1"/>
              <a:t>Rennsymphonie</a:t>
            </a:r>
            <a:r>
              <a:t>, 1929</a:t>
            </a:r>
            <a:r>
              <a:rPr i="1"/>
              <a:t>; Dreams That Money Can Buy</a:t>
            </a:r>
            <a:r>
              <a:t>, 1947). He emigrated to the USA in 1940, after a rather obscure period as an advertising filmmaker.</a:t>
            </a:r>
          </a:p>
          <a:p>
            <a:pPr algn="ctr" defTabSz="457200">
              <a:defRPr sz="2000" b="1"/>
            </a:pPr>
            <a:endParaRPr/>
          </a:p>
          <a:p>
            <a:pPr algn="just" defTabSz="457200">
              <a:defRPr sz="2000" b="1"/>
            </a:pPr>
            <a:endParaRPr/>
          </a:p>
          <a:p>
            <a:pPr algn="just" defTabSz="457200">
              <a:defRPr sz="2000" b="1"/>
            </a:pPr>
            <a:endParaRP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53"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5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55" name="Rhythmus 21 (Hans Richter, 1921)"/>
          <p:cNvSpPr txBox="1"/>
          <p:nvPr/>
        </p:nvSpPr>
        <p:spPr>
          <a:xfrm>
            <a:off x="2907010" y="5732462"/>
            <a:ext cx="3329980"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Rhythmus 21 </a:t>
            </a:r>
            <a:r>
              <a:rPr i="0"/>
              <a:t>(Hans Richter, 1921)</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59"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60"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61" name="Rhythmus 23 (Hans Richter, 1923)"/>
          <p:cNvSpPr txBox="1"/>
          <p:nvPr/>
        </p:nvSpPr>
        <p:spPr>
          <a:xfrm>
            <a:off x="2923827" y="5770562"/>
            <a:ext cx="3296346"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Rhythmus 23 </a:t>
            </a:r>
            <a:r>
              <a:rPr i="0"/>
              <a:t>(Hans Richter, 1923)</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65"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66"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67" name="Filmstudie (Hans Richter, 1926)"/>
          <p:cNvSpPr txBox="1"/>
          <p:nvPr/>
        </p:nvSpPr>
        <p:spPr>
          <a:xfrm>
            <a:off x="3049314" y="5732462"/>
            <a:ext cx="3045372"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Filmstudie </a:t>
            </a:r>
            <a:r>
              <a:rPr i="0"/>
              <a:t>(Hans Richter, 1926)</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endParaRPr/>
          </a:p>
        </p:txBody>
      </p:sp>
      <p:sp>
        <p:nvSpPr>
          <p:cNvPr id="71" name="Animation in Europe 1…"/>
          <p:cNvSpPr txBox="1"/>
          <p:nvPr/>
        </p:nvSpPr>
        <p:spPr>
          <a:xfrm>
            <a:off x="5313312" y="115887"/>
            <a:ext cx="3427464" cy="723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p>
            <a:pPr indent="39687" algn="r" defTabSz="457200">
              <a:defRPr sz="2800" b="1">
                <a:solidFill>
                  <a:srgbClr val="FFFFFF"/>
                </a:solidFill>
              </a:defRPr>
            </a:pPr>
            <a:r>
              <a:t>Animation in Europe 1</a:t>
            </a:r>
          </a:p>
          <a:p>
            <a:pPr indent="39687" algn="r" defTabSz="457200">
              <a:defRPr sz="1800">
                <a:solidFill>
                  <a:srgbClr val="FFFFFF"/>
                </a:solidFill>
              </a:defRPr>
            </a:pPr>
            <a:r>
              <a:t>Germany</a:t>
            </a:r>
          </a:p>
        </p:txBody>
      </p:sp>
      <p:pic>
        <p:nvPicPr>
          <p:cNvPr id="72"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73" name="Vormittagsspuk (Hans Richter, 1927-28)"/>
          <p:cNvSpPr txBox="1"/>
          <p:nvPr/>
        </p:nvSpPr>
        <p:spPr>
          <a:xfrm>
            <a:off x="2638077" y="5757862"/>
            <a:ext cx="3867846" cy="370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defTabSz="457200">
              <a:defRPr sz="1800" b="1" i="1"/>
            </a:pPr>
            <a:r>
              <a:t>Vormittagsspuk </a:t>
            </a:r>
            <a:r>
              <a:rPr i="0"/>
              <a:t>(Hans Richter, 1927-28)</a:t>
            </a:r>
          </a:p>
        </p:txBody>
      </p:sp>
    </p:spTree>
  </p:cSld>
  <p:clrMapOvr>
    <a:masterClrMapping/>
  </p:clrMapOvr>
  <mc:AlternateContent xmlns:mc="http://schemas.openxmlformats.org/markup-compatibility/2006" xmlns:p14="http://schemas.microsoft.com/office/powerpoint/2010/main">
    <mc:Choice Requires="p14">
      <p:transition spd="slow">
        <p:dissolve/>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1596</Words>
  <Application>Microsoft Macintosh PowerPoint</Application>
  <PresentationFormat>Presentazione su schermo (4:3)</PresentationFormat>
  <Paragraphs>219</Paragraphs>
  <Slides>33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33</vt:i4>
      </vt:variant>
    </vt:vector>
  </HeadingPairs>
  <TitlesOfParts>
    <vt:vector size="37" baseType="lpstr">
      <vt:lpstr>Arial</vt:lpstr>
      <vt:lpstr>Calibri</vt:lpstr>
      <vt:lpstr>Helvetica Neue</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cp:lastModifiedBy>Marco Bellano</cp:lastModifiedBy>
  <cp:revision>1</cp:revision>
  <dcterms:modified xsi:type="dcterms:W3CDTF">2018-12-09T10:05:45Z</dcterms:modified>
</cp:coreProperties>
</file>