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932"/>
  </p:normalViewPr>
  <p:slideViewPr>
    <p:cSldViewPr snapToGrid="0" snapToObjects="1">
      <p:cViewPr varScale="1">
        <p:scale>
          <a:sx n="53" d="100"/>
          <a:sy n="53" d="100"/>
        </p:scale>
        <p:origin x="10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 b="1">
        <a:latin typeface="+mj-lt"/>
        <a:ea typeface="+mj-ea"/>
        <a:cs typeface="+mj-cs"/>
        <a:sym typeface="Arial"/>
      </a:defRPr>
    </a:lvl1pPr>
    <a:lvl2pPr indent="228600" latinLnBrk="0">
      <a:defRPr sz="1200" b="1">
        <a:latin typeface="+mj-lt"/>
        <a:ea typeface="+mj-ea"/>
        <a:cs typeface="+mj-cs"/>
        <a:sym typeface="Arial"/>
      </a:defRPr>
    </a:lvl2pPr>
    <a:lvl3pPr indent="457200" latinLnBrk="0">
      <a:defRPr sz="1200" b="1">
        <a:latin typeface="+mj-lt"/>
        <a:ea typeface="+mj-ea"/>
        <a:cs typeface="+mj-cs"/>
        <a:sym typeface="Arial"/>
      </a:defRPr>
    </a:lvl3pPr>
    <a:lvl4pPr indent="685800" latinLnBrk="0">
      <a:defRPr sz="1200" b="1">
        <a:latin typeface="+mj-lt"/>
        <a:ea typeface="+mj-ea"/>
        <a:cs typeface="+mj-cs"/>
        <a:sym typeface="Arial"/>
      </a:defRPr>
    </a:lvl4pPr>
    <a:lvl5pPr indent="914400" latinLnBrk="0">
      <a:defRPr sz="1200" b="1">
        <a:latin typeface="+mj-lt"/>
        <a:ea typeface="+mj-ea"/>
        <a:cs typeface="+mj-cs"/>
        <a:sym typeface="Arial"/>
      </a:defRPr>
    </a:lvl5pPr>
    <a:lvl6pPr indent="1143000" latinLnBrk="0">
      <a:defRPr sz="1200" b="1">
        <a:latin typeface="+mj-lt"/>
        <a:ea typeface="+mj-ea"/>
        <a:cs typeface="+mj-cs"/>
        <a:sym typeface="Arial"/>
      </a:defRPr>
    </a:lvl6pPr>
    <a:lvl7pPr indent="1371600" latinLnBrk="0">
      <a:defRPr sz="1200" b="1">
        <a:latin typeface="+mj-lt"/>
        <a:ea typeface="+mj-ea"/>
        <a:cs typeface="+mj-cs"/>
        <a:sym typeface="Arial"/>
      </a:defRPr>
    </a:lvl7pPr>
    <a:lvl8pPr indent="1600200" latinLnBrk="0">
      <a:defRPr sz="1200" b="1">
        <a:latin typeface="+mj-lt"/>
        <a:ea typeface="+mj-ea"/>
        <a:cs typeface="+mj-cs"/>
        <a:sym typeface="Arial"/>
      </a:defRPr>
    </a:lvl8pPr>
    <a:lvl9pPr indent="1828800" latinLnBrk="0">
      <a:defRPr sz="1200" b="1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3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 txBox="1">
            <a:spLocks noGrp="1"/>
          </p:cNvSpPr>
          <p:nvPr>
            <p:ph type="title"/>
          </p:nvPr>
        </p:nvSpPr>
        <p:spPr>
          <a:xfrm>
            <a:off x="6629400" y="0"/>
            <a:ext cx="2057400" cy="68580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2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0"/>
            <a:ext cx="6019800" cy="68580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olo Testo"/>
          <p:cNvSpPr txBox="1">
            <a:spLocks noGrp="1"/>
          </p:cNvSpPr>
          <p:nvPr>
            <p:ph type="title"/>
          </p:nvPr>
        </p:nvSpPr>
        <p:spPr>
          <a:xfrm>
            <a:off x="457199" y="-1"/>
            <a:ext cx="8229601" cy="1692276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r>
              <a:t>Titolo Testo</a:t>
            </a:r>
          </a:p>
        </p:txBody>
      </p:sp>
      <p:sp>
        <p:nvSpPr>
          <p:cNvPr id="11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229601" cy="5257800"/>
          </a:xfrm>
          <a:prstGeom prst="rect">
            <a:avLst/>
          </a:prstGeom>
        </p:spPr>
        <p:txBody>
          <a:bodyPr/>
          <a:lstStyle>
            <a:lvl1pPr marL="361156" indent="-321468">
              <a:defRPr sz="3000"/>
            </a:lvl1pPr>
            <a:lvl2pPr marL="752248" indent="-306160">
              <a:defRPr sz="3000"/>
            </a:lvl2pPr>
            <a:lvl3pPr marL="1189037" indent="-285750">
              <a:defRPr sz="3000"/>
            </a:lvl3pPr>
            <a:lvl4pPr marL="1703387" indent="-342899">
              <a:defRPr sz="3000"/>
            </a:lvl4pPr>
            <a:lvl5pPr marL="2160588" indent="-342900">
              <a:defRPr sz="30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489895" y="6245225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0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/>
            </a:lvl1pPr>
            <a:lvl2pPr marL="0" indent="457200">
              <a:buSzTx/>
              <a:buFontTx/>
              <a:buNone/>
              <a:defRPr sz="2000"/>
            </a:lvl2pPr>
            <a:lvl3pPr marL="0" indent="914400">
              <a:buSzTx/>
              <a:buFontTx/>
              <a:buNone/>
              <a:defRPr sz="2000"/>
            </a:lvl3pPr>
            <a:lvl4pPr marL="0" indent="1371600">
              <a:buSzTx/>
              <a:buFontTx/>
              <a:buNone/>
              <a:defRPr sz="2000"/>
            </a:lvl4pPr>
            <a:lvl5pPr marL="0" indent="1828800">
              <a:buSzTx/>
              <a:buFontTx/>
              <a:buNone/>
              <a:defRPr sz="20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79462" indent="-333375">
              <a:defRPr sz="2800"/>
            </a:lvl2pPr>
            <a:lvl3pPr marL="1223327" indent="-320039">
              <a:defRPr sz="2800"/>
            </a:lvl3pPr>
            <a:lvl4pPr marL="1716087" indent="-355599">
              <a:defRPr sz="2800"/>
            </a:lvl4pPr>
            <a:lvl5pPr marL="2173288" indent="-355600"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Rettangolo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Rettangolo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3" name="Immagin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92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7477021" y="6245225"/>
            <a:ext cx="284372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400"/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9687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9687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687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687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82588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2659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8087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6247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3448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0648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7848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5047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2247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0D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logo-dBC&amp;UniPD_bianco.pdf" descr="logo-dBC&amp;UniPD_bianco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63613"/>
            <a:ext cx="9144000" cy="6461127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History of Animation…"/>
          <p:cNvSpPr txBox="1">
            <a:spLocks noGrp="1"/>
          </p:cNvSpPr>
          <p:nvPr>
            <p:ph type="body" sz="half" idx="1"/>
          </p:nvPr>
        </p:nvSpPr>
        <p:spPr>
          <a:xfrm>
            <a:off x="971550" y="3644900"/>
            <a:ext cx="7200900" cy="2879725"/>
          </a:xfrm>
          <a:prstGeom prst="rect">
            <a:avLst/>
          </a:prstGeom>
        </p:spPr>
        <p:txBody>
          <a:bodyPr/>
          <a:lstStyle/>
          <a:p>
            <a:pPr marL="0" indent="39687" algn="ctr">
              <a:buSzTx/>
              <a:buNone/>
              <a:defRPr sz="6000" b="1" i="1">
                <a:solidFill>
                  <a:schemeClr val="accent3">
                    <a:lumOff val="44000"/>
                  </a:schemeClr>
                </a:solidFill>
              </a:defRPr>
            </a:pPr>
            <a:r>
              <a:t>History of Animation</a:t>
            </a:r>
          </a:p>
          <a:p>
            <a:pPr marL="0" indent="39687" algn="ctr">
              <a:buSzTx/>
              <a:buNone/>
              <a:defRPr sz="1600" b="1" i="1">
                <a:solidFill>
                  <a:schemeClr val="accent3">
                    <a:lumOff val="44000"/>
                  </a:schemeClr>
                </a:solidFill>
              </a:defRPr>
            </a:pPr>
            <a:r>
              <a:t>Second Cycle Degree in Theatre, Film, Television and Media Studies</a:t>
            </a:r>
          </a:p>
          <a:p>
            <a:pPr marL="0" indent="39687" algn="r">
              <a:buSz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  <a:p>
            <a:pPr marL="0" indent="39687" algn="r">
              <a:buSz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pPr>
            <a:r>
              <a:t>Academic Year 2018-2019</a:t>
            </a:r>
          </a:p>
          <a:p>
            <a:pPr marL="0" indent="39687" algn="r">
              <a:buSzTx/>
              <a:buNone/>
              <a:defRPr sz="4000" b="1">
                <a:solidFill>
                  <a:schemeClr val="accent3">
                    <a:lumOff val="44000"/>
                  </a:schemeClr>
                </a:solidFill>
              </a:defRPr>
            </a:pPr>
            <a:r>
              <a:t>Lesson 17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76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77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Dunning (1920-1979) was born in Canada.…"/>
          <p:cNvSpPr txBox="1"/>
          <p:nvPr/>
        </p:nvSpPr>
        <p:spPr>
          <a:xfrm>
            <a:off x="467544" y="1340767"/>
            <a:ext cx="8135936" cy="498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/>
            </a:pPr>
            <a:r>
              <a:t>Dunning (1920-1979) was born in Canada.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He moved to London and founded a production company, mostly devoted to ads. However, he had the chance to perfect a unique pictorial style.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He gained worldwide fame thanks to </a:t>
            </a:r>
            <a:r>
              <a:rPr i="1"/>
              <a:t>Yellow Submarine</a:t>
            </a:r>
            <a:r>
              <a:t> (1968). It represents the “commercial” side of the “protest generation”; in fact, Dunning was more interested in the creation of a sensorial experience, than in politics or social issues.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1" name="Animation in Europe 3…"/>
          <p:cNvSpPr txBox="1"/>
          <p:nvPr/>
        </p:nvSpPr>
        <p:spPr>
          <a:xfrm>
            <a:off x="5313311" y="115887"/>
            <a:ext cx="34274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</a:p>
          <a:p>
            <a:pPr indent="39687" algn="r">
              <a:defRPr sz="18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82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Yellow Submarine (George Dunning, 1968)"/>
          <p:cNvSpPr txBox="1"/>
          <p:nvPr/>
        </p:nvSpPr>
        <p:spPr>
          <a:xfrm>
            <a:off x="1907704" y="5733255"/>
            <a:ext cx="547260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Yellow Submarine </a:t>
            </a:r>
            <a:r>
              <a:rPr i="0"/>
              <a:t>(George Dunning, 1968)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87" name="Animation in Europe 3…"/>
          <p:cNvSpPr txBox="1"/>
          <p:nvPr/>
        </p:nvSpPr>
        <p:spPr>
          <a:xfrm>
            <a:off x="5313311" y="115887"/>
            <a:ext cx="34274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</a:p>
          <a:p>
            <a:pPr indent="39687" algn="r">
              <a:defRPr sz="18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88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Damon the Mower (George Dunning, 1972)"/>
          <p:cNvSpPr txBox="1"/>
          <p:nvPr/>
        </p:nvSpPr>
        <p:spPr>
          <a:xfrm>
            <a:off x="1907704" y="5733255"/>
            <a:ext cx="547260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Damon the Mower </a:t>
            </a:r>
            <a:r>
              <a:rPr i="0"/>
              <a:t>(George Dunning, 1972)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93" name="Animation in Europe 3…"/>
          <p:cNvSpPr txBox="1"/>
          <p:nvPr/>
        </p:nvSpPr>
        <p:spPr>
          <a:xfrm>
            <a:off x="5313311" y="115887"/>
            <a:ext cx="34274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</a:p>
          <a:p>
            <a:pPr indent="39687" algn="r">
              <a:defRPr sz="18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94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The Tempest (George Dunning, 1979; fragment)"/>
          <p:cNvSpPr txBox="1"/>
          <p:nvPr/>
        </p:nvSpPr>
        <p:spPr>
          <a:xfrm>
            <a:off x="1619671" y="5877271"/>
            <a:ext cx="5976666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The Tempest </a:t>
            </a:r>
            <a:r>
              <a:rPr i="0"/>
              <a:t>(George Dunning, 1979; fragment)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99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20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Relevant authors and studios of Great Britain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Great Britain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r>
              <a:t>Richard Williams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04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20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Williams was born in Canada, just like Dunning (with whom he collaborated).…"/>
          <p:cNvSpPr txBox="1"/>
          <p:nvPr/>
        </p:nvSpPr>
        <p:spPr>
          <a:xfrm>
            <a:off x="467544" y="1340767"/>
            <a:ext cx="8135936" cy="498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/>
            </a:pPr>
            <a:r>
              <a:t>Williams was born in Canada, just like Dunning (with whom he collaborated).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His animations had a stylized and simple style, at first. However, during the 60s he organized lessons and seminars by master animators from Disney and WB. His style changed radically.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His approach is firmly rooted in life drawings and fine arts; in order to render movements, he prefers slowness over fastness.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09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A lecture on man (Richard Williams, 1962)"/>
          <p:cNvSpPr txBox="1"/>
          <p:nvPr/>
        </p:nvSpPr>
        <p:spPr>
          <a:xfrm>
            <a:off x="1979711" y="5877271"/>
            <a:ext cx="532859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A lecture on man </a:t>
            </a:r>
            <a:r>
              <a:rPr i="0"/>
              <a:t>(Richard Williams, 1962)</a:t>
            </a:r>
          </a:p>
        </p:txBody>
      </p:sp>
      <p:sp>
        <p:nvSpPr>
          <p:cNvPr id="212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1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A Christmas Carol (Richard Williams, 1971)"/>
          <p:cNvSpPr txBox="1"/>
          <p:nvPr/>
        </p:nvSpPr>
        <p:spPr>
          <a:xfrm>
            <a:off x="1907704" y="5877271"/>
            <a:ext cx="5400600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A Christmas Carol </a:t>
            </a:r>
            <a:r>
              <a:rPr i="0"/>
              <a:t>(Richard Williams, 1971)</a:t>
            </a:r>
          </a:p>
        </p:txBody>
      </p:sp>
      <p:sp>
        <p:nvSpPr>
          <p:cNvPr id="218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21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Relevant authors and studios of Great Britain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Great Britain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r>
              <a:t>1972: Aardman Animation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just">
              <a:defRPr sz="2300" b="1"/>
            </a:pPr>
            <a:endParaRPr/>
          </a:p>
        </p:txBody>
      </p:sp>
      <p:sp>
        <p:nvSpPr>
          <p:cNvPr id="223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26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Aardman was founded in Bristol by Peter Lord and David Sproxton. Later (1985) they were joined by Nick Park, who soon won an Academy Award (Creature Comforts, 1991).…"/>
          <p:cNvSpPr txBox="1"/>
          <p:nvPr/>
        </p:nvSpPr>
        <p:spPr>
          <a:xfrm>
            <a:off x="504032" y="1017377"/>
            <a:ext cx="8135936" cy="750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/>
            </a:pPr>
            <a:r>
              <a:t>Aardman was founded in Bristol by Peter Lord and David Sproxton. Later (1985) they were joined by Nick Park, who soon won an Academy Award (</a:t>
            </a:r>
            <a:r>
              <a:rPr i="1"/>
              <a:t>Creature Comforts</a:t>
            </a:r>
            <a:r>
              <a:t>, 1991).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The trademark of Aardman was claymation based on live recordings of conversation.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Aardman gained worldwide reputation thanks to its Wallace &amp; Gromit series: four shorts, a few specials and a full-length claymation film which have been collectively awarded three Oscars.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28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34" name="Animation in Europe 3"/>
          <p:cNvSpPr txBox="1"/>
          <p:nvPr/>
        </p:nvSpPr>
        <p:spPr>
          <a:xfrm>
            <a:off x="5354595" y="260647"/>
            <a:ext cx="334707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Animation in Europe 3</a:t>
            </a:r>
          </a:p>
        </p:txBody>
      </p:sp>
      <p:pic>
        <p:nvPicPr>
          <p:cNvPr id="13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Great Britain…"/>
          <p:cNvSpPr txBox="1"/>
          <p:nvPr/>
        </p:nvSpPr>
        <p:spPr>
          <a:xfrm>
            <a:off x="467544" y="1628799"/>
            <a:ext cx="8135936" cy="487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Great Britain</a:t>
            </a:r>
          </a:p>
          <a:p>
            <a:pPr algn="ctr">
              <a:defRPr sz="2800" b="1"/>
            </a:pPr>
            <a:endParaRPr/>
          </a:p>
          <a:p>
            <a:pPr algn="ctr">
              <a:defRPr sz="2800" b="1"/>
            </a:pPr>
            <a:r>
              <a:t>and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r>
              <a:t>France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31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Creature Comforts (Nick Park, 1989)"/>
          <p:cNvSpPr txBox="1"/>
          <p:nvPr/>
        </p:nvSpPr>
        <p:spPr>
          <a:xfrm>
            <a:off x="2195735" y="5877271"/>
            <a:ext cx="4680522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Creature Comforts </a:t>
            </a:r>
            <a:r>
              <a:rPr i="0"/>
              <a:t>(Nick Park, 1989)</a:t>
            </a:r>
          </a:p>
        </p:txBody>
      </p:sp>
      <p:sp>
        <p:nvSpPr>
          <p:cNvPr id="234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37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he Wrong Trousers (Nick Park, 1993)"/>
          <p:cNvSpPr txBox="1"/>
          <p:nvPr/>
        </p:nvSpPr>
        <p:spPr>
          <a:xfrm>
            <a:off x="2159731" y="5877271"/>
            <a:ext cx="482453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The Wrong Trousers </a:t>
            </a:r>
            <a:r>
              <a:rPr i="0"/>
              <a:t>(Nick Park, 1993)</a:t>
            </a:r>
          </a:p>
        </p:txBody>
      </p:sp>
      <p:sp>
        <p:nvSpPr>
          <p:cNvPr id="240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43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The Pirates! In an Adventure with Scientists! (Peter Lord, 2012)"/>
          <p:cNvSpPr txBox="1"/>
          <p:nvPr/>
        </p:nvSpPr>
        <p:spPr>
          <a:xfrm>
            <a:off x="705503" y="5948849"/>
            <a:ext cx="7732994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The Pirates! In an Adventure with Scientists! </a:t>
            </a:r>
            <a:r>
              <a:rPr i="0"/>
              <a:t>(Peter Lord, 2012)</a:t>
            </a:r>
          </a:p>
        </p:txBody>
      </p:sp>
      <p:sp>
        <p:nvSpPr>
          <p:cNvPr id="246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49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54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Relevant authors and studios of France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France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r>
              <a:t>Paul Grimault (1905-1994)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56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59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In 1936, he founded with producer André Sarrut his own studio, Les Gemeaux. A series of well-received short film (Les Passagers de la Grande Ourse, 1941; Le marchand de notes, 1942; L’epouvantail, 1943) consolidated the reputation of the studio.…"/>
          <p:cNvSpPr txBox="1"/>
          <p:nvPr/>
        </p:nvSpPr>
        <p:spPr>
          <a:xfrm>
            <a:off x="467544" y="1340767"/>
            <a:ext cx="8135936" cy="487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b="1"/>
            </a:pPr>
            <a:r>
              <a:t>In 1936, he founded with producer André Sarrut his own studio, Les Gemeaux. A series of well-received short film (</a:t>
            </a:r>
            <a:r>
              <a:rPr i="1"/>
              <a:t>Les Passagers de la Grande Ourse</a:t>
            </a:r>
            <a:r>
              <a:t>, 1941; </a:t>
            </a:r>
            <a:r>
              <a:rPr i="1"/>
              <a:t>Le marchand de notes</a:t>
            </a:r>
            <a:r>
              <a:t>, 1942; </a:t>
            </a:r>
            <a:r>
              <a:rPr i="1"/>
              <a:t>L’epouvantail</a:t>
            </a:r>
            <a:r>
              <a:t>, 1943) consolidated the reputation of the studio.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  <a:r>
              <a:t>In 1947, he planned a full-length feature: </a:t>
            </a:r>
            <a:r>
              <a:rPr i="1"/>
              <a:t>La bergère et le ramoneur</a:t>
            </a:r>
            <a:r>
              <a:t>. The screenplay was by Grimault’s long time friend, the poet Jacques Prévert.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  <a:r>
              <a:t>However, the production stalled and Sarrut urged Grimault to release an unfinished film in 1950. Grimault was so disappointed at this, that he stopped working in animation.</a:t>
            </a:r>
          </a:p>
        </p:txBody>
      </p:sp>
      <p:sp>
        <p:nvSpPr>
          <p:cNvPr id="261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64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Finally, the film was finished in 1980, and released with the new title Le roi et l’oiseau. Prevert reworked the original script.…"/>
          <p:cNvSpPr txBox="1"/>
          <p:nvPr/>
        </p:nvSpPr>
        <p:spPr>
          <a:xfrm>
            <a:off x="467544" y="1340767"/>
            <a:ext cx="8135936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600" b="1"/>
            </a:pPr>
            <a:r>
              <a:t>Finally, the film was finished in 1980, and released with the new title </a:t>
            </a:r>
            <a:r>
              <a:rPr i="1"/>
              <a:t>Le roi et l’oiseau</a:t>
            </a:r>
            <a:r>
              <a:t>. Prevert reworked the original script. 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r>
              <a:t>It is now considered one of the most influential animated films of all times.</a:t>
            </a:r>
          </a:p>
        </p:txBody>
      </p:sp>
      <p:sp>
        <p:nvSpPr>
          <p:cNvPr id="266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69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Le roi et l’oiseau (Paul Grimault, 1980)"/>
          <p:cNvSpPr txBox="1"/>
          <p:nvPr/>
        </p:nvSpPr>
        <p:spPr>
          <a:xfrm>
            <a:off x="1979711" y="5877271"/>
            <a:ext cx="482453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Le roi et l’oiseau </a:t>
            </a:r>
            <a:r>
              <a:rPr i="0"/>
              <a:t>(Paul Grimault, 1980)</a:t>
            </a:r>
          </a:p>
        </p:txBody>
      </p:sp>
      <p:sp>
        <p:nvSpPr>
          <p:cNvPr id="272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7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Relevant authors and studios of France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France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r>
              <a:t>René Laloux (1929-2004)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77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8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Laloux started his career as a painter.…"/>
          <p:cNvSpPr txBox="1"/>
          <p:nvPr/>
        </p:nvSpPr>
        <p:spPr>
          <a:xfrm>
            <a:off x="504032" y="1156811"/>
            <a:ext cx="8135936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600" b="1"/>
            </a:pPr>
            <a:r>
              <a:t>Laloux started his career as a painter. 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r>
              <a:t>He got a job in a psychiatric institution where he began experimenting in animation with the interns. 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r>
              <a:t>His animation often feature surrealistic settings and themes related with the powers of the human mind.</a:t>
            </a:r>
          </a:p>
        </p:txBody>
      </p:sp>
      <p:sp>
        <p:nvSpPr>
          <p:cNvPr id="282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39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4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levant authors and studios of Great Britain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Great Britain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r>
              <a:t>1940: Halas &amp; Batchelor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just">
              <a:defRPr sz="2300" b="1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8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After a first short in collaboration with Grimault (Les dents du singe, 1960), Laloux joined the post-surrealist painter Roland Topor.…"/>
          <p:cNvSpPr txBox="1"/>
          <p:nvPr/>
        </p:nvSpPr>
        <p:spPr>
          <a:xfrm>
            <a:off x="467544" y="1340767"/>
            <a:ext cx="8135936" cy="677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/>
            </a:pPr>
            <a:r>
              <a:t>After a first short in collaboration with Grimault (</a:t>
            </a:r>
            <a:r>
              <a:rPr i="1"/>
              <a:t>Les dents du singe</a:t>
            </a:r>
            <a:r>
              <a:t>, 1960), Laloux joined the post-surrealist painter Roland Topor.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Their combined efforts led to the production of two shorts and a feature film: </a:t>
            </a:r>
            <a:r>
              <a:rPr i="1"/>
              <a:t>La planète sauvage </a:t>
            </a:r>
            <a:r>
              <a:t>(1973).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Laloux directed two more films: </a:t>
            </a:r>
            <a:r>
              <a:rPr i="1"/>
              <a:t>Les maîtres du temps</a:t>
            </a:r>
            <a:r>
              <a:t> (1982, with Moebius) and </a:t>
            </a:r>
            <a:r>
              <a:rPr i="1"/>
              <a:t>Gandahar</a:t>
            </a:r>
            <a:r>
              <a:t> (1987, with Philippe Caza).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87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9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La planète sauvage (René Laloux, 1973)"/>
          <p:cNvSpPr txBox="1"/>
          <p:nvPr/>
        </p:nvSpPr>
        <p:spPr>
          <a:xfrm>
            <a:off x="1835696" y="5877271"/>
            <a:ext cx="5112569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La planète sauvage </a:t>
            </a:r>
            <a:r>
              <a:rPr i="0"/>
              <a:t>(René Laloux, 1973)</a:t>
            </a:r>
          </a:p>
        </p:txBody>
      </p:sp>
      <p:sp>
        <p:nvSpPr>
          <p:cNvPr id="293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296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Relevant authors and studios of France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France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r>
              <a:t>Jean-François Laguionie (1939)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298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01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Paul Grimault produced Laguionie’s first three short films.…"/>
          <p:cNvSpPr txBox="1"/>
          <p:nvPr/>
        </p:nvSpPr>
        <p:spPr>
          <a:xfrm>
            <a:off x="467544" y="1340767"/>
            <a:ext cx="8135936" cy="766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/>
            </a:pPr>
            <a:r>
              <a:t>Paul Grimault produced Laguionie’s first three short films.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He studied at a drama school in Paris, and this is well mirrored by his visual and narrative style.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«I like false realism […]. I like everything which is false. I like trompe-l’oeil, false perspectives and everything against which one could break one’s face, but which also displays a sincere intention to represent reality».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03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06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Laguioine most famous short film is La Traversée de l'Atlantique à la rame (1978).…"/>
          <p:cNvSpPr txBox="1"/>
          <p:nvPr/>
        </p:nvSpPr>
        <p:spPr>
          <a:xfrm>
            <a:off x="467544" y="1340768"/>
            <a:ext cx="8135936" cy="766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/>
            </a:pPr>
            <a:r>
              <a:t>Laguioine most famous short film is </a:t>
            </a:r>
            <a:r>
              <a:rPr i="1"/>
              <a:t>La Traversée de l'Atlantique à la rame</a:t>
            </a:r>
            <a:r>
              <a:t> (1978).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r>
              <a:t>He directed four feature films: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 i="1"/>
            </a:pPr>
            <a:r>
              <a:t>Gwen, le livre de sable </a:t>
            </a:r>
            <a:r>
              <a:rPr i="0"/>
              <a:t>(1985);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 i="1"/>
            </a:pPr>
            <a:r>
              <a:t>Le Château des singes </a:t>
            </a:r>
            <a:r>
              <a:rPr i="0"/>
              <a:t>(1999);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 i="1"/>
            </a:pPr>
            <a:r>
              <a:t>L'Île de Black Mór  </a:t>
            </a:r>
            <a:r>
              <a:rPr i="0"/>
              <a:t>(2003);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 i="1"/>
            </a:pPr>
            <a:r>
              <a:t>Le Tableau </a:t>
            </a:r>
            <a:r>
              <a:rPr i="0"/>
              <a:t>(2011).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08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11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Le Tableau (Jean-François Laguionie, 2011)"/>
          <p:cNvSpPr txBox="1"/>
          <p:nvPr/>
        </p:nvSpPr>
        <p:spPr>
          <a:xfrm>
            <a:off x="1799691" y="5877271"/>
            <a:ext cx="554461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Le Tableau </a:t>
            </a:r>
            <a:r>
              <a:rPr i="0"/>
              <a:t>(Jean-François Laguionie, 2011)</a:t>
            </a:r>
          </a:p>
        </p:txBody>
      </p:sp>
      <p:sp>
        <p:nvSpPr>
          <p:cNvPr id="314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17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Louise en hiver (Jean-François Laguionie, 2016)"/>
          <p:cNvSpPr txBox="1"/>
          <p:nvPr/>
        </p:nvSpPr>
        <p:spPr>
          <a:xfrm>
            <a:off x="1599617" y="6118571"/>
            <a:ext cx="5944766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Louise en hiver </a:t>
            </a:r>
            <a:r>
              <a:rPr i="0"/>
              <a:t>(Jean-François Laguionie, 2016)</a:t>
            </a:r>
          </a:p>
        </p:txBody>
      </p:sp>
      <p:sp>
        <p:nvSpPr>
          <p:cNvPr id="320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23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Relevant authors and studios of France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France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r>
              <a:t>Michel Ocelot (1943)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25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28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Ocelot’s childhood in Guinea left a strong mark on his artistic inspiration (the three  films of the Kirikou series).…"/>
          <p:cNvSpPr txBox="1"/>
          <p:nvPr/>
        </p:nvSpPr>
        <p:spPr>
          <a:xfrm>
            <a:off x="467544" y="1340767"/>
            <a:ext cx="8135936" cy="7825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700" b="1"/>
            </a:pPr>
            <a:r>
              <a:t>Ocelot’s childhood in Guinea left a strong mark on his artistic inspiration (the three  films of the </a:t>
            </a:r>
            <a:r>
              <a:rPr i="1"/>
              <a:t>Kirikou</a:t>
            </a:r>
            <a:r>
              <a:t> series).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r>
              <a:t>He masters a wide range of animation techniques, from silohuette and cut-out animation to CGI, while retaining a personal style.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r>
              <a:t>He practised his personal take on Lotte Reininger’s silohuette animation while collaborating with Laguionie (the short film </a:t>
            </a:r>
            <a:r>
              <a:rPr i="1"/>
              <a:t>Les Trois Inventeurs</a:t>
            </a:r>
            <a:r>
              <a:t> was shot at Laguionie’s home).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6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30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33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Princes et Princesses (Michel Ocelot, 2000)"/>
          <p:cNvSpPr txBox="1"/>
          <p:nvPr/>
        </p:nvSpPr>
        <p:spPr>
          <a:xfrm>
            <a:off x="1691679" y="5877271"/>
            <a:ext cx="554461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Princes et Princesses </a:t>
            </a:r>
            <a:r>
              <a:rPr i="0"/>
              <a:t>(Michel Ocelot, 2000)</a:t>
            </a:r>
          </a:p>
        </p:txBody>
      </p:sp>
      <p:sp>
        <p:nvSpPr>
          <p:cNvPr id="336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44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4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John Halas (1912-1995, János Halász) was born in Budapest.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4400" b="1"/>
            </a:pPr>
            <a:r>
              <a:t>John Halas (1912-1995, János Halász) was born in Budapest.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4400" b="1"/>
            </a:pPr>
            <a:r>
              <a:t>He joined British animator Joy Batchelor (1914-1991), whom he later married.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39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Relevant authors and studios of France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France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r>
              <a:t>Sylvain Chomet (1963)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41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44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After a short film and three feature films (one of which being a live-action one, Attila Marcel, 2013), Chomet affirmed himself as one of the most influential contemporary directors of animation.…"/>
          <p:cNvSpPr txBox="1"/>
          <p:nvPr/>
        </p:nvSpPr>
        <p:spPr>
          <a:xfrm>
            <a:off x="467544" y="1340767"/>
            <a:ext cx="8135936" cy="559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700" b="1"/>
            </a:pPr>
            <a:r>
              <a:t>After a short film and three feature films (one of which being a live-action one, </a:t>
            </a:r>
            <a:r>
              <a:rPr i="1"/>
              <a:t>Attila Marcel</a:t>
            </a:r>
            <a:r>
              <a:t>, 2013), Chomet affirmed himself as one of the most influential contemporary directors of animation.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r>
              <a:t>His pantomimic, highly visual kind of narration draws inspiration from silent films and Franch mimes like Jacques Tati; his idiosincratic graphic style is strongly rooted in comics and caricature.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7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8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46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pic>
        <p:nvPicPr>
          <p:cNvPr id="349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Les Triplettes de Belleville (Sylvain Chomet, 2003)"/>
          <p:cNvSpPr txBox="1"/>
          <p:nvPr/>
        </p:nvSpPr>
        <p:spPr>
          <a:xfrm>
            <a:off x="1331640" y="5877271"/>
            <a:ext cx="6336704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Les Triplettes de Belleville </a:t>
            </a:r>
            <a:r>
              <a:rPr i="0"/>
              <a:t>(Sylvain Chomet, 2003)</a:t>
            </a:r>
          </a:p>
        </p:txBody>
      </p:sp>
      <p:sp>
        <p:nvSpPr>
          <p:cNvPr id="352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France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355" name="Suggested readings"/>
          <p:cNvSpPr txBox="1"/>
          <p:nvPr/>
        </p:nvSpPr>
        <p:spPr>
          <a:xfrm>
            <a:off x="5982469" y="188912"/>
            <a:ext cx="2890070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Suggested readings</a:t>
            </a:r>
          </a:p>
        </p:txBody>
      </p:sp>
      <p:pic>
        <p:nvPicPr>
          <p:cNvPr id="356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Giannalberto Bendazzi, Animation. A World History. 3 voll., Waltham, Massachusetts: Focal Press, 2015, Vol. II, pp. 41-46 (up to –and including- the section “Grimault and the Stories from the Front”); pp. 164-168 from –and including- the section “Young Aardman &amp; Co.” up to –and including- the section “Richard Williams”); pp. 172-177 (from –and including- the section “France: From Craftmanship to Ambition” up to –and including- the section “Jean-Françoise Laguionie”); Vol. III, pp. 85-87 (from –and including- the section “Aardman” up to –and including- the section “Nick Park”); pp. 105-106 (only the section “Michel Ocelot”)."/>
          <p:cNvSpPr txBox="1"/>
          <p:nvPr/>
        </p:nvSpPr>
        <p:spPr>
          <a:xfrm>
            <a:off x="684213" y="1268412"/>
            <a:ext cx="7367586" cy="350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/>
            </a:pPr>
            <a:r>
              <a:t>Giannalberto Bendazzi, Animation. A World History. 3 voll., Waltham, Massachusetts: Focal Press, 2015, Vol. II, pp. 41-46 (up to –and including- the section “Grimault and the Stories from the Front”); pp. 164-168 from –and including- the section “Young Aardman &amp; Co.” up to –and including- the section “Richard Williams”); pp. 172-177 (from –and including- the section “France: From Craftmanship to Ambition” up to –and including- the section “Jean-Françoise Laguionie”); Vol. III, pp. 85-87 (from –and including- the section “Aardman” up to –and including- the section “Nick Park”); pp. 105-106 (only the section “Michel Ocelot”).</a:t>
            </a:r>
          </a:p>
          <a:p>
            <a:pPr algn="just">
              <a:defRPr sz="3200" b="1"/>
            </a:pPr>
            <a:endParaRPr/>
          </a:p>
          <a:p>
            <a:pPr algn="just">
              <a:defRPr sz="3200" b="1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49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5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After a series of appreciated propaganda shorts during World War II, they directed Great Britain’s first full-length animated film: Animal Farm. It was released in 1954, five years after George Orwell’s death.…"/>
          <p:cNvSpPr txBox="1"/>
          <p:nvPr/>
        </p:nvSpPr>
        <p:spPr>
          <a:xfrm>
            <a:off x="467544" y="1340767"/>
            <a:ext cx="8135936" cy="700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100" b="1"/>
            </a:pPr>
            <a:r>
              <a:t>After a series of appreciated propaganda shorts during World War II, they directed Great Britain’s first full-length animated film: </a:t>
            </a:r>
            <a:r>
              <a:rPr i="1"/>
              <a:t>Animal Farm</a:t>
            </a:r>
            <a:r>
              <a:t>. It was released in 1954, five years after George Orwell’s death.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1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100" b="1"/>
            </a:pPr>
            <a:r>
              <a:t>The American producer Louis de Rochemont wanted it to be an anti-Stalinist film. In the end, it had a more “universal” appeal: a film about freedom.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54" name="Animation in Europe 3…"/>
          <p:cNvSpPr txBox="1"/>
          <p:nvPr/>
        </p:nvSpPr>
        <p:spPr>
          <a:xfrm>
            <a:off x="5313311" y="115887"/>
            <a:ext cx="34274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</a:p>
          <a:p>
            <a:pPr indent="39687" algn="r">
              <a:defRPr sz="18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5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Animal Farm (John Halas, Joy Batchelor, 1954)"/>
          <p:cNvSpPr txBox="1"/>
          <p:nvPr/>
        </p:nvSpPr>
        <p:spPr>
          <a:xfrm>
            <a:off x="1691679" y="5733255"/>
            <a:ext cx="5832650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Animal Farm </a:t>
            </a:r>
            <a:r>
              <a:rPr i="0"/>
              <a:t>(John Halas, Joy Batchelor, 1954)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0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61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he worldwide appreciation towards Animal Farm allowed Halas and Batchelor to develop a rich and diversified production of animation: from entertainment series to educationals and art films (Halas was a disciple of the Bauhaus and believed in a rational approach to arts).…"/>
          <p:cNvSpPr txBox="1"/>
          <p:nvPr/>
        </p:nvSpPr>
        <p:spPr>
          <a:xfrm>
            <a:off x="467544" y="1340767"/>
            <a:ext cx="8135936" cy="651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100" b="1"/>
            </a:pPr>
            <a:r>
              <a:t>The worldwide appreciation towards </a:t>
            </a:r>
            <a:r>
              <a:rPr i="1"/>
              <a:t>Animal Farm</a:t>
            </a:r>
            <a:r>
              <a:t> allowed Halas and Batchelor to develop a rich and diversified production of animation: from entertainment series to educationals and art films (Halas was a disciple of the Bauhaus and believed in a rational approach to arts).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1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3100" b="1"/>
            </a:pPr>
            <a:r>
              <a:t>In the late 1960s, they were among the first to produce animations aided by computers.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sz="4400" b="1"/>
            </a:pP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sz="2300" b="1"/>
            </a:pPr>
            <a:endParaRPr>
              <a:latin typeface="+mj-lt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65" name="Animation in Europe 3…"/>
          <p:cNvSpPr txBox="1"/>
          <p:nvPr/>
        </p:nvSpPr>
        <p:spPr>
          <a:xfrm>
            <a:off x="5313311" y="115887"/>
            <a:ext cx="34274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</a:p>
          <a:p>
            <a:pPr indent="39687" algn="r">
              <a:defRPr sz="18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66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Dilemma (John Halas, Joy Batchelor, 1981)"/>
          <p:cNvSpPr txBox="1"/>
          <p:nvPr/>
        </p:nvSpPr>
        <p:spPr>
          <a:xfrm>
            <a:off x="1835696" y="5733255"/>
            <a:ext cx="547260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+mj-lt"/>
                <a:ea typeface="+mj-ea"/>
                <a:cs typeface="+mj-cs"/>
                <a:sym typeface="Arial"/>
              </a:defRPr>
            </a:pPr>
            <a:r>
              <a:t>Dilemma </a:t>
            </a:r>
            <a:r>
              <a:rPr i="0"/>
              <a:t>(John Halas, Joy Batchelor, 1981)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171" name="Animation in Europe 3…"/>
          <p:cNvSpPr txBox="1"/>
          <p:nvPr/>
        </p:nvSpPr>
        <p:spPr>
          <a:xfrm>
            <a:off x="5255797" y="188639"/>
            <a:ext cx="344586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sz="2800" b="1">
                <a:solidFill>
                  <a:schemeClr val="accent3">
                    <a:lumOff val="44000"/>
                  </a:schemeClr>
                </a:solidFill>
              </a:defRPr>
            </a:pPr>
            <a:r>
              <a:t>Animation in Europe 3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Great Britain</a:t>
            </a:r>
          </a:p>
        </p:txBody>
      </p:sp>
      <p:pic>
        <p:nvPicPr>
          <p:cNvPr id="172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Relevant authors and studios of Great Britain…"/>
          <p:cNvSpPr txBox="1"/>
          <p:nvPr/>
        </p:nvSpPr>
        <p:spPr>
          <a:xfrm>
            <a:off x="467544" y="1628800"/>
            <a:ext cx="8135936" cy="628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b="1"/>
            </a:pPr>
            <a:r>
              <a:t>Relevant authors and studios of Great Britain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r>
              <a:t>George Dunning</a:t>
            </a:r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ctr">
              <a:defRPr sz="4400" b="1"/>
            </a:pPr>
            <a:endParaRPr/>
          </a:p>
          <a:p>
            <a:pPr algn="just">
              <a:defRPr sz="2300" b="1"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ruttura predefinita">
  <a:themeElements>
    <a:clrScheme name="Struttura predefini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ruttura predefinita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ruttura predefini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ruttura predefinita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ruttura predefini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1557</Words>
  <Application>Microsoft Macintosh PowerPoint</Application>
  <PresentationFormat>Presentazione su schermo (4:3)</PresentationFormat>
  <Paragraphs>243</Paragraphs>
  <Slides>43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6" baseType="lpstr">
      <vt:lpstr>Arial</vt:lpstr>
      <vt:lpstr>Calibri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Marco Bellano</cp:lastModifiedBy>
  <cp:revision>1</cp:revision>
  <dcterms:modified xsi:type="dcterms:W3CDTF">2018-12-09T10:13:31Z</dcterms:modified>
</cp:coreProperties>
</file>