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6" name="Shape 26"/>
          <p:cNvSpPr/>
          <p:nvPr>
            <p:ph type="sldImg"/>
          </p:nvPr>
        </p:nvSpPr>
        <p:spPr>
          <a:xfrm>
            <a:off x="1143000" y="685800"/>
            <a:ext cx="4572000" cy="3429000"/>
          </a:xfrm>
          <a:prstGeom prst="rect">
            <a:avLst/>
          </a:prstGeom>
        </p:spPr>
        <p:txBody>
          <a:bodyPr/>
          <a:lstStyle/>
          <a:p>
            <a:pPr/>
          </a:p>
        </p:txBody>
      </p:sp>
      <p:sp>
        <p:nvSpPr>
          <p:cNvPr id="27" name="Shape 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contenuto">
    <p:spTree>
      <p:nvGrpSpPr>
        <p:cNvPr id="1" name=""/>
        <p:cNvGrpSpPr/>
        <p:nvPr/>
      </p:nvGrpSpPr>
      <p:grpSpPr>
        <a:xfrm>
          <a:off x="0" y="0"/>
          <a:ext cx="0" cy="0"/>
          <a:chOff x="0" y="0"/>
          <a:chExt cx="0" cy="0"/>
        </a:xfrm>
      </p:grpSpPr>
      <p:sp>
        <p:nvSpPr>
          <p:cNvPr id="18" name="Titolo Testo"/>
          <p:cNvSpPr txBox="1"/>
          <p:nvPr>
            <p:ph type="title"/>
          </p:nvPr>
        </p:nvSpPr>
        <p:spPr>
          <a:xfrm>
            <a:off x="457200" y="0"/>
            <a:ext cx="8229600" cy="1692275"/>
          </a:xfrm>
          <a:prstGeom prst="rect">
            <a:avLst/>
          </a:prstGeom>
        </p:spPr>
        <p:txBody>
          <a:bodyPr>
            <a:normAutofit fontScale="100000" lnSpcReduction="0"/>
          </a:bodyPr>
          <a:lstStyle>
            <a:lvl1pPr marL="39687" indent="-39687"/>
          </a:lstStyle>
          <a:p>
            <a:pPr/>
            <a:r>
              <a:t>Titolo Testo</a:t>
            </a:r>
          </a:p>
        </p:txBody>
      </p:sp>
      <p:sp>
        <p:nvSpPr>
          <p:cNvPr id="19" name="Corpo livello uno…"/>
          <p:cNvSpPr txBox="1"/>
          <p:nvPr>
            <p:ph type="body" idx="1"/>
          </p:nvPr>
        </p:nvSpPr>
        <p:spPr>
          <a:prstGeom prst="rect">
            <a:avLst/>
          </a:prstGeom>
        </p:spPr>
        <p:txBody>
          <a:bodyPr>
            <a:normAutofit fontScale="100000" lnSpcReduction="0"/>
          </a:bodyPr>
          <a:lstStyle>
            <a:lvl1pPr marL="382588">
              <a:buChar char="•"/>
            </a:lvl1pPr>
            <a:lvl2pPr marL="772659"/>
            <a:lvl3pPr marL="1208087"/>
            <a:lvl4pPr marL="1726247" indent="-365759"/>
            <a:lvl5pPr marL="2183448" indent="-365760"/>
          </a:lstStyle>
          <a:p>
            <a:pPr/>
            <a:r>
              <a:t>Corpo livello uno</a:t>
            </a:r>
          </a:p>
          <a:p>
            <a:pPr lvl="1"/>
            <a:r>
              <a:t>Corpo livello due</a:t>
            </a:r>
          </a:p>
          <a:p>
            <a:pPr lvl="2"/>
            <a:r>
              <a:t>Corpo livello tre</a:t>
            </a:r>
          </a:p>
          <a:p>
            <a:pPr lvl="3"/>
            <a:r>
              <a:t>Corpo livello quattro</a:t>
            </a:r>
          </a:p>
          <a:p>
            <a:pPr lvl="4"/>
            <a:r>
              <a:t>Corpo livello cinque</a:t>
            </a:r>
          </a:p>
        </p:txBody>
      </p:sp>
      <p:sp>
        <p:nvSpPr>
          <p:cNvPr id="20" name="Numero diapositiva"/>
          <p:cNvSpPr txBox="1"/>
          <p:nvPr>
            <p:ph type="sldNum" sz="quarter" idx="2"/>
          </p:nvPr>
        </p:nvSpPr>
        <p:spPr>
          <a:xfrm>
            <a:off x="7477021" y="6245225"/>
            <a:ext cx="284372" cy="307340"/>
          </a:xfrm>
          <a:prstGeom prst="rect">
            <a:avLst/>
          </a:prstGeom>
        </p:spPr>
        <p:txBody>
          <a:bodyPr/>
          <a:lstStyle>
            <a:lvl1pPr defTabSz="914400"/>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Numero diapositiva"/>
          <p:cNvSpPr txBox="1"/>
          <p:nvPr>
            <p:ph type="sldNum" sz="quarter" idx="2"/>
          </p:nvPr>
        </p:nvSpPr>
        <p:spPr>
          <a:xfrm>
            <a:off x="7477020" y="6245225"/>
            <a:ext cx="284372" cy="307340"/>
          </a:xfrm>
          <a:prstGeom prst="rect">
            <a:avLst/>
          </a:prstGeom>
          <a:ln w="12700">
            <a:miter lim="400000"/>
          </a:ln>
        </p:spPr>
        <p:txBody>
          <a:bodyPr wrap="none" lIns="45719" rIns="45719">
            <a:spAutoFit/>
          </a:bodyPr>
          <a:lstStyle>
            <a:lvl1pPr algn="ctr" defTabSz="457200">
              <a:defRPr sz="1400"/>
            </a:lvl1pPr>
          </a:lstStyle>
          <a:p>
            <a:pPr/>
            <a:fld id="{86CB4B4D-7CA3-9044-876B-883B54F8677D}" type="slidenum"/>
          </a:p>
        </p:txBody>
      </p:sp>
      <p:sp>
        <p:nvSpPr>
          <p:cNvPr id="3" name="Titolo Testo"/>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Titolo Testo</a:t>
            </a:r>
          </a:p>
        </p:txBody>
      </p:sp>
      <p:sp>
        <p:nvSpPr>
          <p:cNvPr id="4" name="Corpo livello uno…"/>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r>
              <a:t>Corpo livello uno</a:t>
            </a:r>
          </a:p>
          <a:p>
            <a:pPr lvl="1"/>
            <a:r>
              <a:t>Corpo livello due</a:t>
            </a:r>
          </a:p>
          <a:p>
            <a:pPr lvl="2"/>
            <a:r>
              <a:t>Corpo livello tre</a:t>
            </a:r>
          </a:p>
          <a:p>
            <a:pPr lvl="3"/>
            <a:r>
              <a:t>Corpo livello quattro</a:t>
            </a:r>
          </a:p>
          <a:p>
            <a:pPr lvl="4"/>
            <a:r>
              <a:t>Corpo livello cinque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39687" marR="0" indent="-39687"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1pPr>
      <a:lvl2pPr marL="39687" marR="0" indent="-39687"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2pPr>
      <a:lvl3pPr marL="39687" marR="0" indent="-39687"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3pPr>
      <a:lvl4pPr marL="39687" marR="0" indent="-39687"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4pPr>
      <a:lvl5pPr marL="39687" marR="0" indent="-39687"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5pPr>
      <a:lvl6pPr marL="39687" marR="0" indent="417512"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6pPr>
      <a:lvl7pPr marL="39687" marR="0" indent="874712"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7pPr>
      <a:lvl8pPr marL="39687" marR="0" indent="1331912"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8pPr>
      <a:lvl9pPr marL="39687" marR="0" indent="1789112"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9pPr>
    </p:titleStyle>
    <p:bodyStyle>
      <a:lvl1pPr marL="382587"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1pPr>
      <a:lvl2pPr marL="772658"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2pPr>
      <a:lvl3pPr marL="1208087"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3pPr>
      <a:lvl4pPr marL="1726247"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4pPr>
      <a:lvl5pPr marL="22240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5pPr>
      <a:lvl6pPr marL="26812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6pPr>
      <a:lvl7pPr marL="31384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7pPr>
      <a:lvl8pPr marL="35956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8pPr>
      <a:lvl9pPr marL="40528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9pPr>
    </p:bodyStyle>
    <p:otherStyle>
      <a:lvl1pPr marL="0" marR="0" indent="0" algn="ctr" defTabSz="457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1pPr>
      <a:lvl2pPr marL="0" marR="0" indent="457200" algn="ctr" defTabSz="457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2pPr>
      <a:lvl3pPr marL="0" marR="0" indent="914400" algn="ctr" defTabSz="457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3pPr>
      <a:lvl4pPr marL="0" marR="0" indent="1371600" algn="ctr" defTabSz="457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4pPr>
      <a:lvl5pPr marL="0" marR="0" indent="1828800" algn="ctr" defTabSz="457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8C0D1C"/>
        </a:solidFill>
      </p:bgPr>
    </p:bg>
    <p:spTree>
      <p:nvGrpSpPr>
        <p:cNvPr id="1" name=""/>
        <p:cNvGrpSpPr/>
        <p:nvPr/>
      </p:nvGrpSpPr>
      <p:grpSpPr>
        <a:xfrm>
          <a:off x="0" y="0"/>
          <a:ext cx="0" cy="0"/>
          <a:chOff x="0" y="0"/>
          <a:chExt cx="0" cy="0"/>
        </a:xfrm>
      </p:grpSpPr>
      <p:pic>
        <p:nvPicPr>
          <p:cNvPr id="29" name="logo-dBC&amp;UniPD_bianco.pdf" descr="logo-dBC&amp;UniPD_bianco.pdf"/>
          <p:cNvPicPr>
            <a:picLocks noChangeAspect="1"/>
          </p:cNvPicPr>
          <p:nvPr/>
        </p:nvPicPr>
        <p:blipFill>
          <a:blip r:embed="rId2">
            <a:extLst/>
          </a:blip>
          <a:stretch>
            <a:fillRect/>
          </a:stretch>
        </p:blipFill>
        <p:spPr>
          <a:xfrm>
            <a:off x="0" y="-963613"/>
            <a:ext cx="9144000" cy="6461126"/>
          </a:xfrm>
          <a:prstGeom prst="rect">
            <a:avLst/>
          </a:prstGeom>
          <a:ln w="12700">
            <a:miter lim="400000"/>
          </a:ln>
        </p:spPr>
      </p:pic>
      <p:sp>
        <p:nvSpPr>
          <p:cNvPr id="30" name="History of Animation…"/>
          <p:cNvSpPr txBox="1"/>
          <p:nvPr>
            <p:ph type="body" sz="half" idx="4294967295"/>
          </p:nvPr>
        </p:nvSpPr>
        <p:spPr>
          <a:xfrm>
            <a:off x="971550" y="3644900"/>
            <a:ext cx="7200900" cy="2879725"/>
          </a:xfrm>
          <a:prstGeom prst="rect">
            <a:avLst/>
          </a:prstGeom>
        </p:spPr>
        <p:txBody>
          <a:bodyPr>
            <a:normAutofit fontScale="100000" lnSpcReduction="0"/>
          </a:bodyPr>
          <a:lstStyle/>
          <a:p>
            <a:pPr marL="0" indent="39687" algn="ctr">
              <a:buSzTx/>
              <a:buNone/>
              <a:defRPr b="1" i="1" sz="6000">
                <a:solidFill>
                  <a:srgbClr val="FFFFFF"/>
                </a:solidFill>
              </a:defRPr>
            </a:pPr>
            <a:r>
              <a:t>History of Animation</a:t>
            </a:r>
          </a:p>
          <a:p>
            <a:pPr marL="0" indent="39687" algn="ctr">
              <a:buSzTx/>
              <a:buNone/>
              <a:defRPr b="1" i="1" sz="1600">
                <a:solidFill>
                  <a:srgbClr val="FFFFFF"/>
                </a:solidFill>
              </a:defRPr>
            </a:pPr>
            <a:r>
              <a:t>Second Cycle Degree in Theatre, Film, Television and Media Studies</a:t>
            </a:r>
          </a:p>
          <a:p>
            <a:pPr marL="0" indent="39687" algn="r">
              <a:buSzTx/>
              <a:buNone/>
              <a:defRPr sz="2000">
                <a:solidFill>
                  <a:srgbClr val="FFFFFF"/>
                </a:solidFill>
              </a:defRPr>
            </a:pPr>
          </a:p>
          <a:p>
            <a:pPr marL="0" indent="39687" algn="r">
              <a:buSzTx/>
              <a:buNone/>
              <a:defRPr sz="2000">
                <a:solidFill>
                  <a:srgbClr val="FFFFFF"/>
                </a:solidFill>
              </a:defRPr>
            </a:pPr>
            <a:r>
              <a:t>Academic Year 2018-2019</a:t>
            </a:r>
          </a:p>
          <a:p>
            <a:pPr marL="0" indent="39687" algn="r">
              <a:buSzTx/>
              <a:buNone/>
              <a:defRPr b="1" sz="4000">
                <a:solidFill>
                  <a:srgbClr val="FFFFFF"/>
                </a:solidFill>
              </a:defRPr>
            </a:pPr>
            <a:r>
              <a:t>Lesson 18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73" name="Animation in Europe 4…"/>
          <p:cNvSpPr txBox="1"/>
          <p:nvPr/>
        </p:nvSpPr>
        <p:spPr>
          <a:xfrm>
            <a:off x="5255797" y="188639"/>
            <a:ext cx="344586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Czechoslovakia</a:t>
            </a:r>
          </a:p>
        </p:txBody>
      </p:sp>
      <p:pic>
        <p:nvPicPr>
          <p:cNvPr id="7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75" name="At first an optimist, fascinated by fairy tales and legends (Císaruv Slavík, The Emperor’s Nightingale, 1948), Trnka produced his last full length feature in 1959: Sen noci svatojáské (A Midsummer Night’s Dream).…"/>
          <p:cNvSpPr txBox="1"/>
          <p:nvPr/>
        </p:nvSpPr>
        <p:spPr>
          <a:xfrm>
            <a:off x="467544" y="1268759"/>
            <a:ext cx="8135936" cy="553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3200"/>
            </a:pPr>
            <a:r>
              <a:t>At first an optimist, fascinated by fairy tales and legends (</a:t>
            </a:r>
            <a:r>
              <a:rPr i="1"/>
              <a:t>Císaruv Slavík</a:t>
            </a:r>
            <a:r>
              <a:t>, </a:t>
            </a:r>
            <a:r>
              <a:rPr i="1"/>
              <a:t>The Emperor’s Nightingale</a:t>
            </a:r>
            <a:r>
              <a:t>, 1948), Trnka produced his last full length feature in 1959: </a:t>
            </a:r>
            <a:r>
              <a:rPr i="1"/>
              <a:t>Sen noci svatojáské </a:t>
            </a:r>
            <a:r>
              <a:t>(</a:t>
            </a:r>
            <a:r>
              <a:rPr i="1"/>
              <a:t>A Midsummer Night’s Dream</a:t>
            </a:r>
            <a:r>
              <a:t>).</a:t>
            </a:r>
            <a:endParaRPr>
              <a:latin typeface="Arial"/>
              <a:ea typeface="Arial"/>
              <a:cs typeface="Arial"/>
              <a:sym typeface="Arial"/>
            </a:endParaRPr>
          </a:p>
          <a:p>
            <a:pPr algn="just">
              <a:defRPr b="1" sz="3200"/>
            </a:pPr>
          </a:p>
          <a:p>
            <a:pPr algn="just">
              <a:defRPr b="1" sz="3200"/>
            </a:pPr>
            <a:r>
              <a:t>In the 60s, however, he fell into a deep depression. This state of mind is clearly evident in </a:t>
            </a:r>
            <a:r>
              <a:rPr i="1"/>
              <a:t>Ruka</a:t>
            </a:r>
            <a:r>
              <a:t> (</a:t>
            </a:r>
            <a:r>
              <a:rPr i="1"/>
              <a:t>The Hand</a:t>
            </a:r>
            <a:r>
              <a:t>, 1965), his last short film: a sour satire on creative freedom.</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78"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Czechoslovakia</a:t>
            </a:r>
          </a:p>
        </p:txBody>
      </p:sp>
      <p:pic>
        <p:nvPicPr>
          <p:cNvPr id="7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80" name="Císaruv Slavík (The Emperor’s Nightingale, Jiří Trnka, 1948)"/>
          <p:cNvSpPr txBox="1"/>
          <p:nvPr/>
        </p:nvSpPr>
        <p:spPr>
          <a:xfrm>
            <a:off x="818444" y="5983559"/>
            <a:ext cx="7507112"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i="1" sz="2000">
                <a:latin typeface="Arial"/>
                <a:ea typeface="Arial"/>
                <a:cs typeface="Arial"/>
                <a:sym typeface="Arial"/>
              </a:defRPr>
            </a:pPr>
            <a:r>
              <a:t>Císaruv Slavík </a:t>
            </a:r>
            <a:r>
              <a:rPr i="0"/>
              <a:t>(</a:t>
            </a:r>
            <a:r>
              <a:t>The Emperor’s Nightingale</a:t>
            </a:r>
            <a:r>
              <a:rPr i="0"/>
              <a:t>, Jiří Trnka, 1948)</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83"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Czechoslovakia</a:t>
            </a:r>
          </a:p>
        </p:txBody>
      </p:sp>
      <p:pic>
        <p:nvPicPr>
          <p:cNvPr id="8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85" name="Bajaja (Jiří Trnka, 1950)"/>
          <p:cNvSpPr txBox="1"/>
          <p:nvPr/>
        </p:nvSpPr>
        <p:spPr>
          <a:xfrm>
            <a:off x="899591" y="6151338"/>
            <a:ext cx="7272810" cy="3752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i="1" sz="2000">
                <a:latin typeface="Arial"/>
                <a:ea typeface="Arial"/>
                <a:cs typeface="Arial"/>
                <a:sym typeface="Arial"/>
              </a:defRPr>
            </a:pPr>
            <a:r>
              <a:t>Bajaja </a:t>
            </a:r>
            <a:r>
              <a:rPr i="0"/>
              <a:t>(Jiří Trnka, 1950)</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88"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Czechoslovakia</a:t>
            </a:r>
          </a:p>
        </p:txBody>
      </p:sp>
      <p:pic>
        <p:nvPicPr>
          <p:cNvPr id="8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90" name="Ruka (The Hand, Jirí Trnka, 1965)"/>
          <p:cNvSpPr txBox="1"/>
          <p:nvPr/>
        </p:nvSpPr>
        <p:spPr>
          <a:xfrm>
            <a:off x="2483767" y="5877271"/>
            <a:ext cx="4176466"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sz="2000">
                <a:latin typeface="Arial"/>
                <a:ea typeface="Arial"/>
                <a:cs typeface="Arial"/>
                <a:sym typeface="Arial"/>
              </a:defRPr>
            </a:pPr>
            <a:r>
              <a:t>Ruka </a:t>
            </a:r>
            <a:r>
              <a:rPr i="0"/>
              <a:t>(</a:t>
            </a:r>
            <a:r>
              <a:t>The Hand</a:t>
            </a:r>
            <a:r>
              <a:rPr i="0"/>
              <a:t>, Jirí Trnka, 1965)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93" name="Animation in Europe 4…"/>
          <p:cNvSpPr txBox="1"/>
          <p:nvPr/>
        </p:nvSpPr>
        <p:spPr>
          <a:xfrm>
            <a:off x="5255797" y="188639"/>
            <a:ext cx="344586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The Zagreb School</a:t>
            </a:r>
          </a:p>
        </p:txBody>
      </p:sp>
      <p:pic>
        <p:nvPicPr>
          <p:cNvPr id="9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95" name="Yugoslavia: the Zagreb School…"/>
          <p:cNvSpPr txBox="1"/>
          <p:nvPr/>
        </p:nvSpPr>
        <p:spPr>
          <a:xfrm>
            <a:off x="467544" y="1268759"/>
            <a:ext cx="8135936" cy="8282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Yugoslavia: the Zagreb School</a:t>
            </a:r>
          </a:p>
          <a:p>
            <a:pPr algn="just">
              <a:defRPr sz="4400"/>
            </a:pPr>
          </a:p>
          <a:p>
            <a:pPr algn="just">
              <a:defRPr b="1"/>
            </a:pPr>
            <a:r>
              <a:t>The activity of the Zagreb School is commonly divided into two periods.</a:t>
            </a:r>
            <a:endParaRPr>
              <a:latin typeface="Arial"/>
              <a:ea typeface="Arial"/>
              <a:cs typeface="Arial"/>
              <a:sym typeface="Arial"/>
            </a:endParaRPr>
          </a:p>
          <a:p>
            <a:pPr algn="just">
              <a:defRPr b="1"/>
            </a:pPr>
          </a:p>
          <a:p>
            <a:pPr algn="just">
              <a:defRPr b="1"/>
            </a:pPr>
            <a:r>
              <a:t>The first (1957-1964) was marked by the establishment of limited, abstract hand-drawn animation and a preference of themes revolving around incommunicability and the drama of the human condition. The main directors were Dušan Vukotić (1923-1998), Vatroslav Mimica (1923) and Vlado Kristl (1923-2004).</a:t>
            </a:r>
            <a:endParaRPr>
              <a:latin typeface="Arial"/>
              <a:ea typeface="Arial"/>
              <a:cs typeface="Arial"/>
              <a:sym typeface="Arial"/>
            </a:endParaRPr>
          </a:p>
          <a:p>
            <a:pPr algn="just">
              <a:defRPr b="1"/>
            </a:pP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98"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The Zagreb School</a:t>
            </a:r>
          </a:p>
        </p:txBody>
      </p:sp>
      <p:pic>
        <p:nvPicPr>
          <p:cNvPr id="9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00" name="Surogat (Dušan Vukotić, 1961)"/>
          <p:cNvSpPr txBox="1"/>
          <p:nvPr/>
        </p:nvSpPr>
        <p:spPr>
          <a:xfrm>
            <a:off x="2555775" y="5877271"/>
            <a:ext cx="4176466"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Surogat </a:t>
            </a:r>
            <a:r>
              <a:rPr i="0"/>
              <a:t>(Dušan Vukotić, 1961)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03" name="Animation in Europe 4…"/>
          <p:cNvSpPr txBox="1"/>
          <p:nvPr/>
        </p:nvSpPr>
        <p:spPr>
          <a:xfrm>
            <a:off x="5255797" y="188639"/>
            <a:ext cx="344586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The Zagreb School</a:t>
            </a:r>
          </a:p>
        </p:txBody>
      </p:sp>
      <p:pic>
        <p:nvPicPr>
          <p:cNvPr id="10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05" name="The second period of the Zagreb School started as, in 1963, all the main directors and animators emigrated or returned to live-action films. So, a new generation of young artists took their place.…"/>
          <p:cNvSpPr txBox="1"/>
          <p:nvPr/>
        </p:nvSpPr>
        <p:spPr>
          <a:xfrm>
            <a:off x="467544" y="1268760"/>
            <a:ext cx="8135936" cy="7647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The second period of the Zagreb School started as, in 1963, all the main directors and animators emigrated or returned to live-action films. So, a new generation of young artists took their place.</a:t>
            </a:r>
            <a:endParaRPr>
              <a:latin typeface="Arial"/>
              <a:ea typeface="Arial"/>
              <a:cs typeface="Arial"/>
              <a:sym typeface="Arial"/>
            </a:endParaRPr>
          </a:p>
          <a:p>
            <a:pPr algn="just">
              <a:defRPr b="1"/>
            </a:pPr>
          </a:p>
          <a:p>
            <a:pPr algn="just">
              <a:defRPr b="1"/>
            </a:pPr>
            <a:r>
              <a:t>Individuality was favored over homogeneity; notwithstanding this preference for auteurs, the Zagreb School also produced TV series (as “Professor Balthazar”, by Zlatko Grgić, 1967-1974) and advertisements.</a:t>
            </a:r>
            <a:endParaRPr>
              <a:latin typeface="Arial"/>
              <a:ea typeface="Arial"/>
              <a:cs typeface="Arial"/>
              <a:sym typeface="Arial"/>
            </a:endParaRPr>
          </a:p>
          <a:p>
            <a:pPr algn="just">
              <a:defRPr b="1"/>
            </a:pPr>
          </a:p>
          <a:p>
            <a:pPr algn="just">
              <a:defRPr b="1"/>
            </a:pPr>
            <a:r>
              <a:t>During the 1980s, the Zagreb School faded away; however, animation spread to other cities of Yugoslavia, where is still vital.</a:t>
            </a: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08"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The Zagreb School</a:t>
            </a:r>
          </a:p>
        </p:txBody>
      </p:sp>
      <p:pic>
        <p:nvPicPr>
          <p:cNvPr id="10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10" name="Satiemania (Zdenkó Gasparovich, 1978)"/>
          <p:cNvSpPr txBox="1"/>
          <p:nvPr/>
        </p:nvSpPr>
        <p:spPr>
          <a:xfrm>
            <a:off x="1907703" y="5877271"/>
            <a:ext cx="5328594"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Satiemania </a:t>
            </a:r>
            <a:r>
              <a:rPr i="0"/>
              <a:t>(Zdenkó Gasparovich, 1978)</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13" name="Animation in Europe 4…"/>
          <p:cNvSpPr txBox="1"/>
          <p:nvPr/>
        </p:nvSpPr>
        <p:spPr>
          <a:xfrm>
            <a:off x="5255797" y="188639"/>
            <a:ext cx="344586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Soviet animation</a:t>
            </a:r>
          </a:p>
        </p:txBody>
      </p:sp>
      <p:pic>
        <p:nvPicPr>
          <p:cNvPr id="11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15" name="Soviet animation…"/>
          <p:cNvSpPr txBox="1"/>
          <p:nvPr/>
        </p:nvSpPr>
        <p:spPr>
          <a:xfrm>
            <a:off x="467544" y="1268759"/>
            <a:ext cx="8135936" cy="9019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Soviet animation</a:t>
            </a:r>
          </a:p>
          <a:p>
            <a:pPr algn="just">
              <a:defRPr sz="4400"/>
            </a:pPr>
          </a:p>
          <a:p>
            <a:pPr algn="just">
              <a:defRPr b="1"/>
            </a:pPr>
            <a:r>
              <a:t>Children’s films were the main product of Soviet animation during the fifteen years that followed the end of World War II. The style was a Disney-like one, with cel animation, rounded designs and fairy tale subjects.</a:t>
            </a:r>
            <a:endParaRPr>
              <a:latin typeface="Arial"/>
              <a:ea typeface="Arial"/>
              <a:cs typeface="Arial"/>
              <a:sym typeface="Arial"/>
            </a:endParaRPr>
          </a:p>
          <a:p>
            <a:pPr algn="just">
              <a:defRPr b="1"/>
            </a:pPr>
          </a:p>
          <a:p>
            <a:pPr algn="just">
              <a:defRPr b="1"/>
            </a:pPr>
            <a:r>
              <a:t>The opening of a special animation section at Sojuzmultfilm favored a timid renewal (puppet animation and cut-outs started to be used again).</a:t>
            </a:r>
            <a:endParaRPr>
              <a:latin typeface="Arial"/>
              <a:ea typeface="Arial"/>
              <a:cs typeface="Arial"/>
              <a:sym typeface="Arial"/>
            </a:endParaRPr>
          </a:p>
          <a:p>
            <a:pPr algn="just">
              <a:defRPr b="1"/>
            </a:pPr>
          </a:p>
          <a:p>
            <a:pPr algn="just">
              <a:defRPr b="1"/>
            </a:pPr>
          </a:p>
          <a:p>
            <a:pPr algn="just">
              <a:defRPr b="1"/>
            </a:pPr>
          </a:p>
          <a:p>
            <a:pPr algn="just">
              <a:defRPr b="1"/>
            </a:pP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18" name="Animation in Europe 4…"/>
          <p:cNvSpPr txBox="1"/>
          <p:nvPr/>
        </p:nvSpPr>
        <p:spPr>
          <a:xfrm>
            <a:off x="5255797" y="188639"/>
            <a:ext cx="344586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Soviet animation</a:t>
            </a:r>
          </a:p>
        </p:txBody>
      </p:sp>
      <p:pic>
        <p:nvPicPr>
          <p:cNvPr id="11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20" name="However, from the 40s to the 60s Soviet animation did not try to express social or political themes. Animators considered themselves good artists at the service of the audience, responsible for good entertainment and methodical teaching.…"/>
          <p:cNvSpPr txBox="1"/>
          <p:nvPr/>
        </p:nvSpPr>
        <p:spPr>
          <a:xfrm>
            <a:off x="467544" y="1268759"/>
            <a:ext cx="8135936" cy="8333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800"/>
            </a:pPr>
            <a:r>
              <a:t>However, from the 40s to the 60s Soviet animation did not try to express social or political themes. Animators considered themselves good artists at the service of the audience, responsible for good entertainment and methodical teaching.</a:t>
            </a:r>
            <a:endParaRPr>
              <a:latin typeface="Arial"/>
              <a:ea typeface="Arial"/>
              <a:cs typeface="Arial"/>
              <a:sym typeface="Arial"/>
            </a:endParaRPr>
          </a:p>
          <a:p>
            <a:pPr algn="just">
              <a:defRPr b="1" sz="2800"/>
            </a:pPr>
          </a:p>
          <a:p>
            <a:pPr algn="just">
              <a:defRPr b="1" sz="2800"/>
            </a:pPr>
            <a:r>
              <a:t>The main authors from this period were Ivan ivanov-Vano, the Brumberg sisters, Lev Atamanov and Mikhail Tsekhanovsky.</a:t>
            </a:r>
          </a:p>
          <a:p>
            <a:pPr algn="just">
              <a:defRPr b="1"/>
            </a:pPr>
          </a:p>
          <a:p>
            <a:pPr algn="just">
              <a:defRPr b="1"/>
            </a:pPr>
          </a:p>
          <a:p>
            <a:pPr algn="just">
              <a:defRPr b="1"/>
            </a:pP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33" name="Animation in Europe 4"/>
          <p:cNvSpPr txBox="1"/>
          <p:nvPr/>
        </p:nvSpPr>
        <p:spPr>
          <a:xfrm>
            <a:off x="5354594" y="260647"/>
            <a:ext cx="3347072"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Europe 4</a:t>
            </a:r>
          </a:p>
        </p:txBody>
      </p:sp>
      <p:pic>
        <p:nvPicPr>
          <p:cNvPr id="3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35" name="Schools and authors of Eastern Europe"/>
          <p:cNvSpPr txBox="1"/>
          <p:nvPr/>
        </p:nvSpPr>
        <p:spPr>
          <a:xfrm>
            <a:off x="467544" y="2204864"/>
            <a:ext cx="8135936" cy="3545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Schools and authors of Eastern Europe</a:t>
            </a: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23"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2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25" name="The Snow Queen (Lev Atamanov, 1957)"/>
          <p:cNvSpPr txBox="1"/>
          <p:nvPr/>
        </p:nvSpPr>
        <p:spPr>
          <a:xfrm>
            <a:off x="1907703" y="5915526"/>
            <a:ext cx="5328594"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The Snow Queen </a:t>
            </a:r>
            <a:r>
              <a:rPr i="0"/>
              <a:t>(Lev Atamanov, 1957)</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28"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2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30" name="Ballerina on a boat (Lev Atamanov, 1969)"/>
          <p:cNvSpPr txBox="1"/>
          <p:nvPr/>
        </p:nvSpPr>
        <p:spPr>
          <a:xfrm>
            <a:off x="1835696" y="5877271"/>
            <a:ext cx="5472608"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Ballerina on a boat </a:t>
            </a:r>
            <a:r>
              <a:rPr i="0"/>
              <a:t>(Lev Atamanov, 1969)</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33"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3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35" name="The Little Humpbacked Horse (Ivan Ivanov-Vano, 1947)"/>
          <p:cNvSpPr txBox="1"/>
          <p:nvPr/>
        </p:nvSpPr>
        <p:spPr>
          <a:xfrm>
            <a:off x="971599" y="5877271"/>
            <a:ext cx="7200802"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The Little Humpbacked Horse </a:t>
            </a:r>
            <a:r>
              <a:rPr i="0"/>
              <a:t>(Ivan Ivanov-Vano, 1947)</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38"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3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40" name="Seasons (Ivan Ivanov-Vano, 1969)"/>
          <p:cNvSpPr txBox="1"/>
          <p:nvPr/>
        </p:nvSpPr>
        <p:spPr>
          <a:xfrm>
            <a:off x="2339751" y="5877271"/>
            <a:ext cx="4464498"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Seasons </a:t>
            </a:r>
            <a:r>
              <a:rPr i="0"/>
              <a:t>(Ivan Ivanov-Vano, 1969)</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43" name="Animation in Europe 4…"/>
          <p:cNvSpPr txBox="1"/>
          <p:nvPr/>
        </p:nvSpPr>
        <p:spPr>
          <a:xfrm>
            <a:off x="5255797" y="188639"/>
            <a:ext cx="344586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Soviet animation</a:t>
            </a:r>
          </a:p>
        </p:txBody>
      </p:sp>
      <p:pic>
        <p:nvPicPr>
          <p:cNvPr id="14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45" name="The 60s brought more diversification among the Soviet animators. Satire and stylistic research became more common, even though there were no “revolutionary” tendencies.…"/>
          <p:cNvSpPr txBox="1"/>
          <p:nvPr/>
        </p:nvSpPr>
        <p:spPr>
          <a:xfrm>
            <a:off x="467544" y="1268759"/>
            <a:ext cx="8135936" cy="875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The 60s brought more diversification among the Soviet animators. Satire and stylistic research became more common, even though there were no “revolutionary” tendencies.</a:t>
            </a:r>
            <a:endParaRPr>
              <a:latin typeface="Arial"/>
              <a:ea typeface="Arial"/>
              <a:cs typeface="Arial"/>
              <a:sym typeface="Arial"/>
            </a:endParaRPr>
          </a:p>
          <a:p>
            <a:pPr algn="just">
              <a:defRPr b="1"/>
            </a:pPr>
          </a:p>
          <a:p>
            <a:pPr algn="just">
              <a:defRPr b="1"/>
            </a:pPr>
            <a:r>
              <a:t>The most relevant Soviet animator of the decade was Fedor Khitruk. His first film, </a:t>
            </a:r>
            <a:r>
              <a:rPr i="1"/>
              <a:t>History of a Crime </a:t>
            </a:r>
            <a:r>
              <a:t>(1961) had an almost neorealist flavour.</a:t>
            </a:r>
            <a:endParaRPr>
              <a:latin typeface="Arial"/>
              <a:ea typeface="Arial"/>
              <a:cs typeface="Arial"/>
              <a:sym typeface="Arial"/>
            </a:endParaRPr>
          </a:p>
          <a:p>
            <a:pPr algn="just">
              <a:defRPr b="1"/>
            </a:pPr>
          </a:p>
          <a:p>
            <a:pPr algn="just">
              <a:defRPr b="1"/>
            </a:pPr>
            <a:r>
              <a:t>At the age of 20, in 1961, Yuri Norstein joined Sojuzmultfilm. His first film, </a:t>
            </a:r>
            <a:r>
              <a:rPr i="1"/>
              <a:t>The 25th: The First Day </a:t>
            </a:r>
            <a:r>
              <a:t>(1968) was a commemoration of the October Revolution, and it already showed a distinct directorial style.</a:t>
            </a:r>
          </a:p>
          <a:p>
            <a:pPr algn="just">
              <a:defRPr b="1"/>
            </a:pPr>
          </a:p>
          <a:p>
            <a:pPr algn="just">
              <a:defRPr b="1"/>
            </a:pPr>
          </a:p>
          <a:p>
            <a:pPr algn="just">
              <a:defRPr b="1"/>
            </a:pP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48" name="Animation in Europe 4…"/>
          <p:cNvSpPr txBox="1"/>
          <p:nvPr/>
        </p:nvSpPr>
        <p:spPr>
          <a:xfrm>
            <a:off x="5255797" y="188639"/>
            <a:ext cx="344586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Soviet animation</a:t>
            </a:r>
          </a:p>
        </p:txBody>
      </p:sp>
      <p:pic>
        <p:nvPicPr>
          <p:cNvPr id="14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0" name="Yuri Norstein would become one of the most respected animators in the world.…"/>
          <p:cNvSpPr txBox="1"/>
          <p:nvPr/>
        </p:nvSpPr>
        <p:spPr>
          <a:xfrm>
            <a:off x="467544" y="1268759"/>
            <a:ext cx="8135936" cy="9133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200"/>
            </a:pPr>
            <a:r>
              <a:t>Yuri Norstein would become one of the most respected animators in the world.</a:t>
            </a:r>
            <a:endParaRPr>
              <a:latin typeface="Arial"/>
              <a:ea typeface="Arial"/>
              <a:cs typeface="Arial"/>
              <a:sym typeface="Arial"/>
            </a:endParaRPr>
          </a:p>
          <a:p>
            <a:pPr algn="just">
              <a:defRPr b="1" sz="2200"/>
            </a:pPr>
          </a:p>
          <a:p>
            <a:pPr algn="just">
              <a:defRPr b="1" sz="2200"/>
            </a:pPr>
            <a:r>
              <a:t>He developed a complex mixed technique, mainly based on paper cut-outs; his vision of animation favours the enhancement of emotions and sensitivity. His stories are often free recollections of memories and experiences, both cultural and personal. </a:t>
            </a:r>
            <a:endParaRPr>
              <a:latin typeface="Arial"/>
              <a:ea typeface="Arial"/>
              <a:cs typeface="Arial"/>
              <a:sym typeface="Arial"/>
            </a:endParaRPr>
          </a:p>
          <a:p>
            <a:pPr algn="just">
              <a:defRPr b="1" sz="2200"/>
            </a:pPr>
          </a:p>
          <a:p>
            <a:pPr algn="just">
              <a:defRPr b="1" sz="2200"/>
            </a:pPr>
            <a:r>
              <a:t>His film </a:t>
            </a:r>
            <a:r>
              <a:rPr i="1"/>
              <a:t>The Tale of Tales </a:t>
            </a:r>
            <a:r>
              <a:t>(1979) has been twice awarded the title of “Best Animated Film of All Time” (Los Angeles, 1984, and Zagreb, 2002). It is the representation of a free flow of thought about childhood, coming to age and separation, as a metaphor of the relationship between artists and their creations. It is loosely inspired by a poem by Nazim Hikmet.</a:t>
            </a:r>
          </a:p>
          <a:p>
            <a:pPr algn="just">
              <a:defRPr b="1"/>
            </a:pPr>
          </a:p>
          <a:p>
            <a:pPr algn="just">
              <a:defRPr b="1"/>
            </a:pPr>
          </a:p>
          <a:p>
            <a:pPr algn="just">
              <a:defRPr b="1"/>
            </a:pP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53"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5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5" name="History of a Crime  (Fedor Khitruk, 1961)"/>
          <p:cNvSpPr txBox="1"/>
          <p:nvPr/>
        </p:nvSpPr>
        <p:spPr>
          <a:xfrm>
            <a:off x="1835696" y="5669516"/>
            <a:ext cx="5472608"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History of a Crime  </a:t>
            </a:r>
            <a:r>
              <a:rPr i="0"/>
              <a:t>(Fedor Khitruk, 1961)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58"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Soviet animation</a:t>
            </a:r>
          </a:p>
        </p:txBody>
      </p:sp>
      <p:pic>
        <p:nvPicPr>
          <p:cNvPr id="15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60" name="The Tale of Tales  (Yuri Norstein, 1979)"/>
          <p:cNvSpPr txBox="1"/>
          <p:nvPr/>
        </p:nvSpPr>
        <p:spPr>
          <a:xfrm>
            <a:off x="2115567" y="5674071"/>
            <a:ext cx="4912866"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The Tale of Tales  </a:t>
            </a:r>
            <a:r>
              <a:rPr i="0"/>
              <a:t>(Yuri Norstein, 1979)</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63" name="Animation in Asia 1"/>
          <p:cNvSpPr txBox="1"/>
          <p:nvPr/>
        </p:nvSpPr>
        <p:spPr>
          <a:xfrm>
            <a:off x="5781731" y="260647"/>
            <a:ext cx="2919935"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Asia 1</a:t>
            </a:r>
          </a:p>
        </p:txBody>
      </p:sp>
      <p:pic>
        <p:nvPicPr>
          <p:cNvPr id="16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65" name="Animation in Asia:…"/>
          <p:cNvSpPr txBox="1"/>
          <p:nvPr/>
        </p:nvSpPr>
        <p:spPr>
          <a:xfrm>
            <a:off x="467544" y="2204864"/>
            <a:ext cx="8135936" cy="4231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Animation in Asia:</a:t>
            </a:r>
            <a:endParaRPr>
              <a:latin typeface="Arial"/>
              <a:ea typeface="Arial"/>
              <a:cs typeface="Arial"/>
              <a:sym typeface="Arial"/>
            </a:endParaRPr>
          </a:p>
          <a:p>
            <a:pPr algn="ctr">
              <a:defRPr b="1" sz="4400"/>
            </a:pPr>
          </a:p>
          <a:p>
            <a:pPr algn="ctr">
              <a:defRPr b="1" sz="4400"/>
            </a:pPr>
            <a:r>
              <a:t>China</a:t>
            </a:r>
            <a:endParaRPr>
              <a:latin typeface="Arial"/>
              <a:ea typeface="Arial"/>
              <a:cs typeface="Arial"/>
              <a:sym typeface="Arial"/>
            </a:endParaR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68" name="Animation in Asia 1…"/>
          <p:cNvSpPr txBox="1"/>
          <p:nvPr/>
        </p:nvSpPr>
        <p:spPr>
          <a:xfrm>
            <a:off x="5701340" y="188639"/>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Asia 1</a:t>
            </a:r>
          </a:p>
          <a:p>
            <a:pPr indent="39687" algn="r">
              <a:defRPr sz="1600">
                <a:solidFill>
                  <a:srgbClr val="FFFFFF"/>
                </a:solidFill>
              </a:defRPr>
            </a:pPr>
            <a:r>
              <a:t>China</a:t>
            </a:r>
          </a:p>
        </p:txBody>
      </p:sp>
      <p:pic>
        <p:nvPicPr>
          <p:cNvPr id="16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70" name="China…"/>
          <p:cNvSpPr txBox="1"/>
          <p:nvPr/>
        </p:nvSpPr>
        <p:spPr>
          <a:xfrm>
            <a:off x="467544" y="980728"/>
            <a:ext cx="8135936" cy="7965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China</a:t>
            </a:r>
            <a:endParaRPr>
              <a:latin typeface="Arial"/>
              <a:ea typeface="Arial"/>
              <a:cs typeface="Arial"/>
              <a:sym typeface="Arial"/>
            </a:endParaRPr>
          </a:p>
          <a:p>
            <a:pPr algn="ctr">
              <a:defRPr b="1" sz="2000"/>
            </a:pPr>
          </a:p>
          <a:p>
            <a:pPr algn="just">
              <a:defRPr b="1" sz="2200"/>
            </a:pPr>
            <a:r>
              <a:t>For a long time (at least until the 1970s) animation in China was synonym with the Wan Brothers.</a:t>
            </a:r>
            <a:endParaRPr>
              <a:latin typeface="Arial"/>
              <a:ea typeface="Arial"/>
              <a:cs typeface="Arial"/>
              <a:sym typeface="Arial"/>
            </a:endParaRPr>
          </a:p>
          <a:p>
            <a:pPr algn="just">
              <a:defRPr b="1" sz="2200"/>
            </a:pPr>
          </a:p>
          <a:p>
            <a:pPr algn="just">
              <a:defRPr b="1" sz="2200"/>
            </a:pPr>
            <a:r>
              <a:t>They were four brothers: Wan Laiming (1900-1997), Wan Guchan (1900-1995), Wan Chaochen (1906-1992) and Wan Dihuan (1907?-unknown).</a:t>
            </a:r>
            <a:endParaRPr>
              <a:latin typeface="Arial"/>
              <a:ea typeface="Arial"/>
              <a:cs typeface="Arial"/>
              <a:sym typeface="Arial"/>
            </a:endParaRPr>
          </a:p>
          <a:p>
            <a:pPr algn="just">
              <a:defRPr b="1" sz="2200"/>
            </a:pPr>
          </a:p>
          <a:p>
            <a:pPr algn="just">
              <a:defRPr b="1" sz="2200"/>
            </a:pPr>
            <a:r>
              <a:t>They were set-designer for live-action cinema; they approached animation in an amateurish way, inspired by the productions of the Fleischer Brothers.</a:t>
            </a:r>
            <a:endParaRPr>
              <a:latin typeface="Arial"/>
              <a:ea typeface="Arial"/>
              <a:cs typeface="Arial"/>
              <a:sym typeface="Arial"/>
            </a:endParaRPr>
          </a:p>
          <a:p>
            <a:pPr algn="just">
              <a:defRPr b="1" sz="2200"/>
            </a:pPr>
          </a:p>
          <a:p>
            <a:pPr algn="just">
              <a:defRPr b="1" sz="2200"/>
            </a:pPr>
            <a:r>
              <a:t>Their first film was </a:t>
            </a:r>
            <a:r>
              <a:rPr i="1"/>
              <a:t>Uproar in the Studio (</a:t>
            </a:r>
            <a:r>
              <a:t>1926); it is now lost.</a:t>
            </a: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38" name="Animation in Europe 4"/>
          <p:cNvSpPr txBox="1"/>
          <p:nvPr/>
        </p:nvSpPr>
        <p:spPr>
          <a:xfrm>
            <a:off x="5354595" y="260647"/>
            <a:ext cx="3347071"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Europe 4</a:t>
            </a:r>
          </a:p>
        </p:txBody>
      </p:sp>
      <p:pic>
        <p:nvPicPr>
          <p:cNvPr id="3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40" name="Before 1989, East European countries suffered the influence of Stalinism. The only possible cinema was a state-funded one.…"/>
          <p:cNvSpPr txBox="1"/>
          <p:nvPr/>
        </p:nvSpPr>
        <p:spPr>
          <a:xfrm>
            <a:off x="467544" y="1628800"/>
            <a:ext cx="8135936" cy="7914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Before 1989, East European countries suffered the influence of Stalinism. The only possible cinema was a state-funded one.</a:t>
            </a:r>
            <a:endParaRPr>
              <a:latin typeface="Arial"/>
              <a:ea typeface="Arial"/>
              <a:cs typeface="Arial"/>
              <a:sym typeface="Arial"/>
            </a:endParaRPr>
          </a:p>
          <a:p>
            <a:pPr algn="just">
              <a:defRPr b="1"/>
            </a:pPr>
          </a:p>
          <a:p>
            <a:pPr algn="just">
              <a:defRPr b="1"/>
            </a:pPr>
            <a:r>
              <a:t>Censorship and socialist realism forced animators to avoid references to avant-garde movements. Their inspiration mostly came from “harmless” sources, such as folk songs, legends and fairy tales.</a:t>
            </a:r>
            <a:endParaRPr>
              <a:latin typeface="Arial"/>
              <a:ea typeface="Arial"/>
              <a:cs typeface="Arial"/>
              <a:sym typeface="Arial"/>
            </a:endParaRPr>
          </a:p>
          <a:p>
            <a:pPr algn="just">
              <a:defRPr b="1"/>
            </a:pPr>
          </a:p>
          <a:p>
            <a:pPr algn="just">
              <a:defRPr b="1"/>
            </a:pPr>
            <a:r>
              <a:t>However, as the influence of Stalinism faded away, East European animation tackled also social and political issues.</a:t>
            </a:r>
            <a:endParaRPr>
              <a:latin typeface="Arial"/>
              <a:ea typeface="Arial"/>
              <a:cs typeface="Arial"/>
              <a:sym typeface="Arial"/>
            </a:endParaRPr>
          </a:p>
          <a:p>
            <a:pPr algn="ctr">
              <a:defRPr b="1" sz="4400"/>
            </a:pPr>
          </a:p>
          <a:p>
            <a:pPr algn="ctr">
              <a:defRPr b="1" sz="4400"/>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73" name="Animation in Asia 1…"/>
          <p:cNvSpPr txBox="1"/>
          <p:nvPr/>
        </p:nvSpPr>
        <p:spPr>
          <a:xfrm>
            <a:off x="5701340" y="188639"/>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Asia 1</a:t>
            </a:r>
          </a:p>
          <a:p>
            <a:pPr indent="39687" algn="r">
              <a:defRPr sz="1600">
                <a:solidFill>
                  <a:srgbClr val="FFFFFF"/>
                </a:solidFill>
              </a:defRPr>
            </a:pPr>
            <a:r>
              <a:t>China</a:t>
            </a:r>
          </a:p>
        </p:txBody>
      </p:sp>
      <p:pic>
        <p:nvPicPr>
          <p:cNvPr id="17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75" name="Wan Dihuan left the Brothers in 1933, to devote himself to photography. The remaining three brothers kept working as animators: they studied foreign animated films and divulged their ideas on art.…"/>
          <p:cNvSpPr txBox="1"/>
          <p:nvPr/>
        </p:nvSpPr>
        <p:spPr>
          <a:xfrm>
            <a:off x="467544" y="980727"/>
            <a:ext cx="8135936" cy="7647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Wan Dihuan left the Brothers in 1933, to devote himself to photography. The remaining three brothers kept working as animators: they studied foreign animated films and divulged their ideas on art.</a:t>
            </a:r>
            <a:endParaRPr>
              <a:latin typeface="Arial"/>
              <a:ea typeface="Arial"/>
              <a:cs typeface="Arial"/>
              <a:sym typeface="Arial"/>
            </a:endParaRPr>
          </a:p>
          <a:p>
            <a:pPr algn="just">
              <a:defRPr b="1"/>
            </a:pPr>
          </a:p>
          <a:p>
            <a:pPr algn="just">
              <a:defRPr b="1"/>
            </a:pPr>
            <a:r>
              <a:t>After the Japanese invasion of Shanghai (1937), and a temporary escape to Wuhan, the Brothers settled in the “French Concession” in Shanghai. There, they organized a studio and started the production of </a:t>
            </a:r>
            <a:r>
              <a:rPr i="1"/>
              <a:t>Princess Iron Fan </a:t>
            </a:r>
            <a:r>
              <a:t>(1941): the first full-length feature film of Asia.</a:t>
            </a:r>
            <a:endParaRPr>
              <a:latin typeface="Arial"/>
              <a:ea typeface="Arial"/>
              <a:cs typeface="Arial"/>
              <a:sym typeface="Arial"/>
            </a:endParaRPr>
          </a:p>
          <a:p>
            <a:pPr algn="just">
              <a:defRPr b="1"/>
            </a:pPr>
          </a:p>
          <a:p>
            <a:pPr algn="just">
              <a:defRPr b="1"/>
            </a:pPr>
            <a:r>
              <a:t>It was inspired by one of the most important works of Chinese literature: </a:t>
            </a:r>
            <a:r>
              <a:rPr i="1"/>
              <a:t>Journey to the West</a:t>
            </a:r>
            <a:r>
              <a:t>, a 16th century novel.</a:t>
            </a:r>
            <a:endParaRPr>
              <a:latin typeface="Arial"/>
              <a:ea typeface="Arial"/>
              <a:cs typeface="Arial"/>
              <a:sym typeface="Arial"/>
            </a:endParaR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78" name="Animation in Asia 1…"/>
          <p:cNvSpPr txBox="1"/>
          <p:nvPr/>
        </p:nvSpPr>
        <p:spPr>
          <a:xfrm>
            <a:off x="5682934" y="188639"/>
            <a:ext cx="3018732"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Asia 1</a:t>
            </a:r>
            <a:endParaRPr>
              <a:latin typeface="Arial"/>
              <a:ea typeface="Arial"/>
              <a:cs typeface="Arial"/>
              <a:sym typeface="Arial"/>
            </a:endParaRPr>
          </a:p>
          <a:p>
            <a:pPr indent="39687" algn="r">
              <a:defRPr sz="1600">
                <a:solidFill>
                  <a:srgbClr val="FFFFFF"/>
                </a:solidFill>
              </a:defRPr>
            </a:pPr>
            <a:r>
              <a:t>China</a:t>
            </a:r>
          </a:p>
        </p:txBody>
      </p:sp>
      <p:pic>
        <p:nvPicPr>
          <p:cNvPr id="17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80" name="Princess Iron Fan (Wan Brothers, 1941)"/>
          <p:cNvSpPr txBox="1"/>
          <p:nvPr/>
        </p:nvSpPr>
        <p:spPr>
          <a:xfrm>
            <a:off x="1979711" y="5877271"/>
            <a:ext cx="5040562"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sz="2000">
                <a:latin typeface="Arial"/>
                <a:ea typeface="Arial"/>
                <a:cs typeface="Arial"/>
                <a:sym typeface="Arial"/>
              </a:defRPr>
            </a:pPr>
            <a:r>
              <a:t>Princess Iron Fan </a:t>
            </a:r>
            <a:r>
              <a:rPr i="0"/>
              <a:t>(Wan Brothers, 1941)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83" name="Animation in Asia 1…"/>
          <p:cNvSpPr txBox="1"/>
          <p:nvPr/>
        </p:nvSpPr>
        <p:spPr>
          <a:xfrm>
            <a:off x="5701340" y="188639"/>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Asia 1</a:t>
            </a:r>
          </a:p>
          <a:p>
            <a:pPr indent="39687" algn="r">
              <a:defRPr sz="1600">
                <a:solidFill>
                  <a:srgbClr val="FFFFFF"/>
                </a:solidFill>
              </a:defRPr>
            </a:pPr>
            <a:r>
              <a:t>China</a:t>
            </a:r>
          </a:p>
        </p:txBody>
      </p:sp>
      <p:pic>
        <p:nvPicPr>
          <p:cNvPr id="18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85" name="The Shanghai Studio grew bigger at the end of the 40s.…"/>
          <p:cNvSpPr txBox="1"/>
          <p:nvPr/>
        </p:nvSpPr>
        <p:spPr>
          <a:xfrm>
            <a:off x="395536" y="980727"/>
            <a:ext cx="8135936" cy="8511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100"/>
            </a:pPr>
            <a:r>
              <a:t>The Shanghai Studio grew bigger at the end of the 40s.</a:t>
            </a:r>
            <a:endParaRPr>
              <a:latin typeface="Arial"/>
              <a:ea typeface="Arial"/>
              <a:cs typeface="Arial"/>
              <a:sym typeface="Arial"/>
            </a:endParaRPr>
          </a:p>
          <a:p>
            <a:pPr algn="just">
              <a:defRPr b="1" sz="2100"/>
            </a:pPr>
          </a:p>
          <a:p>
            <a:pPr algn="just">
              <a:defRPr b="1" sz="2100"/>
            </a:pPr>
            <a:r>
              <a:t>The Wan Brothers reunited after a momentary separation (Wan Chaochen traveled to the USA to study American animation; Wan Laiming and Wan Guchan went to Hong Kong during the final years of the World War II). By the 1960s, the Shanghai Studio would count 380 workers.</a:t>
            </a:r>
            <a:endParaRPr>
              <a:latin typeface="Arial"/>
              <a:ea typeface="Arial"/>
              <a:cs typeface="Arial"/>
              <a:sym typeface="Arial"/>
            </a:endParaRPr>
          </a:p>
          <a:p>
            <a:pPr algn="just">
              <a:defRPr b="1" sz="2100"/>
            </a:pPr>
          </a:p>
          <a:p>
            <a:pPr algn="just">
              <a:defRPr b="1" sz="2100"/>
            </a:pPr>
            <a:r>
              <a:t>Their production techinques were basically hand-drawn cel animation, puppet and paper cut-out animation.</a:t>
            </a:r>
            <a:endParaRPr>
              <a:latin typeface="Arial"/>
              <a:ea typeface="Arial"/>
              <a:cs typeface="Arial"/>
              <a:sym typeface="Arial"/>
            </a:endParaRPr>
          </a:p>
          <a:p>
            <a:pPr algn="just">
              <a:defRPr b="1" sz="2100"/>
            </a:pPr>
          </a:p>
          <a:p>
            <a:pPr algn="just">
              <a:defRPr b="1" sz="2100"/>
            </a:pPr>
            <a:r>
              <a:t>Their most renowned post-war work was the two-part film Confusion in the Sky (1961 and 1964): another take on the Journey to the West.</a:t>
            </a:r>
            <a:endParaRPr>
              <a:latin typeface="Arial"/>
              <a:ea typeface="Arial"/>
              <a:cs typeface="Arial"/>
              <a:sym typeface="Arial"/>
            </a:endParaRPr>
          </a:p>
          <a:p>
            <a:pPr algn="just">
              <a:defRPr b="1" sz="2100"/>
            </a:pPr>
          </a:p>
          <a:p>
            <a:pPr algn="just">
              <a:defRPr b="1" sz="2100"/>
            </a:pPr>
            <a:r>
              <a:t>The Studio closed from 1965 to 1972, because of the Cultural Revolution.</a:t>
            </a: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88" name="Animation in Asia 1…"/>
          <p:cNvSpPr txBox="1"/>
          <p:nvPr/>
        </p:nvSpPr>
        <p:spPr>
          <a:xfrm>
            <a:off x="5682934" y="188639"/>
            <a:ext cx="3018732"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Asia 1</a:t>
            </a:r>
            <a:endParaRPr>
              <a:latin typeface="Arial"/>
              <a:ea typeface="Arial"/>
              <a:cs typeface="Arial"/>
              <a:sym typeface="Arial"/>
            </a:endParaRPr>
          </a:p>
          <a:p>
            <a:pPr indent="39687" algn="r">
              <a:defRPr sz="1600">
                <a:solidFill>
                  <a:srgbClr val="FFFFFF"/>
                </a:solidFill>
              </a:defRPr>
            </a:pPr>
            <a:r>
              <a:t>China</a:t>
            </a:r>
          </a:p>
        </p:txBody>
      </p:sp>
      <p:pic>
        <p:nvPicPr>
          <p:cNvPr id="18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90" name="Zhu Baizhe Eats the Watermelon (Wan Guchan, 1958)"/>
          <p:cNvSpPr txBox="1"/>
          <p:nvPr/>
        </p:nvSpPr>
        <p:spPr>
          <a:xfrm>
            <a:off x="1187624" y="5877271"/>
            <a:ext cx="6912768"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sz="2000">
                <a:latin typeface="Arial"/>
                <a:ea typeface="Arial"/>
                <a:cs typeface="Arial"/>
                <a:sym typeface="Arial"/>
              </a:defRPr>
            </a:pPr>
            <a:r>
              <a:t>Zhu Baizhe Eats the Watermelon </a:t>
            </a:r>
            <a:r>
              <a:rPr i="0"/>
              <a:t>(Wan Guchan, 1958)</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93" name="Animation in Asia 1…"/>
          <p:cNvSpPr txBox="1"/>
          <p:nvPr/>
        </p:nvSpPr>
        <p:spPr>
          <a:xfrm>
            <a:off x="5682934" y="188639"/>
            <a:ext cx="3018732"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Asia 1</a:t>
            </a:r>
            <a:endParaRPr>
              <a:latin typeface="Arial"/>
              <a:ea typeface="Arial"/>
              <a:cs typeface="Arial"/>
              <a:sym typeface="Arial"/>
            </a:endParaRPr>
          </a:p>
          <a:p>
            <a:pPr indent="39687" algn="r">
              <a:defRPr sz="1600">
                <a:solidFill>
                  <a:srgbClr val="FFFFFF"/>
                </a:solidFill>
              </a:defRPr>
            </a:pPr>
            <a:r>
              <a:t>China</a:t>
            </a:r>
          </a:p>
        </p:txBody>
      </p:sp>
      <p:pic>
        <p:nvPicPr>
          <p:cNvPr id="19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95" name="Confusion in the Sky (Wan Laiming, 1961 and 1964)"/>
          <p:cNvSpPr txBox="1"/>
          <p:nvPr/>
        </p:nvSpPr>
        <p:spPr>
          <a:xfrm>
            <a:off x="1331640" y="5877271"/>
            <a:ext cx="6912769"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sz="2000">
                <a:latin typeface="Arial"/>
                <a:ea typeface="Arial"/>
                <a:cs typeface="Arial"/>
                <a:sym typeface="Arial"/>
              </a:defRPr>
            </a:pPr>
            <a:r>
              <a:t>Confusion in the Sky </a:t>
            </a:r>
            <a:r>
              <a:rPr i="0"/>
              <a:t>(Wan Laiming, 1961 and 1964)</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198" name="Animation in Asia 1…"/>
          <p:cNvSpPr txBox="1"/>
          <p:nvPr/>
        </p:nvSpPr>
        <p:spPr>
          <a:xfrm>
            <a:off x="5701340" y="188639"/>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Asia 1</a:t>
            </a:r>
          </a:p>
          <a:p>
            <a:pPr indent="39687" algn="r">
              <a:defRPr sz="1600">
                <a:solidFill>
                  <a:srgbClr val="FFFFFF"/>
                </a:solidFill>
              </a:defRPr>
            </a:pPr>
            <a:r>
              <a:t>China</a:t>
            </a:r>
          </a:p>
        </p:txBody>
      </p:sp>
      <p:pic>
        <p:nvPicPr>
          <p:cNvPr id="19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00" name="During the 70s, and after the fell of the political Gang of Four, the Shanghai Studio was revived.…"/>
          <p:cNvSpPr txBox="1"/>
          <p:nvPr/>
        </p:nvSpPr>
        <p:spPr>
          <a:xfrm>
            <a:off x="395536" y="1196752"/>
            <a:ext cx="8135936" cy="7279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pPr>
            <a:r>
              <a:t>During the 70s, and after the fell of the political Gang of Four, the Shanghai Studio was revived. </a:t>
            </a:r>
            <a:endParaRPr>
              <a:latin typeface="Arial"/>
              <a:ea typeface="Arial"/>
              <a:cs typeface="Arial"/>
              <a:sym typeface="Arial"/>
            </a:endParaRPr>
          </a:p>
          <a:p>
            <a:pPr algn="just">
              <a:defRPr b="1"/>
            </a:pPr>
          </a:p>
          <a:p>
            <a:pPr algn="just">
              <a:defRPr b="1"/>
            </a:pPr>
            <a:r>
              <a:t>The most important animator of the period was Xu Jingda, also known as A Da. His best work is the short film </a:t>
            </a:r>
            <a:r>
              <a:rPr i="1"/>
              <a:t>Three Monks </a:t>
            </a:r>
            <a:r>
              <a:t>(1980</a:t>
            </a:r>
            <a:r>
              <a:rPr i="1"/>
              <a:t>)</a:t>
            </a:r>
            <a:r>
              <a:t>.</a:t>
            </a:r>
            <a:endParaRPr>
              <a:latin typeface="Arial"/>
              <a:ea typeface="Arial"/>
              <a:cs typeface="Arial"/>
              <a:sym typeface="Arial"/>
            </a:endParaRPr>
          </a:p>
          <a:p>
            <a:pPr algn="just">
              <a:defRPr b="1"/>
            </a:pPr>
          </a:p>
          <a:p>
            <a:pPr algn="just">
              <a:defRPr b="1"/>
            </a:pPr>
            <a:r>
              <a:t>Chinese animation is today a multi-centered productive reality. Individual artistic research keeps going on; at the same time, however, directors and producers are trying to emulate the best-selling models of Japanese animation.</a:t>
            </a:r>
            <a:endParaRPr>
              <a:latin typeface="Arial"/>
              <a:ea typeface="Arial"/>
              <a:cs typeface="Arial"/>
              <a:sym typeface="Arial"/>
            </a:endParaRPr>
          </a:p>
          <a:p>
            <a:pPr algn="just">
              <a:defRPr b="1"/>
            </a:pP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203" name="Animation in Asia 1…"/>
          <p:cNvSpPr txBox="1"/>
          <p:nvPr/>
        </p:nvSpPr>
        <p:spPr>
          <a:xfrm>
            <a:off x="5682934" y="188639"/>
            <a:ext cx="3018732"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Asia 1</a:t>
            </a:r>
            <a:endParaRPr>
              <a:latin typeface="Arial"/>
              <a:ea typeface="Arial"/>
              <a:cs typeface="Arial"/>
              <a:sym typeface="Arial"/>
            </a:endParaRPr>
          </a:p>
          <a:p>
            <a:pPr indent="39687" algn="r">
              <a:defRPr sz="1600">
                <a:solidFill>
                  <a:srgbClr val="FFFFFF"/>
                </a:solidFill>
              </a:defRPr>
            </a:pPr>
            <a:r>
              <a:t>China</a:t>
            </a:r>
          </a:p>
        </p:txBody>
      </p:sp>
      <p:pic>
        <p:nvPicPr>
          <p:cNvPr id="20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05" name="Three Monks (A Da, 1980)"/>
          <p:cNvSpPr txBox="1"/>
          <p:nvPr/>
        </p:nvSpPr>
        <p:spPr>
          <a:xfrm>
            <a:off x="2915816" y="5983559"/>
            <a:ext cx="3312368"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sz="2000">
                <a:latin typeface="Arial"/>
                <a:ea typeface="Arial"/>
                <a:cs typeface="Arial"/>
                <a:sym typeface="Arial"/>
              </a:defRPr>
            </a:pPr>
            <a:r>
              <a:t>Three Monks </a:t>
            </a:r>
            <a:r>
              <a:rPr i="0"/>
              <a:t>(A Da, 1980)</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208" name="Animation in Asia 1…"/>
          <p:cNvSpPr txBox="1"/>
          <p:nvPr/>
        </p:nvSpPr>
        <p:spPr>
          <a:xfrm>
            <a:off x="5682934" y="188639"/>
            <a:ext cx="3018732"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Asia 1</a:t>
            </a:r>
            <a:endParaRPr>
              <a:latin typeface="Arial"/>
              <a:ea typeface="Arial"/>
              <a:cs typeface="Arial"/>
              <a:sym typeface="Arial"/>
            </a:endParaRPr>
          </a:p>
          <a:p>
            <a:pPr indent="39687" algn="r">
              <a:defRPr sz="1600">
                <a:solidFill>
                  <a:srgbClr val="FFFFFF"/>
                </a:solidFill>
              </a:defRPr>
            </a:pPr>
            <a:r>
              <a:t>China</a:t>
            </a:r>
          </a:p>
        </p:txBody>
      </p:sp>
      <p:pic>
        <p:nvPicPr>
          <p:cNvPr id="20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210" name="Big Fish and Begonia (Liang Xuan, Chun Zhang, 2016)"/>
          <p:cNvSpPr txBox="1"/>
          <p:nvPr/>
        </p:nvSpPr>
        <p:spPr>
          <a:xfrm>
            <a:off x="1239800" y="5949279"/>
            <a:ext cx="6664400"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sz="2000">
                <a:latin typeface="Arial"/>
                <a:ea typeface="Arial"/>
                <a:cs typeface="Arial"/>
                <a:sym typeface="Arial"/>
              </a:defRPr>
            </a:pPr>
            <a:r>
              <a:t>Big Fish and Begonia </a:t>
            </a:r>
            <a:r>
              <a:rPr i="0"/>
              <a:t>(Liang Xuan, Chun Zhang, 2016)</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13" name="Animation in Asia 2"/>
          <p:cNvSpPr txBox="1"/>
          <p:nvPr/>
        </p:nvSpPr>
        <p:spPr>
          <a:xfrm>
            <a:off x="5781154" y="260350"/>
            <a:ext cx="2919934" cy="4445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defTabSz="457200">
              <a:defRPr b="1" sz="2800">
                <a:solidFill>
                  <a:srgbClr val="FFFFFF"/>
                </a:solidFill>
              </a:defRPr>
            </a:lvl1pPr>
          </a:lstStyle>
          <a:p>
            <a:pPr/>
            <a:r>
              <a:t>Animation in Asia 2</a:t>
            </a:r>
          </a:p>
        </p:txBody>
      </p:sp>
      <p:pic>
        <p:nvPicPr>
          <p:cNvPr id="21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15" name="Animation in Asia:…"/>
          <p:cNvSpPr txBox="1"/>
          <p:nvPr/>
        </p:nvSpPr>
        <p:spPr>
          <a:xfrm>
            <a:off x="468312" y="2205037"/>
            <a:ext cx="8135938" cy="4231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4400"/>
            </a:pPr>
            <a:r>
              <a:t>Animation in Asia:</a:t>
            </a:r>
          </a:p>
          <a:p>
            <a:pPr algn="ctr" defTabSz="457200">
              <a:defRPr b="1" sz="4400"/>
            </a:pPr>
          </a:p>
          <a:p>
            <a:pPr algn="ctr" defTabSz="457200">
              <a:defRPr b="1" sz="4400"/>
            </a:pPr>
            <a:r>
              <a:t>Japan</a:t>
            </a:r>
          </a:p>
          <a:p>
            <a:pPr algn="ctr" defTabSz="457200">
              <a:defRPr b="1" sz="4400"/>
            </a:pPr>
          </a:p>
          <a:p>
            <a:pPr algn="ctr" defTabSz="457200">
              <a:defRPr b="1" sz="44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18" name="Animation in Asia 2…"/>
          <p:cNvSpPr txBox="1"/>
          <p:nvPr/>
        </p:nvSpPr>
        <p:spPr>
          <a:xfrm>
            <a:off x="5700762" y="188912"/>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Asia 2</a:t>
            </a:r>
          </a:p>
          <a:p>
            <a:pPr indent="39687" algn="r" defTabSz="457200">
              <a:defRPr sz="1600">
                <a:solidFill>
                  <a:srgbClr val="FFFFFF"/>
                </a:solidFill>
              </a:defRPr>
            </a:pPr>
            <a:r>
              <a:t>Japan</a:t>
            </a:r>
          </a:p>
        </p:txBody>
      </p:sp>
      <p:pic>
        <p:nvPicPr>
          <p:cNvPr id="21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20" name="Japan…"/>
          <p:cNvSpPr txBox="1"/>
          <p:nvPr/>
        </p:nvSpPr>
        <p:spPr>
          <a:xfrm>
            <a:off x="468312" y="981075"/>
            <a:ext cx="8135938" cy="5679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4400"/>
            </a:pPr>
            <a:r>
              <a:t>Japan</a:t>
            </a:r>
          </a:p>
          <a:p>
            <a:pPr algn="ctr" defTabSz="457200">
              <a:defRPr b="1" sz="2000"/>
            </a:pPr>
          </a:p>
          <a:p>
            <a:pPr algn="just" defTabSz="457200">
              <a:defRPr b="1" sz="1800"/>
            </a:pPr>
            <a:r>
              <a:t>The first historical document of Japanese animation is the “Matsumoto fragment” (1907). It is a fragment of 35 mm clear film, with 50 hand-drawn frames. It shows a boys who writes </a:t>
            </a:r>
            <a:r>
              <a:rPr i="1"/>
              <a:t>katsudō shashin</a:t>
            </a:r>
            <a:r>
              <a:t>, that is to say: “moving pictures”.</a:t>
            </a:r>
          </a:p>
          <a:p>
            <a:pPr algn="just" defTabSz="457200">
              <a:defRPr b="1" sz="1800"/>
            </a:pPr>
          </a:p>
          <a:p>
            <a:pPr algn="just" defTabSz="457200">
              <a:defRPr b="1" sz="1800"/>
            </a:pPr>
            <a:r>
              <a:t>The Matsumoto fragment was retrieved by dr. Natsuki Matumoto (University of Osaka), in 2005, in a private house in Kyoto.</a:t>
            </a:r>
          </a:p>
          <a:p>
            <a:pPr algn="just" defTabSz="457200">
              <a:defRPr b="1" sz="1800"/>
            </a:pPr>
          </a:p>
          <a:p>
            <a:pPr algn="just" defTabSz="457200">
              <a:defRPr b="1" sz="1800"/>
            </a:pPr>
            <a:r>
              <a:t>It could prove that Japan developed animation on its own, without influences from the Western Countries.</a:t>
            </a:r>
          </a:p>
          <a:p>
            <a:pPr algn="ctr" defTabSz="457200">
              <a:defRPr b="1" sz="4400"/>
            </a:pPr>
          </a:p>
          <a:p>
            <a:pPr algn="ctr" defTabSz="457200">
              <a:defRPr b="1" sz="44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43" name="Animation in Europe 4…"/>
          <p:cNvSpPr txBox="1"/>
          <p:nvPr/>
        </p:nvSpPr>
        <p:spPr>
          <a:xfrm>
            <a:off x="5255797" y="188639"/>
            <a:ext cx="344586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Czechoslovakia</a:t>
            </a:r>
          </a:p>
        </p:txBody>
      </p:sp>
      <p:pic>
        <p:nvPicPr>
          <p:cNvPr id="4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45" name="Czechoslovakia…"/>
          <p:cNvSpPr txBox="1"/>
          <p:nvPr/>
        </p:nvSpPr>
        <p:spPr>
          <a:xfrm>
            <a:off x="504032" y="969614"/>
            <a:ext cx="8135936" cy="7914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Czechoslovakia</a:t>
            </a:r>
          </a:p>
          <a:p>
            <a:pPr algn="just">
              <a:defRPr sz="4400"/>
            </a:pPr>
          </a:p>
          <a:p>
            <a:pPr algn="just">
              <a:defRPr b="1"/>
            </a:pPr>
            <a:r>
              <a:t>Since the 1930s, the most important Czechoslovakian studios were in Prague.</a:t>
            </a:r>
            <a:endParaRPr>
              <a:latin typeface="Arial"/>
              <a:ea typeface="Arial"/>
              <a:cs typeface="Arial"/>
              <a:sym typeface="Arial"/>
            </a:endParaRPr>
          </a:p>
          <a:p>
            <a:pPr algn="just">
              <a:defRPr b="1"/>
            </a:pPr>
          </a:p>
          <a:p>
            <a:pPr algn="just">
              <a:defRPr b="1"/>
            </a:pPr>
            <a:r>
              <a:t>Karel Dodal established in 1935 (</a:t>
            </a:r>
            <a:r>
              <a:rPr i="1"/>
              <a:t>The Lantern’s secret</a:t>
            </a:r>
            <a:r>
              <a:t>) a longstanding tradition of puppet animation of this country.</a:t>
            </a:r>
            <a:endParaRPr>
              <a:latin typeface="Arial"/>
              <a:ea typeface="Arial"/>
              <a:cs typeface="Arial"/>
              <a:sym typeface="Arial"/>
            </a:endParaRPr>
          </a:p>
          <a:p>
            <a:pPr algn="just">
              <a:defRPr b="1"/>
            </a:pPr>
          </a:p>
          <a:p>
            <a:pPr algn="just">
              <a:defRPr b="1"/>
            </a:pPr>
            <a:r>
              <a:t>In the same year, a studio was founded in Prague: AFIT (Atelier Filmovych Triku). It provided special effects for live-action films; during the World War II it was confiscated and managed by nazis.</a:t>
            </a:r>
          </a:p>
          <a:p>
            <a:pPr algn="ctr">
              <a:defRPr b="1" sz="4400"/>
            </a:p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23" name="Animation in Asia 2…"/>
          <p:cNvSpPr txBox="1"/>
          <p:nvPr/>
        </p:nvSpPr>
        <p:spPr>
          <a:xfrm>
            <a:off x="5700762" y="188912"/>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Asia 2</a:t>
            </a:r>
          </a:p>
          <a:p>
            <a:pPr indent="39687" algn="r" defTabSz="457200">
              <a:defRPr sz="1600">
                <a:solidFill>
                  <a:srgbClr val="FFFFFF"/>
                </a:solidFill>
              </a:defRPr>
            </a:pPr>
            <a:r>
              <a:t>Japan</a:t>
            </a:r>
          </a:p>
        </p:txBody>
      </p:sp>
      <p:pic>
        <p:nvPicPr>
          <p:cNvPr id="22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25" name="The Matsumoto Fragment (1907?)"/>
          <p:cNvSpPr txBox="1"/>
          <p:nvPr/>
        </p:nvSpPr>
        <p:spPr>
          <a:xfrm>
            <a:off x="2339975" y="6076950"/>
            <a:ext cx="4464050" cy="396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2000"/>
            </a:pPr>
            <a:r>
              <a:t>The Matsumoto Fragment </a:t>
            </a:r>
            <a:r>
              <a:rPr i="0"/>
              <a:t>(1907?)</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28" name="Animation in Asia 2…"/>
          <p:cNvSpPr txBox="1"/>
          <p:nvPr/>
        </p:nvSpPr>
        <p:spPr>
          <a:xfrm>
            <a:off x="5700762" y="188912"/>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Asia 2</a:t>
            </a:r>
          </a:p>
          <a:p>
            <a:pPr indent="39687" algn="r" defTabSz="457200">
              <a:defRPr sz="1600">
                <a:solidFill>
                  <a:srgbClr val="FFFFFF"/>
                </a:solidFill>
              </a:defRPr>
            </a:pPr>
            <a:r>
              <a:t>Japan</a:t>
            </a:r>
          </a:p>
        </p:txBody>
      </p:sp>
      <p:pic>
        <p:nvPicPr>
          <p:cNvPr id="22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30" name="1917: three pioneers.…"/>
          <p:cNvSpPr txBox="1"/>
          <p:nvPr/>
        </p:nvSpPr>
        <p:spPr>
          <a:xfrm>
            <a:off x="504031" y="1374775"/>
            <a:ext cx="8135938" cy="70129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a:pPr>
            <a:r>
              <a:t>1917: three pioneers.</a:t>
            </a:r>
          </a:p>
          <a:p>
            <a:pPr algn="just" defTabSz="457200">
              <a:defRPr b="1"/>
            </a:pPr>
          </a:p>
          <a:p>
            <a:pPr algn="just" defTabSz="457200">
              <a:defRPr b="1"/>
            </a:pPr>
            <a:r>
              <a:t>The comic artists Ōten Shimōkawa (1892-1973) and Jun’ichi Kōuchi (1886-1970) and the painter Seitarō Kitayama.</a:t>
            </a:r>
          </a:p>
          <a:p>
            <a:pPr algn="just" defTabSz="457200">
              <a:defRPr b="1"/>
            </a:pPr>
          </a:p>
          <a:p>
            <a:pPr algn="just" defTabSz="457200">
              <a:defRPr b="1"/>
            </a:pPr>
            <a:r>
              <a:t>In 1917, they produced 18 short films; their work was called </a:t>
            </a:r>
            <a:r>
              <a:rPr i="1"/>
              <a:t>senga eiga </a:t>
            </a:r>
            <a:r>
              <a:t>(“line film”). Kitayama’s </a:t>
            </a:r>
            <a:r>
              <a:rPr i="1"/>
              <a:t>Momotarō</a:t>
            </a:r>
            <a:r>
              <a:t> (1918) was screened even in France.</a:t>
            </a:r>
          </a:p>
          <a:p>
            <a:pPr algn="just" defTabSz="457200">
              <a:defRPr b="1"/>
            </a:pPr>
          </a:p>
          <a:p>
            <a:pPr algn="just" defTabSz="457200">
              <a:defRPr b="1"/>
            </a:pPr>
            <a:r>
              <a:t>Kitayama wrote the first Japanese manual of animation; he directed 30 films and founded the first animation studio of Japan, the </a:t>
            </a:r>
            <a:r>
              <a:rPr i="1"/>
              <a:t>Kitayama Eiga Seisakushō </a:t>
            </a:r>
            <a:r>
              <a:t>(“Kitayama Film Production Laboratory”)</a:t>
            </a:r>
          </a:p>
          <a:p>
            <a:pPr algn="just" defTabSz="457200">
              <a:defRPr b="1"/>
            </a:pPr>
          </a:p>
          <a:p>
            <a:pPr algn="just" defTabSz="457200">
              <a:defRPr b="1"/>
            </a:pPr>
          </a:p>
          <a:p>
            <a:pPr algn="ctr" defTabSz="457200">
              <a:defRPr b="1" sz="44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33" name="Animation in Asia 2…"/>
          <p:cNvSpPr txBox="1"/>
          <p:nvPr/>
        </p:nvSpPr>
        <p:spPr>
          <a:xfrm>
            <a:off x="5700762" y="188912"/>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Asia 2</a:t>
            </a:r>
          </a:p>
          <a:p>
            <a:pPr indent="39687" algn="r" defTabSz="457200">
              <a:defRPr sz="1600">
                <a:solidFill>
                  <a:srgbClr val="FFFFFF"/>
                </a:solidFill>
              </a:defRPr>
            </a:pPr>
            <a:r>
              <a:t>Japan</a:t>
            </a:r>
          </a:p>
        </p:txBody>
      </p:sp>
      <p:pic>
        <p:nvPicPr>
          <p:cNvPr id="23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35" name="Namakura Katana: Hanawa Hekonai Meitō no Maki (Jun’ichi Kōuchi, 1917; fragment)"/>
          <p:cNvSpPr txBox="1"/>
          <p:nvPr/>
        </p:nvSpPr>
        <p:spPr>
          <a:xfrm>
            <a:off x="827087" y="5661025"/>
            <a:ext cx="7273926" cy="701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2000"/>
            </a:pPr>
            <a:r>
              <a:t>Namakura Katana: Hanawa Hekonai Meitō no Maki </a:t>
            </a:r>
            <a:r>
              <a:rPr i="0"/>
              <a:t>(Jun’ichi Kōuchi, 1917; fragment)</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38" name="Animation in Asia 2…"/>
          <p:cNvSpPr txBox="1"/>
          <p:nvPr/>
        </p:nvSpPr>
        <p:spPr>
          <a:xfrm>
            <a:off x="5700762" y="188912"/>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Asia 2</a:t>
            </a:r>
          </a:p>
          <a:p>
            <a:pPr indent="39687" algn="r" defTabSz="457200">
              <a:defRPr sz="1600">
                <a:solidFill>
                  <a:srgbClr val="FFFFFF"/>
                </a:solidFill>
              </a:defRPr>
            </a:pPr>
            <a:r>
              <a:t>Japan</a:t>
            </a:r>
          </a:p>
        </p:txBody>
      </p:sp>
      <p:pic>
        <p:nvPicPr>
          <p:cNvPr id="23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40" name="During the 1920s, Yasuji Murata brought to Japan the transparent cel technique.…"/>
          <p:cNvSpPr txBox="1"/>
          <p:nvPr/>
        </p:nvSpPr>
        <p:spPr>
          <a:xfrm>
            <a:off x="468312" y="908050"/>
            <a:ext cx="8135938" cy="7533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sz="2200"/>
            </a:pPr>
            <a:r>
              <a:t>During the 1920s, Yasuji Murata brought to Japan the transparent cel technique.</a:t>
            </a:r>
          </a:p>
          <a:p>
            <a:pPr algn="just" defTabSz="457200">
              <a:defRPr b="1" sz="2200"/>
            </a:pPr>
          </a:p>
          <a:p>
            <a:pPr algn="just" defTabSz="457200">
              <a:defRPr b="1" sz="2200"/>
            </a:pPr>
            <a:r>
              <a:t>The most relevant animator of this age was Noburō Ōfuji  (1900-1961). He considered animation a form of art, not just something to create advertisements or to entertain children. He founded the Chiyogami Eigasha studio in Tokyo in 1925.</a:t>
            </a:r>
          </a:p>
          <a:p>
            <a:pPr algn="just" defTabSz="457200">
              <a:defRPr b="1" sz="2200"/>
            </a:pPr>
          </a:p>
          <a:p>
            <a:pPr algn="just" defTabSz="457200">
              <a:defRPr b="1" sz="2200"/>
            </a:pPr>
            <a:r>
              <a:t>His preferred technique was paper-cut outs (</a:t>
            </a:r>
            <a:r>
              <a:rPr i="1"/>
              <a:t>kirigami</a:t>
            </a:r>
            <a:r>
              <a:t>). In particular, he used a special semi-transparent paper, woodcut printed in colour. The name of that paper was </a:t>
            </a:r>
            <a:r>
              <a:rPr i="1"/>
              <a:t>chiyogami</a:t>
            </a:r>
            <a:r>
              <a:t> –hence the name of his studio.</a:t>
            </a:r>
          </a:p>
          <a:p>
            <a:pPr algn="just" defTabSz="457200">
              <a:defRPr b="1" sz="2200"/>
            </a:pPr>
          </a:p>
          <a:p>
            <a:pPr algn="just" defTabSz="457200">
              <a:defRPr b="1" sz="2200"/>
            </a:pPr>
            <a:r>
              <a:t>With the short film </a:t>
            </a:r>
            <a:r>
              <a:rPr i="1"/>
              <a:t>Kujira</a:t>
            </a:r>
            <a:r>
              <a:t> (The Whale, 1927) Ōfuji introduced synchronized sound in Japanese animation. Kuro nyago (The Black Cat) was Ōfuji’s first attempt at synchronized dialogue.</a:t>
            </a:r>
          </a:p>
          <a:p>
            <a:pPr algn="just" defTabSz="457200">
              <a:defRPr b="1" sz="1800"/>
            </a:pPr>
          </a:p>
          <a:p>
            <a:pPr algn="just" defTabSz="457200">
              <a:defRPr b="1" sz="1800"/>
            </a:pPr>
          </a:p>
          <a:p>
            <a:pPr algn="ctr" defTabSz="457200">
              <a:defRPr b="1" sz="44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43" name="Animation in Asia 2…"/>
          <p:cNvSpPr txBox="1"/>
          <p:nvPr/>
        </p:nvSpPr>
        <p:spPr>
          <a:xfrm>
            <a:off x="5700762" y="188912"/>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Asia 2</a:t>
            </a:r>
          </a:p>
          <a:p>
            <a:pPr indent="39687" algn="r" defTabSz="457200">
              <a:defRPr sz="1600">
                <a:solidFill>
                  <a:srgbClr val="FFFFFF"/>
                </a:solidFill>
              </a:defRPr>
            </a:pPr>
            <a:r>
              <a:t>Japan</a:t>
            </a:r>
          </a:p>
        </p:txBody>
      </p:sp>
      <p:pic>
        <p:nvPicPr>
          <p:cNvPr id="24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45" name="Kokka Kimigayo (Noburō Ōfuji, 1931)"/>
          <p:cNvSpPr txBox="1"/>
          <p:nvPr/>
        </p:nvSpPr>
        <p:spPr>
          <a:xfrm>
            <a:off x="2558107" y="5661025"/>
            <a:ext cx="4027786" cy="396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2000"/>
            </a:pPr>
            <a:r>
              <a:t>Kokka Kimigayo </a:t>
            </a:r>
            <a:r>
              <a:rPr i="0"/>
              <a:t>(Noburō Ōfuji, 1931)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48" name="Animation in Asia 2…"/>
          <p:cNvSpPr txBox="1"/>
          <p:nvPr/>
        </p:nvSpPr>
        <p:spPr>
          <a:xfrm>
            <a:off x="5700762" y="188912"/>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Asia 2</a:t>
            </a:r>
          </a:p>
          <a:p>
            <a:pPr indent="39687" algn="r" defTabSz="457200">
              <a:defRPr sz="1600">
                <a:solidFill>
                  <a:srgbClr val="FFFFFF"/>
                </a:solidFill>
              </a:defRPr>
            </a:pPr>
            <a:r>
              <a:t>Japan</a:t>
            </a:r>
          </a:p>
        </p:txBody>
      </p:sp>
      <p:pic>
        <p:nvPicPr>
          <p:cNvPr id="24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50" name="Kuro nyago (Noburō Ōfuji, 1929)"/>
          <p:cNvSpPr txBox="1"/>
          <p:nvPr/>
        </p:nvSpPr>
        <p:spPr>
          <a:xfrm>
            <a:off x="2772345" y="5661025"/>
            <a:ext cx="3599310" cy="396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2000"/>
            </a:pPr>
            <a:r>
              <a:t>Kuro nyago </a:t>
            </a:r>
            <a:r>
              <a:rPr i="0"/>
              <a:t>(Noburō Ōfuji, 1929)</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53" name="Animation in Asia 2…"/>
          <p:cNvSpPr txBox="1"/>
          <p:nvPr/>
        </p:nvSpPr>
        <p:spPr>
          <a:xfrm>
            <a:off x="5700762" y="188912"/>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Asia 2</a:t>
            </a:r>
          </a:p>
          <a:p>
            <a:pPr indent="39687" algn="r" defTabSz="457200">
              <a:defRPr sz="1600">
                <a:solidFill>
                  <a:srgbClr val="FFFFFF"/>
                </a:solidFill>
              </a:defRPr>
            </a:pPr>
            <a:r>
              <a:t>Japan</a:t>
            </a:r>
          </a:p>
        </p:txBody>
      </p:sp>
      <p:pic>
        <p:nvPicPr>
          <p:cNvPr id="25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55" name="The World War II favored the production of many propaganda animated films.…"/>
          <p:cNvSpPr txBox="1"/>
          <p:nvPr/>
        </p:nvSpPr>
        <p:spPr>
          <a:xfrm>
            <a:off x="468312" y="1196975"/>
            <a:ext cx="8135938" cy="65049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sz="2200"/>
            </a:pPr>
            <a:r>
              <a:t>The World War II favored the production of many propaganda animated films.</a:t>
            </a:r>
          </a:p>
          <a:p>
            <a:pPr algn="just" defTabSz="457200">
              <a:defRPr b="1" sz="2200"/>
            </a:pPr>
          </a:p>
          <a:p>
            <a:pPr algn="just" defTabSz="457200">
              <a:defRPr b="1" sz="2200"/>
            </a:pPr>
            <a:r>
              <a:t>Mitsuyo Seo, a former animator at Masaoka Eiga Seisakushō (helmed by Kenzō Masaoka) was entrusted with </a:t>
            </a:r>
            <a:r>
              <a:rPr i="1"/>
              <a:t>Momotarō no Umiwashi </a:t>
            </a:r>
            <a:r>
              <a:t>(Momotarō and the Sea Eagles, 1942), the longest animation made in Japan until that point (37 minutes).</a:t>
            </a:r>
          </a:p>
          <a:p>
            <a:pPr algn="just" defTabSz="457200">
              <a:defRPr b="1" sz="2200"/>
            </a:pPr>
          </a:p>
          <a:p>
            <a:pPr algn="just" defTabSz="457200">
              <a:defRPr b="1" sz="2200"/>
            </a:pPr>
            <a:r>
              <a:t>The success of the film induced the Navy to fund a second Momotarō feature: </a:t>
            </a:r>
            <a:r>
              <a:rPr i="1"/>
              <a:t>Momotarō Umi no Shinpei </a:t>
            </a:r>
            <a:r>
              <a:t>(Momotarō, the Divine Warrior of the Sea, 1945).</a:t>
            </a:r>
          </a:p>
          <a:p>
            <a:pPr algn="just" defTabSz="457200">
              <a:defRPr b="1" sz="2200"/>
            </a:pPr>
          </a:p>
          <a:p>
            <a:pPr algn="just" defTabSz="457200">
              <a:defRPr b="1" sz="2200"/>
            </a:pPr>
          </a:p>
          <a:p>
            <a:pPr algn="just" defTabSz="457200">
              <a:defRPr b="1" sz="1800"/>
            </a:pPr>
          </a:p>
          <a:p>
            <a:pPr algn="just" defTabSz="457200">
              <a:defRPr b="1" sz="1800"/>
            </a:pPr>
          </a:p>
          <a:p>
            <a:pPr algn="ctr" defTabSz="457200">
              <a:defRPr b="1" sz="44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58" name="Animation in Asia 2…"/>
          <p:cNvSpPr txBox="1"/>
          <p:nvPr/>
        </p:nvSpPr>
        <p:spPr>
          <a:xfrm>
            <a:off x="5700762" y="188912"/>
            <a:ext cx="3000326"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Asia 2</a:t>
            </a:r>
          </a:p>
          <a:p>
            <a:pPr indent="39687" algn="r" defTabSz="457200">
              <a:defRPr sz="1600">
                <a:solidFill>
                  <a:srgbClr val="FFFFFF"/>
                </a:solidFill>
              </a:defRPr>
            </a:pPr>
            <a:r>
              <a:t>Japan</a:t>
            </a:r>
          </a:p>
        </p:txBody>
      </p:sp>
      <p:pic>
        <p:nvPicPr>
          <p:cNvPr id="25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60" name="Momotarō Umi no Shinpei (Mitsuyo Seo, 1945)"/>
          <p:cNvSpPr txBox="1"/>
          <p:nvPr/>
        </p:nvSpPr>
        <p:spPr>
          <a:xfrm>
            <a:off x="1979612" y="5661025"/>
            <a:ext cx="5184776" cy="396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2000"/>
            </a:pPr>
            <a:r>
              <a:t>Momotarō Umi no Shinpei </a:t>
            </a:r>
            <a:r>
              <a:rPr i="0"/>
              <a:t>(Mitsuyo Seo, 1945)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63" name="Suggested readings"/>
          <p:cNvSpPr txBox="1"/>
          <p:nvPr/>
        </p:nvSpPr>
        <p:spPr>
          <a:xfrm>
            <a:off x="5982468" y="188912"/>
            <a:ext cx="2890070"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defTabSz="457200">
              <a:defRPr b="1" sz="2800">
                <a:solidFill>
                  <a:srgbClr val="FFFFFF"/>
                </a:solidFill>
              </a:defRPr>
            </a:lvl1pPr>
          </a:lstStyle>
          <a:p>
            <a:pPr/>
            <a:r>
              <a:t>Suggested readings</a:t>
            </a:r>
          </a:p>
        </p:txBody>
      </p:sp>
      <p:pic>
        <p:nvPicPr>
          <p:cNvPr id="26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65" name="Giannalberto Bendazzi, Animation. A World History. 3 voll., Waltham, Massachusetts: Focal Press, 2015. Vol. II, pp. 57-59 (only the section “Czechoslovakia and Puppets”); Vol. II, pp. 60-68 (from –and including- the section “Karel Zeman” up to –and including- the section “The Music of the Puppets”).…"/>
          <p:cNvSpPr txBox="1"/>
          <p:nvPr/>
        </p:nvSpPr>
        <p:spPr>
          <a:xfrm>
            <a:off x="684212" y="1268412"/>
            <a:ext cx="7367588" cy="4193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sz="1600"/>
            </a:pPr>
            <a:r>
              <a:t>Giannalberto Bendazzi, </a:t>
            </a:r>
            <a:r>
              <a:rPr i="1"/>
              <a:t>Animation. A World History</a:t>
            </a:r>
            <a:r>
              <a:t>. 3 voll., Waltham, Massachusetts: Focal Press, 2015. Vol. II, pp. 57-59 (only the section “Czechoslovakia and Puppets”); Vol. II, pp. 60-68 (from –and including- the section “Karel Zeman” up to –and including- the section “The Music of the Puppets”).</a:t>
            </a:r>
          </a:p>
          <a:p>
            <a:pPr algn="just" defTabSz="457200">
              <a:defRPr b="1" sz="1600"/>
            </a:pPr>
            <a:r>
              <a:t>Vol. II, pp. 68-70 (section “Yugoslavia: The First Stage of the Zagreb School”). Vol. II, pp. 262-273 (from –and including- the section “Yugoslavia: The New Zagreb School”, up to –and including- the section “Other artists”). Vol. II, pp. 76- 83 (from –and including- the section “Russia” up to –and including- the section “Ivan Ivanov-Vano”). Vol. II, pp. 280-284 (from –and including- the section “Russia” up to –and including- the section “Quality Hatches at Soyuzmultfilm”); Vol. II, pp. 294-297 (section “Fedor Khitruk”); Vol. II, pp. 301-304 (section “Yuri Norstein”); Vol. II, pp. 309-311 (section “More about it”). Vol. I, pp. 187-188 (section “China”); Vol. II, pp. 89-90 (section “China”); Vol. III, pp. 270-271 (section “China”).</a:t>
            </a:r>
          </a:p>
          <a:p>
            <a:pPr algn="just" defTabSz="457200">
              <a:defRPr b="1" sz="1600"/>
            </a:pPr>
            <a:r>
              <a:t>Vol. I, pp. 82-84 (chapter “Silent Asia”); Vol. II, pp. 85-88: “Asia” (to study up to –and including- the section “Experiments”); Vol. II, pp. 335-347: “Asia” (to study up to –and including- the section “Toei’s Fortunes”).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48" name="Animation in Europe 4…"/>
          <p:cNvSpPr txBox="1"/>
          <p:nvPr/>
        </p:nvSpPr>
        <p:spPr>
          <a:xfrm>
            <a:off x="5255797" y="188639"/>
            <a:ext cx="344586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Czechoslovakia</a:t>
            </a:r>
          </a:p>
        </p:txBody>
      </p:sp>
      <p:pic>
        <p:nvPicPr>
          <p:cNvPr id="4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50" name="After the liberation, many young animators were ready to start their careers. In 1945, Jirí Trnka renamed the Prague studio Bratri v triku (“The brothers in shirt” or “The brothers of tricks”)."/>
          <p:cNvSpPr txBox="1"/>
          <p:nvPr/>
        </p:nvSpPr>
        <p:spPr>
          <a:xfrm>
            <a:off x="467544" y="1268759"/>
            <a:ext cx="8135936" cy="4968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3600"/>
            </a:pPr>
            <a:r>
              <a:t>After the liberation, many young animators were ready to start their careers. In 1945, Jirí Trnka renamed the Prague studio Bratri v triku (“The brothers in shirt” or “The brothers of tricks”).</a:t>
            </a:r>
            <a:endParaRPr>
              <a:latin typeface="Arial"/>
              <a:ea typeface="Arial"/>
              <a:cs typeface="Arial"/>
              <a:sym typeface="Arial"/>
            </a:endParaRPr>
          </a:p>
          <a:p>
            <a:pPr algn="ctr">
              <a:defRPr b="1" sz="4400"/>
            </a:p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53" name="Animation in Europe 4…"/>
          <p:cNvSpPr txBox="1"/>
          <p:nvPr/>
        </p:nvSpPr>
        <p:spPr>
          <a:xfrm>
            <a:off x="5255797" y="188639"/>
            <a:ext cx="344586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Czechoslovakia</a:t>
            </a:r>
          </a:p>
        </p:txBody>
      </p:sp>
      <p:pic>
        <p:nvPicPr>
          <p:cNvPr id="5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55" name="Karel Zeman (1910-1989)…"/>
          <p:cNvSpPr txBox="1"/>
          <p:nvPr/>
        </p:nvSpPr>
        <p:spPr>
          <a:xfrm>
            <a:off x="467544" y="1268759"/>
            <a:ext cx="8135936" cy="5082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Karel Zeman (1910-1989)</a:t>
            </a:r>
            <a:endParaRPr>
              <a:latin typeface="Arial"/>
              <a:ea typeface="Arial"/>
              <a:cs typeface="Arial"/>
              <a:sym typeface="Arial"/>
            </a:endParaRPr>
          </a:p>
          <a:p>
            <a:pPr algn="ctr">
              <a:defRPr b="1" sz="4400"/>
            </a:pPr>
          </a:p>
          <a:p>
            <a:pPr algn="just">
              <a:defRPr b="1" sz="2800"/>
            </a:pPr>
            <a:r>
              <a:t>He started from puppet animation (</a:t>
            </a:r>
            <a:r>
              <a:rPr i="1"/>
              <a:t>Inspirace</a:t>
            </a:r>
            <a:r>
              <a:t>, 1948); his best works, however, feature a unique and pictorial mix-up of live action and animations, as seen in the films </a:t>
            </a:r>
            <a:r>
              <a:rPr i="1"/>
              <a:t>Vynález zkazy </a:t>
            </a:r>
            <a:r>
              <a:t>(</a:t>
            </a:r>
            <a:r>
              <a:rPr i="1"/>
              <a:t>The Diabolic Invention</a:t>
            </a:r>
            <a:r>
              <a:t>, 1958) and </a:t>
            </a:r>
            <a:r>
              <a:rPr i="1"/>
              <a:t>Baron Prásil </a:t>
            </a:r>
            <a:r>
              <a:t>(</a:t>
            </a:r>
            <a:r>
              <a:rPr i="1"/>
              <a:t>Baron Münchhausen</a:t>
            </a:r>
            <a:r>
              <a:t>, 1961).</a:t>
            </a:r>
            <a:endParaRPr>
              <a:latin typeface="Arial"/>
              <a:ea typeface="Arial"/>
              <a:cs typeface="Arial"/>
              <a:sym typeface="Arial"/>
            </a:endParaRPr>
          </a:p>
          <a:p>
            <a:pPr algn="ctr">
              <a:defRPr b="1" sz="4400"/>
            </a:p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58"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Czechoslovakia</a:t>
            </a:r>
          </a:p>
        </p:txBody>
      </p:sp>
      <p:pic>
        <p:nvPicPr>
          <p:cNvPr id="5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60" name="Inspirace (Karel Zeman, 1948)"/>
          <p:cNvSpPr txBox="1"/>
          <p:nvPr/>
        </p:nvSpPr>
        <p:spPr>
          <a:xfrm>
            <a:off x="2555775" y="5585171"/>
            <a:ext cx="3816426"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sz="2000">
                <a:latin typeface="Arial"/>
                <a:ea typeface="Arial"/>
                <a:cs typeface="Arial"/>
                <a:sym typeface="Arial"/>
              </a:defRPr>
            </a:pPr>
            <a:r>
              <a:t>Inspirace </a:t>
            </a:r>
            <a:r>
              <a:rPr i="0"/>
              <a:t>(Karel Zeman, 1948)</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63" name="Animation in Europe 4…"/>
          <p:cNvSpPr txBox="1"/>
          <p:nvPr/>
        </p:nvSpPr>
        <p:spPr>
          <a:xfrm>
            <a:off x="5274203" y="188639"/>
            <a:ext cx="3427463"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p>
          <a:p>
            <a:pPr indent="39687" algn="r">
              <a:defRPr sz="1600">
                <a:solidFill>
                  <a:srgbClr val="FFFFFF"/>
                </a:solidFill>
              </a:defRPr>
            </a:pPr>
            <a:r>
              <a:t>Czechoslovakia</a:t>
            </a:r>
          </a:p>
        </p:txBody>
      </p:sp>
      <p:pic>
        <p:nvPicPr>
          <p:cNvPr id="6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65" name="The Diabolic Invention (Karel Zeman, 1958)"/>
          <p:cNvSpPr txBox="1"/>
          <p:nvPr/>
        </p:nvSpPr>
        <p:spPr>
          <a:xfrm>
            <a:off x="1763687" y="5700660"/>
            <a:ext cx="5544618"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sz="2000">
                <a:latin typeface="Arial"/>
                <a:ea typeface="Arial"/>
                <a:cs typeface="Arial"/>
                <a:sym typeface="Arial"/>
              </a:defRPr>
            </a:pPr>
            <a:r>
              <a:t>The Diabolic Invention </a:t>
            </a:r>
            <a:r>
              <a:rPr i="0"/>
              <a:t>(Karel Zeman, 1958)</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68" name="Animation in Europe 4…"/>
          <p:cNvSpPr txBox="1"/>
          <p:nvPr/>
        </p:nvSpPr>
        <p:spPr>
          <a:xfrm>
            <a:off x="5255797" y="188639"/>
            <a:ext cx="344586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Europe 4</a:t>
            </a:r>
            <a:endParaRPr>
              <a:latin typeface="Arial"/>
              <a:ea typeface="Arial"/>
              <a:cs typeface="Arial"/>
              <a:sym typeface="Arial"/>
            </a:endParaRPr>
          </a:p>
          <a:p>
            <a:pPr indent="39687" algn="r">
              <a:defRPr sz="1600">
                <a:solidFill>
                  <a:srgbClr val="FFFFFF"/>
                </a:solidFill>
              </a:defRPr>
            </a:pPr>
            <a:r>
              <a:t>Czechoslovakia</a:t>
            </a:r>
          </a:p>
        </p:txBody>
      </p:sp>
      <p:pic>
        <p:nvPicPr>
          <p:cNvPr id="69"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70" name="Jiří Trnka (1912-1969)…"/>
          <p:cNvSpPr txBox="1"/>
          <p:nvPr/>
        </p:nvSpPr>
        <p:spPr>
          <a:xfrm>
            <a:off x="467544" y="1268759"/>
            <a:ext cx="8135936" cy="571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400"/>
            </a:pPr>
            <a:r>
              <a:t>Jiří Trnka (1912-1969)</a:t>
            </a:r>
          </a:p>
          <a:p>
            <a:pPr algn="ctr">
              <a:defRPr b="1" sz="100"/>
            </a:pPr>
            <a:endParaRPr>
              <a:latin typeface="Arial"/>
              <a:ea typeface="Arial"/>
              <a:cs typeface="Arial"/>
              <a:sym typeface="Arial"/>
            </a:endParaRPr>
          </a:p>
          <a:p>
            <a:pPr algn="just">
              <a:defRPr b="1"/>
            </a:pPr>
            <a:r>
              <a:t>Trnka approached animation at the end of World War II. In his youth, he was a renowned illustrator of books for children, as well as a scene designer for the National Theatre in Prague. His main artistic interest, however, was puppetry: in his early youth, he assisted the foremost Czech puppeteer of the early 20th century, Josef Skupa; Trnka later founded an own puppet theatre in Prague, that was active from 1936 to 1937. Trnka was soon destined to become the most important director of Czech puppet films. At first he dealt with animated drawings (</a:t>
            </a:r>
            <a:r>
              <a:rPr i="1"/>
              <a:t>Darek</a:t>
            </a:r>
            <a:r>
              <a:t>, The Gift, 1946).</a:t>
            </a:r>
          </a:p>
          <a:p>
            <a:pPr algn="just">
              <a:defRPr b="1" sz="1000"/>
            </a:pPr>
          </a:p>
          <a:p>
            <a:pPr algn="just">
              <a:defRPr b="1" i="1"/>
            </a:pPr>
            <a:r>
              <a:t>Špalicek</a:t>
            </a:r>
            <a:r>
              <a:rPr i="0"/>
              <a:t> (</a:t>
            </a:r>
            <a:r>
              <a:t>The Czech Year</a:t>
            </a:r>
            <a:r>
              <a:rPr i="0"/>
              <a:t>, 1947) was his first puppet film.</a:t>
            </a:r>
            <a:endParaRPr>
              <a:latin typeface="Arial"/>
              <a:ea typeface="Arial"/>
              <a:cs typeface="Arial"/>
              <a:sym typeface="Arial"/>
            </a:endParaRPr>
          </a:p>
          <a:p>
            <a:pPr algn="just">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Neue"/>
        <a:ea typeface="Helvetica Neue"/>
        <a:cs typeface="Helvetica Neue"/>
      </a:majorFont>
      <a:minorFont>
        <a:latin typeface="Helvetica"/>
        <a:ea typeface="Helvetica"/>
        <a:cs typeface="Helvetica"/>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Neue"/>
        <a:ea typeface="Helvetica Neue"/>
        <a:cs typeface="Helvetica Neue"/>
      </a:majorFont>
      <a:minorFont>
        <a:latin typeface="Helvetica"/>
        <a:ea typeface="Helvetica"/>
        <a:cs typeface="Helvetica"/>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