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623"/>
  </p:normalViewPr>
  <p:slideViewPr>
    <p:cSldViewPr snapToGrid="0" snapToObjects="1">
      <p:cViewPr varScale="1">
        <p:scale>
          <a:sx n="50" d="100"/>
          <a:sy n="50" d="100"/>
        </p:scale>
        <p:origin x="1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8" name="Titolo Testo"/>
          <p:cNvSpPr txBox="1">
            <a:spLocks noGrp="1"/>
          </p:cNvSpPr>
          <p:nvPr>
            <p:ph type="title"/>
          </p:nvPr>
        </p:nvSpPr>
        <p:spPr>
          <a:xfrm>
            <a:off x="457200" y="0"/>
            <a:ext cx="8229600" cy="1692275"/>
          </a:xfrm>
          <a:prstGeom prst="rect">
            <a:avLst/>
          </a:prstGeom>
        </p:spPr>
        <p:txBody>
          <a:bodyPr>
            <a:normAutofit/>
          </a:bodyPr>
          <a:lstStyle>
            <a:lvl1pPr marL="39687" indent="-39687"/>
          </a:lstStyle>
          <a:p>
            <a:r>
              <a:t>Titolo Testo</a:t>
            </a:r>
          </a:p>
        </p:txBody>
      </p:sp>
      <p:sp>
        <p:nvSpPr>
          <p:cNvPr id="19" name="Corpo livello uno…"/>
          <p:cNvSpPr txBox="1">
            <a:spLocks noGrp="1"/>
          </p:cNvSpPr>
          <p:nvPr>
            <p:ph type="body" idx="1"/>
          </p:nvPr>
        </p:nvSpPr>
        <p:spPr>
          <a:prstGeom prst="rect">
            <a:avLst/>
          </a:prstGeom>
        </p:spPr>
        <p:txBody>
          <a:bodyPr>
            <a:normAutofit/>
          </a:bodyPr>
          <a:lstStyle>
            <a:lvl1pPr marL="382588">
              <a:buChar char="•"/>
            </a:lvl1pPr>
            <a:lvl2pPr marL="772659"/>
            <a:lvl3pPr marL="1208087"/>
            <a:lvl4pPr marL="1726247" indent="-365759"/>
            <a:lvl5pPr marL="2183448" indent="-365760"/>
          </a:lstStyle>
          <a:p>
            <a:r>
              <a:t>Corpo livello uno</a:t>
            </a:r>
          </a:p>
          <a:p>
            <a:pPr lvl="1"/>
            <a:r>
              <a:t>Corpo livello due</a:t>
            </a:r>
          </a:p>
          <a:p>
            <a:pPr lvl="2"/>
            <a:r>
              <a:t>Corpo livello tre</a:t>
            </a:r>
          </a:p>
          <a:p>
            <a:pPr lvl="3"/>
            <a:r>
              <a:t>Corpo livello quattro</a:t>
            </a:r>
          </a:p>
          <a:p>
            <a:pPr lvl="4"/>
            <a:r>
              <a:t>Corpo livello cinque</a:t>
            </a:r>
          </a:p>
        </p:txBody>
      </p:sp>
      <p:sp>
        <p:nvSpPr>
          <p:cNvPr id="20" name="Numero diapositiva"/>
          <p:cNvSpPr txBox="1">
            <a:spLocks noGrp="1"/>
          </p:cNvSpPr>
          <p:nvPr>
            <p:ph type="sldNum" sz="quarter" idx="2"/>
          </p:nvPr>
        </p:nvSpPr>
        <p:spPr>
          <a:xfrm>
            <a:off x="7477021" y="6245225"/>
            <a:ext cx="284372" cy="307340"/>
          </a:xfrm>
          <a:prstGeom prst="rect">
            <a:avLst/>
          </a:prstGeom>
        </p:spPr>
        <p:txBody>
          <a:bodyPr/>
          <a:lstStyle>
            <a:lvl1pPr defTabSz="914400"/>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ero diapositiva"/>
          <p:cNvSpPr txBox="1">
            <a:spLocks noGrp="1"/>
          </p:cNvSpPr>
          <p:nvPr>
            <p:ph type="sldNum" sz="quarter" idx="2"/>
          </p:nvPr>
        </p:nvSpPr>
        <p:spPr>
          <a:xfrm>
            <a:off x="7477020" y="6245225"/>
            <a:ext cx="284372" cy="307340"/>
          </a:xfrm>
          <a:prstGeom prst="rect">
            <a:avLst/>
          </a:prstGeom>
          <a:ln w="12700">
            <a:miter lim="400000"/>
          </a:ln>
        </p:spPr>
        <p:txBody>
          <a:bodyPr wrap="none" lIns="45719" rIns="45719">
            <a:spAutoFit/>
          </a:bodyPr>
          <a:lstStyle>
            <a:lvl1pPr algn="ctr" defTabSz="457200">
              <a:defRPr sz="1400"/>
            </a:lvl1pPr>
          </a:lstStyle>
          <a:p>
            <a:fld id="{86CB4B4D-7CA3-9044-876B-883B54F8677D}" type="slidenum">
              <a:t>‹N›</a:t>
            </a:fld>
            <a:endParaRPr/>
          </a:p>
        </p:txBody>
      </p:sp>
      <p:sp>
        <p:nvSpPr>
          <p:cNvPr id="3"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Titolo Testo</a:t>
            </a:r>
          </a:p>
        </p:txBody>
      </p:sp>
      <p:sp>
        <p:nvSpPr>
          <p:cNvPr id="4"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175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8747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319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7891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7"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8"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240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812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384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956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528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29" name="logo-dBC&amp;UniPD_bianco.pdf" descr="logo-dBC&amp;UniPD_bianco.pdf"/>
          <p:cNvPicPr>
            <a:picLocks noChangeAspect="1"/>
          </p:cNvPicPr>
          <p:nvPr/>
        </p:nvPicPr>
        <p:blipFill>
          <a:blip r:embed="rId2">
            <a:extLst/>
          </a:blip>
          <a:stretch>
            <a:fillRect/>
          </a:stretch>
        </p:blipFill>
        <p:spPr>
          <a:xfrm>
            <a:off x="0" y="-963613"/>
            <a:ext cx="9144000" cy="6461126"/>
          </a:xfrm>
          <a:prstGeom prst="rect">
            <a:avLst/>
          </a:prstGeom>
          <a:ln w="12700">
            <a:miter lim="400000"/>
          </a:ln>
        </p:spPr>
      </p:pic>
      <p:sp>
        <p:nvSpPr>
          <p:cNvPr id="30" name="History of Animation…"/>
          <p:cNvSpPr txBox="1">
            <a:spLocks noGrp="1"/>
          </p:cNvSpPr>
          <p:nvPr>
            <p:ph type="body" sz="half" idx="4294967295"/>
          </p:nvPr>
        </p:nvSpPr>
        <p:spPr>
          <a:xfrm>
            <a:off x="971550" y="3644900"/>
            <a:ext cx="7200900" cy="2879725"/>
          </a:xfrm>
          <a:prstGeom prst="rect">
            <a:avLst/>
          </a:prstGeom>
        </p:spPr>
        <p:txBody>
          <a:bodyPr>
            <a:normAutofit/>
          </a:bodyPr>
          <a:lstStyle/>
          <a:p>
            <a:pPr marL="0" indent="39687" algn="ctr">
              <a:buSzTx/>
              <a:buNone/>
              <a:defRPr sz="6000" b="1" i="1">
                <a:solidFill>
                  <a:srgbClr val="FFFFFF"/>
                </a:solidFill>
              </a:defRPr>
            </a:pPr>
            <a:r>
              <a:t>History of Animation</a:t>
            </a:r>
          </a:p>
          <a:p>
            <a:pPr marL="0" indent="39687" algn="ctr">
              <a:buSzTx/>
              <a:buNone/>
              <a:defRPr sz="1600" b="1" i="1">
                <a:solidFill>
                  <a:srgbClr val="FFFFFF"/>
                </a:solidFill>
              </a:defRPr>
            </a:pPr>
            <a:r>
              <a:t>Second Cycle Degree in Theatre, Film, Television and Media Studies</a:t>
            </a:r>
          </a:p>
          <a:p>
            <a:pPr marL="0" indent="39687" algn="r">
              <a:buSzTx/>
              <a:buNone/>
              <a:defRPr sz="2000">
                <a:solidFill>
                  <a:srgbClr val="FFFFFF"/>
                </a:solidFill>
              </a:defRPr>
            </a:pPr>
            <a:endParaRPr/>
          </a:p>
          <a:p>
            <a:pPr marL="0" indent="39687" algn="r">
              <a:buSzTx/>
              <a:buNone/>
              <a:defRPr sz="2000">
                <a:solidFill>
                  <a:srgbClr val="FFFFFF"/>
                </a:solidFill>
              </a:defRPr>
            </a:pPr>
            <a:r>
              <a:t>Academic Year 2018-2019</a:t>
            </a:r>
          </a:p>
          <a:p>
            <a:pPr marL="0" indent="39687" algn="r">
              <a:buSzTx/>
              <a:buNone/>
              <a:defRPr sz="4000" b="1">
                <a:solidFill>
                  <a:srgbClr val="FFFFFF"/>
                </a:solidFill>
              </a:defRPr>
            </a:pPr>
            <a:r>
              <a:t>Lesson 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7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7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75" name="Akira  (Katsuhiro Ōtomo, 1988)"/>
          <p:cNvSpPr txBox="1"/>
          <p:nvPr/>
        </p:nvSpPr>
        <p:spPr>
          <a:xfrm>
            <a:off x="2555875" y="5876925"/>
            <a:ext cx="3816350"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Akira  </a:t>
            </a:r>
            <a:r>
              <a:rPr i="0"/>
              <a:t>(Katsuhiro Ōtomo, 1988)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7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7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80" name="Sennen Joyū  (Millennium Actress, Satoshi Kon, 2001)"/>
          <p:cNvSpPr txBox="1"/>
          <p:nvPr/>
        </p:nvSpPr>
        <p:spPr>
          <a:xfrm>
            <a:off x="1547812" y="5661025"/>
            <a:ext cx="5976938"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Sennen Joyū  </a:t>
            </a:r>
            <a:r>
              <a:rPr i="0"/>
              <a:t>(Millennium Actress, Satoshi Kon, 2001)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8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8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85" name="Kōkaku Kidōtai (Ghost in the Shell, Mamoru Oshii, 1995)"/>
          <p:cNvSpPr txBox="1"/>
          <p:nvPr/>
        </p:nvSpPr>
        <p:spPr>
          <a:xfrm>
            <a:off x="1331912" y="5661025"/>
            <a:ext cx="6335713"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Kōkaku Kidōtai </a:t>
            </a:r>
            <a:r>
              <a:rPr i="0"/>
              <a:t>(</a:t>
            </a:r>
            <a:r>
              <a:t>Ghost in the Shell</a:t>
            </a:r>
            <a:r>
              <a:rPr i="0"/>
              <a:t>, Mamoru Oshii, 1995)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8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8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90" name="Toki o Kakeru Shōjo (The Girl Who Leapt Through Time, Mamoru Hosoda, 2006)"/>
          <p:cNvSpPr txBox="1"/>
          <p:nvPr/>
        </p:nvSpPr>
        <p:spPr>
          <a:xfrm>
            <a:off x="611187" y="5661025"/>
            <a:ext cx="7848601" cy="701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Toki o Kakeru Shōjo </a:t>
            </a:r>
            <a:r>
              <a:rPr i="0"/>
              <a:t>(</a:t>
            </a:r>
            <a:r>
              <a:t>The Girl Who Leapt Through Time</a:t>
            </a:r>
            <a:r>
              <a:rPr i="0"/>
              <a:t>, Mamoru Hosoda, 2006)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9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9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95" name="Summer Wars (Mamoru Hosoda, 2009)"/>
          <p:cNvSpPr txBox="1"/>
          <p:nvPr/>
        </p:nvSpPr>
        <p:spPr>
          <a:xfrm>
            <a:off x="2339975" y="5661025"/>
            <a:ext cx="4319588"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Summer Wars </a:t>
            </a:r>
            <a:r>
              <a:rPr i="0"/>
              <a:t>(Mamoru Hosoda, 2009)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98" name="Animation in Asia 3"/>
          <p:cNvSpPr txBox="1"/>
          <p:nvPr/>
        </p:nvSpPr>
        <p:spPr>
          <a:xfrm>
            <a:off x="5781154" y="260350"/>
            <a:ext cx="2919934" cy="44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defTabSz="457200">
              <a:defRPr sz="2800" b="1">
                <a:solidFill>
                  <a:srgbClr val="FFFFFF"/>
                </a:solidFill>
              </a:defRPr>
            </a:lvl1pPr>
          </a:lstStyle>
          <a:p>
            <a:r>
              <a:t>Animation in Asia 3</a:t>
            </a:r>
          </a:p>
        </p:txBody>
      </p:sp>
      <p:pic>
        <p:nvPicPr>
          <p:cNvPr id="9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00" name="Animation in Asia:…"/>
          <p:cNvSpPr txBox="1"/>
          <p:nvPr/>
        </p:nvSpPr>
        <p:spPr>
          <a:xfrm>
            <a:off x="468312" y="2205037"/>
            <a:ext cx="8135938" cy="423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sz="4400" b="1"/>
            </a:pPr>
            <a:r>
              <a:t>Animation in Asia:</a:t>
            </a:r>
          </a:p>
          <a:p>
            <a:pPr algn="ctr" defTabSz="457200">
              <a:defRPr sz="4400" b="1"/>
            </a:pPr>
            <a:endParaRPr/>
          </a:p>
          <a:p>
            <a:pPr algn="ctr" defTabSz="457200">
              <a:defRPr sz="4400" b="1"/>
            </a:pPr>
            <a:r>
              <a:t>Studio Ghibli</a:t>
            </a:r>
          </a:p>
          <a:p>
            <a:pPr algn="ctr" defTabSz="457200">
              <a:defRPr sz="4400" b="1"/>
            </a:pPr>
            <a:endParaRPr/>
          </a:p>
          <a:p>
            <a:pPr algn="ctr" defTabSz="457200">
              <a:defRPr sz="4400" b="1"/>
            </a:pPr>
            <a:endParaRPr/>
          </a:p>
          <a:p>
            <a:pPr algn="just" defTabSz="457200">
              <a:defRPr sz="2300"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03"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0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05" name="Isao Takahata (1935-2018)…"/>
          <p:cNvSpPr txBox="1"/>
          <p:nvPr/>
        </p:nvSpPr>
        <p:spPr>
          <a:xfrm>
            <a:off x="468312" y="981075"/>
            <a:ext cx="8135938" cy="4904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sz="2200" b="1"/>
            </a:pPr>
            <a:endParaRPr/>
          </a:p>
          <a:p>
            <a:pPr algn="just" defTabSz="457200">
              <a:defRPr sz="3600" b="1"/>
            </a:pPr>
            <a:r>
              <a:t>Isao Takahata (1935-2018)</a:t>
            </a:r>
          </a:p>
          <a:p>
            <a:pPr algn="just" defTabSz="457200">
              <a:defRPr sz="3600" b="1"/>
            </a:pPr>
            <a:endParaRPr/>
          </a:p>
          <a:p>
            <a:pPr algn="just" defTabSz="457200">
              <a:defRPr sz="3600" b="1"/>
            </a:pPr>
            <a:r>
              <a:t>Hayao Miyazaki (1941)</a:t>
            </a:r>
          </a:p>
          <a:p>
            <a:pPr algn="just" defTabSz="457200">
              <a:defRPr sz="3600" b="1"/>
            </a:pPr>
            <a:endParaRPr/>
          </a:p>
          <a:p>
            <a:pPr algn="just" defTabSz="457200">
              <a:defRPr sz="3600" b="1"/>
            </a:pPr>
            <a:r>
              <a:t>Toshio Suzuki (1948)</a:t>
            </a:r>
          </a:p>
          <a:p>
            <a:pPr algn="just" defTabSz="457200">
              <a:defRPr sz="3600" b="1"/>
            </a:pPr>
            <a:endParaRPr/>
          </a:p>
          <a:p>
            <a:pPr algn="just" defTabSz="457200">
              <a:defRPr sz="3600" b="1"/>
            </a:pPr>
            <a:r>
              <a:t>Joe Hisaishi (1950)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08"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0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10" name="Miyazaki’s early career"/>
          <p:cNvSpPr txBox="1"/>
          <p:nvPr/>
        </p:nvSpPr>
        <p:spPr>
          <a:xfrm>
            <a:off x="2339975" y="1125537"/>
            <a:ext cx="441338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3600" b="1"/>
            </a:lvl1pPr>
          </a:lstStyle>
          <a:p>
            <a:r>
              <a:t>Miyazaki’s early career</a:t>
            </a:r>
          </a:p>
        </p:txBody>
      </p:sp>
      <p:sp>
        <p:nvSpPr>
          <p:cNvPr id="111" name="Born on January 5, 1941, in Akebono-cho, Bunkyo district of Tokyo.…"/>
          <p:cNvSpPr txBox="1"/>
          <p:nvPr/>
        </p:nvSpPr>
        <p:spPr>
          <a:xfrm>
            <a:off x="900112" y="1916112"/>
            <a:ext cx="7488238" cy="409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buSzPct val="100000"/>
              <a:buChar char="-"/>
              <a:defRPr sz="2800" b="1"/>
            </a:pPr>
            <a:r>
              <a:t>Born on January 5, 1941, in Akebono-cho, Bunkyo district of Tokyo.</a:t>
            </a:r>
          </a:p>
          <a:p>
            <a:pPr algn="just" defTabSz="457200">
              <a:buSzPct val="100000"/>
              <a:buChar char="-"/>
              <a:defRPr sz="2800" b="1"/>
            </a:pPr>
            <a:r>
              <a:t>His father worked in his brother’s aeronautic firm, Miyazaki Airplanes, producing the rudders for Zero fighters (theme: war and responsibility)</a:t>
            </a:r>
          </a:p>
          <a:p>
            <a:pPr algn="just" defTabSz="457200">
              <a:buSzPct val="100000"/>
              <a:buChar char="-"/>
              <a:defRPr sz="2800" b="1"/>
            </a:pPr>
            <a:r>
              <a:t>His mother was often hospitalized, from 1947 to 1955, because of spinal tuberculosis; however, she retained a central role in the family (theme: strong women, struggle to survive).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14"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15"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16" name="Miyazaki’s early career"/>
          <p:cNvSpPr txBox="1"/>
          <p:nvPr/>
        </p:nvSpPr>
        <p:spPr>
          <a:xfrm>
            <a:off x="2339975" y="1125537"/>
            <a:ext cx="441338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3600" b="1"/>
            </a:lvl1pPr>
          </a:lstStyle>
          <a:p>
            <a:r>
              <a:t>Miyazaki’s early career</a:t>
            </a:r>
          </a:p>
        </p:txBody>
      </p:sp>
      <p:sp>
        <p:nvSpPr>
          <p:cNvPr id="117" name="In 1958, he “fell in love” with Pai Niang, heorine of Legend of the White Serpent (Hakujaden, Taiji Yabushita). Theme: metamorphosis, multifaceted heroine.…"/>
          <p:cNvSpPr txBox="1"/>
          <p:nvPr/>
        </p:nvSpPr>
        <p:spPr>
          <a:xfrm>
            <a:off x="827087" y="1844675"/>
            <a:ext cx="7489826" cy="4003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buSzPct val="100000"/>
              <a:buChar char="-"/>
              <a:defRPr sz="2300" b="1"/>
            </a:pPr>
            <a:r>
              <a:t>In 1958, he “fell in love” with Pai Niang, heorine of </a:t>
            </a:r>
            <a:r>
              <a:rPr i="1"/>
              <a:t>Legend of the White Serpent </a:t>
            </a:r>
            <a:r>
              <a:t>(</a:t>
            </a:r>
            <a:r>
              <a:rPr i="1"/>
              <a:t>Hakujaden</a:t>
            </a:r>
            <a:r>
              <a:t>, Taiji Yabushita). Theme: metamorphosis, multifaceted heroine.</a:t>
            </a:r>
          </a:p>
          <a:p>
            <a:pPr algn="just" defTabSz="457200">
              <a:buSzPct val="100000"/>
              <a:buChar char="-"/>
              <a:defRPr sz="2300" b="1"/>
            </a:pPr>
            <a:r>
              <a:t>During his studies of political science and economics at Gakushuin University, he joined a group studying foreign literature for children. Theme: fantasy, storytelling for children, fascination with Europe.</a:t>
            </a:r>
          </a:p>
          <a:p>
            <a:pPr algn="just" defTabSz="457200">
              <a:buSzPct val="100000"/>
              <a:buChar char="-"/>
              <a:defRPr sz="2300" b="1"/>
            </a:pPr>
            <a:r>
              <a:t>In 1963, he joined Toei Animation studio working as an in-betweener (creating the movements of characters between an animator’s key poses). He took an active role in the Toei labor union. Theme: cooperation, solidarity.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20"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21"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22" name="Miyazaki’s early career"/>
          <p:cNvSpPr txBox="1"/>
          <p:nvPr/>
        </p:nvSpPr>
        <p:spPr>
          <a:xfrm>
            <a:off x="2339975" y="1125537"/>
            <a:ext cx="441338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3600" b="1"/>
            </a:lvl1pPr>
          </a:lstStyle>
          <a:p>
            <a:r>
              <a:t>Miyazaki’s early career</a:t>
            </a:r>
          </a:p>
        </p:txBody>
      </p:sp>
      <p:sp>
        <p:nvSpPr>
          <p:cNvPr id="123" name="1968: The Great Adventure of Hols, Prince of the Sun (Taiyo no Ouji Horusu no Daibouken, Isao Takahata).…"/>
          <p:cNvSpPr txBox="1"/>
          <p:nvPr/>
        </p:nvSpPr>
        <p:spPr>
          <a:xfrm>
            <a:off x="684212" y="2133600"/>
            <a:ext cx="7848601" cy="3342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buSzPct val="100000"/>
              <a:buChar char="-"/>
              <a:defRPr sz="2600" b="1"/>
            </a:pPr>
            <a:r>
              <a:t>1968: </a:t>
            </a:r>
            <a:r>
              <a:rPr i="1"/>
              <a:t>The Great Adventure of Hols, Prince of the Sun </a:t>
            </a:r>
            <a:r>
              <a:t>(</a:t>
            </a:r>
            <a:r>
              <a:rPr i="1"/>
              <a:t>Taiyo no Ouji Horusu no Daibouken</a:t>
            </a:r>
            <a:r>
              <a:t>, Isao Takahata).</a:t>
            </a:r>
          </a:p>
          <a:p>
            <a:pPr algn="just" defTabSz="457200">
              <a:buSzPct val="100000"/>
              <a:buChar char="-"/>
              <a:defRPr sz="2600" b="1"/>
            </a:pPr>
            <a:r>
              <a:t>From 1971: left Toei, experiences at A-Pro, Zuiyo Eizo and Nippon Animation (“Lupin III”, 1971, “Heidi, girl of the Alps”, 1974, “3000 Leagues in Search of Mother”, 1976, “Anne of Green Gables”, 1979).</a:t>
            </a:r>
          </a:p>
          <a:p>
            <a:pPr algn="just" defTabSz="457200">
              <a:buSzPct val="100000"/>
              <a:buChar char="-"/>
              <a:defRPr sz="2600" b="1"/>
            </a:pPr>
            <a:r>
              <a:t>1979: first full-length feature, </a:t>
            </a:r>
            <a:r>
              <a:rPr i="1"/>
              <a:t>The Castle of Cagliostro</a:t>
            </a:r>
            <a:r>
              <a:t> (</a:t>
            </a:r>
            <a:r>
              <a:rPr i="1"/>
              <a:t>Rupan Sansei: Kariosutoro no Shiro</a:t>
            </a:r>
            <a:r>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3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5" name="After the World War II, Japanese cinema slowly transitioned towards a rebirth.…"/>
          <p:cNvSpPr txBox="1"/>
          <p:nvPr/>
        </p:nvSpPr>
        <p:spPr>
          <a:xfrm>
            <a:off x="504031" y="1073150"/>
            <a:ext cx="8135938" cy="791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a:pPr>
            <a:r>
              <a:t>After the World War II, Japanese cinema slowly transitioned towards a rebirth. </a:t>
            </a:r>
          </a:p>
          <a:p>
            <a:pPr algn="just" defTabSz="457200">
              <a:defRPr sz="2000" b="1"/>
            </a:pPr>
            <a:endParaRPr/>
          </a:p>
          <a:p>
            <a:pPr algn="just" defTabSz="457200">
              <a:defRPr sz="2000" b="1"/>
            </a:pPr>
            <a:r>
              <a:t>Akira Kurosawa’s </a:t>
            </a:r>
            <a:r>
              <a:rPr i="1"/>
              <a:t>Rashōmon</a:t>
            </a:r>
            <a:r>
              <a:t> won the Golden Lion in Venice in 1951.</a:t>
            </a:r>
          </a:p>
          <a:p>
            <a:pPr algn="just" defTabSz="457200">
              <a:defRPr sz="2000" b="1"/>
            </a:pPr>
            <a:endParaRPr/>
          </a:p>
          <a:p>
            <a:pPr algn="just" defTabSz="457200">
              <a:defRPr sz="2000" b="1"/>
            </a:pPr>
            <a:r>
              <a:t>In 1955 the educational department of the Tōkyō Eigasha production company started to do animation (</a:t>
            </a:r>
            <a:r>
              <a:rPr i="1"/>
              <a:t>Ukare Violin</a:t>
            </a:r>
            <a:r>
              <a:t>, </a:t>
            </a:r>
            <a:r>
              <a:rPr i="1"/>
              <a:t>The Happy Violin</a:t>
            </a:r>
            <a:r>
              <a:t>, Taiji Yabushita, 1955). The department would become later (1956) known as Tōei.</a:t>
            </a:r>
          </a:p>
          <a:p>
            <a:pPr algn="just" defTabSz="457200">
              <a:defRPr sz="2000" b="1"/>
            </a:pPr>
            <a:endParaRPr/>
          </a:p>
          <a:p>
            <a:pPr algn="just" defTabSz="457200">
              <a:defRPr sz="2000" b="1"/>
            </a:pPr>
            <a:r>
              <a:t>In 1958, Tōei produced a new Japanese full-length film, the first one in full colour: Hakujaden (</a:t>
            </a:r>
            <a:r>
              <a:rPr i="1"/>
              <a:t>The White Serpent</a:t>
            </a:r>
            <a:r>
              <a:t>, Taiji Yabushita).</a:t>
            </a:r>
          </a:p>
          <a:p>
            <a:pPr algn="just" defTabSz="457200">
              <a:defRPr sz="2000" b="1"/>
            </a:pPr>
            <a:endParaRPr/>
          </a:p>
          <a:p>
            <a:pPr algn="just" defTabSz="457200">
              <a:defRPr sz="2000" b="1"/>
            </a:pPr>
            <a:r>
              <a:t>Yabushita (1903-1986) make the most of the contributions of the two main animators: Yasuji Mori (1925-1992) and Akira Daikubara. This successful production involved some future outstanding animators and directors, like Yasuo Ōtsuka and Rintarō).</a:t>
            </a:r>
          </a:p>
          <a:p>
            <a:pPr algn="just" defTabSz="457200">
              <a:defRPr sz="2200" b="1"/>
            </a:pPr>
            <a:endParaRPr/>
          </a:p>
          <a:p>
            <a:pPr algn="just" defTabSz="457200">
              <a:defRPr sz="2200" b="1"/>
            </a:pPr>
            <a:endParaRPr/>
          </a:p>
          <a:p>
            <a:pPr algn="just" defTabSz="457200">
              <a:defRPr sz="1800" b="1"/>
            </a:pPr>
            <a:endParaRPr/>
          </a:p>
          <a:p>
            <a:pPr algn="just" defTabSz="457200">
              <a:defRPr sz="1800" b="1"/>
            </a:pPr>
            <a:endParaRPr/>
          </a:p>
          <a:p>
            <a:pPr algn="ctr" defTabSz="457200">
              <a:defRPr sz="4400" b="1"/>
            </a:pPr>
            <a:endParaRPr/>
          </a:p>
          <a:p>
            <a:pPr algn="just" defTabSz="457200">
              <a:defRPr sz="2300"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26"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27"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28" name="Miyazaki’s early career"/>
          <p:cNvSpPr txBox="1"/>
          <p:nvPr/>
        </p:nvSpPr>
        <p:spPr>
          <a:xfrm>
            <a:off x="2339975" y="1125537"/>
            <a:ext cx="441338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3600" b="1"/>
            </a:lvl1pPr>
          </a:lstStyle>
          <a:p>
            <a:r>
              <a:t>Miyazaki’s early career</a:t>
            </a:r>
          </a:p>
        </p:txBody>
      </p:sp>
      <p:sp>
        <p:nvSpPr>
          <p:cNvPr id="129" name="1982: Nausicaä of the Valley of the Wind starts as a manga on “Animage” (would end in 1994).…"/>
          <p:cNvSpPr txBox="1"/>
          <p:nvPr/>
        </p:nvSpPr>
        <p:spPr>
          <a:xfrm>
            <a:off x="755650" y="1844675"/>
            <a:ext cx="7704138" cy="414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buSzPct val="100000"/>
              <a:buChar char="-"/>
              <a:defRPr b="1"/>
            </a:pPr>
            <a:r>
              <a:t>1982: </a:t>
            </a:r>
            <a:r>
              <a:rPr i="1"/>
              <a:t>Nausicaä of the Valley of the Wind </a:t>
            </a:r>
            <a:r>
              <a:t>starts as a manga on “Animage” (would end in 1994).</a:t>
            </a:r>
          </a:p>
          <a:p>
            <a:pPr algn="just" defTabSz="457200">
              <a:buSzPct val="100000"/>
              <a:buChar char="-"/>
              <a:defRPr b="1"/>
            </a:pPr>
            <a:r>
              <a:t>1983: green light to the </a:t>
            </a:r>
            <a:r>
              <a:rPr i="1"/>
              <a:t>Nausicaä </a:t>
            </a:r>
            <a:r>
              <a:t>film, from Tokuma Shoten and Topcraft, led by Toru Hara. The film production committee included Toshio Suzuki, an editor at “Animage” who would have produced all of Miyazaki’s films from the late 1980s onwards.</a:t>
            </a:r>
          </a:p>
          <a:p>
            <a:pPr algn="just" defTabSz="457200">
              <a:buSzPct val="100000"/>
              <a:buChar char="-"/>
              <a:defRPr b="1"/>
            </a:pPr>
            <a:r>
              <a:t>1984: overwhelming success of </a:t>
            </a:r>
            <a:r>
              <a:rPr i="1"/>
              <a:t>Nausicaä of the Valley of the Wind </a:t>
            </a:r>
          </a:p>
          <a:p>
            <a:pPr algn="just" defTabSz="457200">
              <a:buSzPct val="100000"/>
              <a:buChar char="-"/>
              <a:defRPr b="1"/>
            </a:pPr>
            <a:r>
              <a:t>1985: Takahata, Hara, Suzuki and Miyazaki create Studio Ghibli.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3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3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34" name="Toei_Animation_logo.png" descr="Toei_Animation_logo.png"/>
          <p:cNvPicPr>
            <a:picLocks noChangeAspect="1"/>
          </p:cNvPicPr>
          <p:nvPr/>
        </p:nvPicPr>
        <p:blipFill>
          <a:blip r:embed="rId3">
            <a:extLst/>
          </a:blip>
          <a:stretch>
            <a:fillRect/>
          </a:stretch>
        </p:blipFill>
        <p:spPr>
          <a:xfrm>
            <a:off x="250825" y="404812"/>
            <a:ext cx="8605838" cy="64531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3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3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39" name="The Great Adventure of Hols, Prince of the Sun (Taiyo no Ouji Horusu no Daibouken, Isao Takahata, 1968)."/>
          <p:cNvSpPr txBox="1"/>
          <p:nvPr/>
        </p:nvSpPr>
        <p:spPr>
          <a:xfrm>
            <a:off x="684212" y="5589587"/>
            <a:ext cx="7961313"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The Great Adventure of Hols, Prince of the Sun </a:t>
            </a:r>
            <a:r>
              <a:rPr i="0"/>
              <a:t>(</a:t>
            </a:r>
            <a:r>
              <a:t>Taiyo no Ouji Horusu no Daibouken</a:t>
            </a:r>
            <a:r>
              <a:rPr i="0"/>
              <a:t>, Isao Takahata, 1968).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42" name="Animation in Asia 2…"/>
          <p:cNvSpPr txBox="1"/>
          <p:nvPr/>
        </p:nvSpPr>
        <p:spPr>
          <a:xfrm>
            <a:off x="5700761" y="188912"/>
            <a:ext cx="300032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14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44" name="photo-Panda-petit-Panda-Panda-kopanda-1972-2.jpg" descr="photo-Panda-petit-Panda-Panda-kopanda-1972-2.jpg"/>
          <p:cNvPicPr>
            <a:picLocks noChangeAspect="1"/>
          </p:cNvPicPr>
          <p:nvPr/>
        </p:nvPicPr>
        <p:blipFill>
          <a:blip r:embed="rId3">
            <a:extLst/>
          </a:blip>
          <a:stretch>
            <a:fillRect/>
          </a:stretch>
        </p:blipFill>
        <p:spPr>
          <a:xfrm>
            <a:off x="0" y="0"/>
            <a:ext cx="9144000" cy="68453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4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4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49" name="heidi.jpg" descr="heidi.jpg"/>
          <p:cNvPicPr>
            <a:picLocks noChangeAspect="1"/>
          </p:cNvPicPr>
          <p:nvPr/>
        </p:nvPicPr>
        <p:blipFill>
          <a:blip r:embed="rId3">
            <a:extLst/>
          </a:blip>
          <a:stretch>
            <a:fillRect/>
          </a:stretch>
        </p:blipFill>
        <p:spPr>
          <a:xfrm>
            <a:off x="1331912" y="981075"/>
            <a:ext cx="6432551" cy="48244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5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5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54" name="Marco.jpg" descr="Marco.jpg"/>
          <p:cNvPicPr>
            <a:picLocks noChangeAspect="1"/>
          </p:cNvPicPr>
          <p:nvPr/>
        </p:nvPicPr>
        <p:blipFill>
          <a:blip r:embed="rId3">
            <a:extLst/>
          </a:blip>
          <a:stretch>
            <a:fillRect/>
          </a:stretch>
        </p:blipFill>
        <p:spPr>
          <a:xfrm>
            <a:off x="0" y="981075"/>
            <a:ext cx="914400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5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5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59" name="Anne.jpg" descr="Anne.jpg"/>
          <p:cNvPicPr>
            <a:picLocks noChangeAspect="1"/>
          </p:cNvPicPr>
          <p:nvPr/>
        </p:nvPicPr>
        <p:blipFill>
          <a:blip r:embed="rId3">
            <a:extLst/>
          </a:blip>
          <a:stretch>
            <a:fillRect/>
          </a:stretch>
        </p:blipFill>
        <p:spPr>
          <a:xfrm>
            <a:off x="1476375" y="981075"/>
            <a:ext cx="6350000" cy="4876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62" name="Animation in Asia 2…"/>
          <p:cNvSpPr txBox="1"/>
          <p:nvPr/>
        </p:nvSpPr>
        <p:spPr>
          <a:xfrm>
            <a:off x="5700761" y="188912"/>
            <a:ext cx="300032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16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64" name="Future_boy_Conan_location_009.jpg" descr="Future_boy_Conan_location_009.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6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6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69" name="cag03.jpg" descr="cag03.jpg"/>
          <p:cNvPicPr>
            <a:picLocks noChangeAspect="1"/>
          </p:cNvPicPr>
          <p:nvPr/>
        </p:nvPicPr>
        <p:blipFill>
          <a:blip r:embed="rId3">
            <a:extLst/>
          </a:blip>
          <a:stretch>
            <a:fillRect/>
          </a:stretch>
        </p:blipFill>
        <p:spPr>
          <a:xfrm>
            <a:off x="0" y="981075"/>
            <a:ext cx="9144000" cy="50863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7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7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74" name="chie 1080p 1.png" descr="chie 1080p 1.png"/>
          <p:cNvPicPr>
            <a:picLocks noChangeAspect="1"/>
          </p:cNvPicPr>
          <p:nvPr/>
        </p:nvPicPr>
        <p:blipFill>
          <a:blip r:embed="rId3">
            <a:extLst/>
          </a:blip>
          <a:stretch>
            <a:fillRect/>
          </a:stretch>
        </p:blipFill>
        <p:spPr>
          <a:xfrm>
            <a:off x="-9525" y="981075"/>
            <a:ext cx="9144000" cy="49196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3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40" name="Hakujaden (Taiji Yabushita, 1958)"/>
          <p:cNvSpPr txBox="1"/>
          <p:nvPr/>
        </p:nvSpPr>
        <p:spPr>
          <a:xfrm>
            <a:off x="2627312" y="5661025"/>
            <a:ext cx="3889376"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Hakujaden </a:t>
            </a:r>
            <a:r>
              <a:rPr i="0"/>
              <a:t>(Taiji Yabushita, 1958)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77" name="Animation in Asia 2…"/>
          <p:cNvSpPr txBox="1"/>
          <p:nvPr/>
        </p:nvSpPr>
        <p:spPr>
          <a:xfrm>
            <a:off x="5700761" y="188912"/>
            <a:ext cx="300032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17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79" name="Goshu.jpg" descr="Goshu.jpg"/>
          <p:cNvPicPr>
            <a:picLocks noChangeAspect="1"/>
          </p:cNvPicPr>
          <p:nvPr/>
        </p:nvPicPr>
        <p:blipFill>
          <a:blip r:embed="rId3">
            <a:extLst/>
          </a:blip>
          <a:stretch>
            <a:fillRect/>
          </a:stretch>
        </p:blipFill>
        <p:spPr>
          <a:xfrm>
            <a:off x="0" y="0"/>
            <a:ext cx="9139238"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8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8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184" name="Nausicaa manga.png" descr="Nausicaa manga.png"/>
          <p:cNvPicPr>
            <a:picLocks noChangeAspect="1"/>
          </p:cNvPicPr>
          <p:nvPr/>
        </p:nvPicPr>
        <p:blipFill>
          <a:blip r:embed="rId3">
            <a:extLst/>
          </a:blip>
          <a:stretch>
            <a:fillRect/>
          </a:stretch>
        </p:blipFill>
        <p:spPr>
          <a:xfrm>
            <a:off x="1979612" y="981075"/>
            <a:ext cx="5289551" cy="55895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8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8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89" name="Kaze no Tani no Naushika (Nausicaä of the Valley of the Wind, Hayao Miyazaki, 1984)."/>
          <p:cNvSpPr txBox="1"/>
          <p:nvPr/>
        </p:nvSpPr>
        <p:spPr>
          <a:xfrm>
            <a:off x="591343" y="5983287"/>
            <a:ext cx="796131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700" b="1" i="1"/>
            </a:pPr>
            <a:r>
              <a:t>Kaze no Tani no Naushika </a:t>
            </a:r>
            <a:r>
              <a:rPr i="0"/>
              <a:t>(</a:t>
            </a:r>
            <a:r>
              <a:t>Nausicaä of the Valley of the Wind</a:t>
            </a:r>
            <a:r>
              <a:rPr i="0"/>
              <a:t>, Hayao Miyazaki, 1984).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9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9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94" name="Tenkū no Shiro Rapyuta (Castle in the Sky, Hayao Miyazaki, 1986)."/>
          <p:cNvSpPr txBox="1"/>
          <p:nvPr/>
        </p:nvSpPr>
        <p:spPr>
          <a:xfrm>
            <a:off x="1151731" y="6072187"/>
            <a:ext cx="684053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Tenkū no Shiro Rapyuta </a:t>
            </a:r>
            <a:r>
              <a:rPr i="0"/>
              <a:t>(</a:t>
            </a:r>
            <a:r>
              <a:t>Castle in the Sky</a:t>
            </a:r>
            <a:r>
              <a:rPr i="0"/>
              <a:t>, Hayao Miyazaki, 1986).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9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19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99" name="«With the exception of Doraemon, most current animation is based on more serious, dramatic gekiga comics; Pazu will instead aim to help resurrect traditionally entertaining manga- or cartoon-style films. By focusing mainly on an audience of fourth graders […], it will reach an audience of even younger children, and expand even further in its age appeal. I am certain that hundreds of thousands of older anime fans will come to see this film no matter what, so there is no need to overtly cater to their tastes».…"/>
          <p:cNvSpPr txBox="1"/>
          <p:nvPr/>
        </p:nvSpPr>
        <p:spPr>
          <a:xfrm>
            <a:off x="618331" y="1500187"/>
            <a:ext cx="7907338" cy="357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100" b="1"/>
            </a:pPr>
            <a:r>
              <a:t>«With the exception of </a:t>
            </a:r>
            <a:r>
              <a:rPr i="1"/>
              <a:t>Doraemon</a:t>
            </a:r>
            <a:r>
              <a:t>, most current animation is based on more serious, dramatic </a:t>
            </a:r>
            <a:r>
              <a:rPr i="1"/>
              <a:t>gekiga</a:t>
            </a:r>
            <a:r>
              <a:t> comics; Pazu will instead aim to help resurrect traditionally entertaining </a:t>
            </a:r>
            <a:r>
              <a:rPr i="1"/>
              <a:t>manga</a:t>
            </a:r>
            <a:r>
              <a:t>- or cartoon-style films. By focusing mainly on an audience of fourth graders […], it will reach an audience of even younger children, and expand even further in its age appeal. I am certain that hundreds of thousands of older anime fans will come to see this film no matter what, so there is no need to overtly cater to their tastes».</a:t>
            </a:r>
          </a:p>
          <a:p>
            <a:pPr algn="just" defTabSz="457200">
              <a:defRPr sz="1800" b="1"/>
            </a:pPr>
            <a:endParaRPr/>
          </a:p>
          <a:p>
            <a:pPr algn="just" defTabSz="457200">
              <a:defRPr sz="1800" b="1"/>
            </a:pPr>
            <a:r>
              <a:t>Hayao Miyazaki, “Original Proposal for Castle in The Sky”, 1984, now in in Jocelyne Allen (ed.), The Art of Castle in the Sky, San Francisco, 2016, p. 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0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0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04" name="Tonari no Totoro (My Neighbour Totoro, Hayao Miyazaki, 1988)."/>
          <p:cNvSpPr txBox="1"/>
          <p:nvPr/>
        </p:nvSpPr>
        <p:spPr>
          <a:xfrm>
            <a:off x="1187450" y="6021387"/>
            <a:ext cx="684053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Tonari no Totoro </a:t>
            </a:r>
            <a:r>
              <a:rPr i="0"/>
              <a:t>(</a:t>
            </a:r>
            <a:r>
              <a:t>My Neighbour Totoro</a:t>
            </a:r>
            <a:r>
              <a:rPr i="0"/>
              <a:t>, Hayao Miyazaki, 1988).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0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0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09" name="Hotaru no Haka (Grave of the Fireflies, Isao Takahata, 1988)."/>
          <p:cNvSpPr txBox="1"/>
          <p:nvPr/>
        </p:nvSpPr>
        <p:spPr>
          <a:xfrm>
            <a:off x="1331912" y="5949950"/>
            <a:ext cx="6840538"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Hotaru no Haka </a:t>
            </a:r>
            <a:r>
              <a:rPr i="0"/>
              <a:t>(</a:t>
            </a:r>
            <a:r>
              <a:t>Grave of the Fireflies</a:t>
            </a:r>
            <a:r>
              <a:rPr i="0"/>
              <a:t>, Isao Takahata, 1988).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1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1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14" name="Majo no Takkyūbin (Kiki’s Delivery Service, Hayao Miyazaki, 1989)."/>
          <p:cNvSpPr txBox="1"/>
          <p:nvPr/>
        </p:nvSpPr>
        <p:spPr>
          <a:xfrm>
            <a:off x="1331912" y="5949950"/>
            <a:ext cx="6840538"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Majo no Takkyūbin </a:t>
            </a:r>
            <a:r>
              <a:rPr i="0"/>
              <a:t>(</a:t>
            </a:r>
            <a:r>
              <a:t>Kiki’s Delivery Service</a:t>
            </a:r>
            <a:r>
              <a:rPr i="0"/>
              <a:t>, Hayao Miyazaki, 1989).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1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1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19" name="Omohide Poro Poro (Only Yesterday, Isao Takahata, 1991)."/>
          <p:cNvSpPr txBox="1"/>
          <p:nvPr/>
        </p:nvSpPr>
        <p:spPr>
          <a:xfrm>
            <a:off x="1692275" y="5949950"/>
            <a:ext cx="5832475"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Omohide Poro Poro </a:t>
            </a:r>
            <a:r>
              <a:rPr i="0"/>
              <a:t>(</a:t>
            </a:r>
            <a:r>
              <a:t>Only Yesterday</a:t>
            </a:r>
            <a:r>
              <a:rPr i="0"/>
              <a:t>, Isao Takahata, 1991).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2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2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224" name="4-manga-porco-rosso.jpg" descr="4-manga-porco-rosso.jpg"/>
          <p:cNvPicPr>
            <a:picLocks noChangeAspect="1"/>
          </p:cNvPicPr>
          <p:nvPr/>
        </p:nvPicPr>
        <p:blipFill>
          <a:blip r:embed="rId3">
            <a:extLst/>
          </a:blip>
          <a:stretch>
            <a:fillRect/>
          </a:stretch>
        </p:blipFill>
        <p:spPr>
          <a:xfrm>
            <a:off x="2700337" y="1052512"/>
            <a:ext cx="3933826" cy="58054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4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4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45" name="Tōei was mostly concerned about imitating western models and producing full-length features for children (see the largely successful Nagautsu o Haita Neko, Puss in Boots, Kimio Yabuki, 1969).…"/>
          <p:cNvSpPr txBox="1"/>
          <p:nvPr/>
        </p:nvSpPr>
        <p:spPr>
          <a:xfrm>
            <a:off x="468312" y="1052512"/>
            <a:ext cx="8135938" cy="7622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800" b="1"/>
            </a:pPr>
            <a:r>
              <a:t>Tōei was mostly concerned about imitating western models and producing full-length features for children (see the largely successful </a:t>
            </a:r>
            <a:r>
              <a:rPr i="1"/>
              <a:t>Nagautsu o Haita Neko</a:t>
            </a:r>
            <a:r>
              <a:t>, </a:t>
            </a:r>
            <a:r>
              <a:rPr i="1"/>
              <a:t>Puss in Boots</a:t>
            </a:r>
            <a:r>
              <a:t>, Kimio Yabuki, 1969).</a:t>
            </a:r>
          </a:p>
          <a:p>
            <a:pPr algn="just" defTabSz="457200">
              <a:defRPr sz="2800" b="1"/>
            </a:pPr>
            <a:endParaRPr/>
          </a:p>
          <a:p>
            <a:pPr algn="just" defTabSz="457200">
              <a:defRPr sz="2800" b="1"/>
            </a:pPr>
            <a:r>
              <a:t>However, the commercial and expressive potential of Japanese animation, and in particular of </a:t>
            </a:r>
            <a:r>
              <a:rPr i="1"/>
              <a:t>manga eiga </a:t>
            </a:r>
            <a:r>
              <a:t>(“comic films”, later identified as </a:t>
            </a:r>
            <a:r>
              <a:rPr i="1"/>
              <a:t>animeeshon</a:t>
            </a:r>
            <a:r>
              <a:t> and finally </a:t>
            </a:r>
            <a:r>
              <a:rPr i="1"/>
              <a:t>anime</a:t>
            </a:r>
            <a:r>
              <a:t>, for short), fully emerged thanks to Osamu Tezuka (1928-1989), the so-called “God of Manga” and “Godfather of Anime”.</a:t>
            </a:r>
            <a:endParaRPr i="1"/>
          </a:p>
          <a:p>
            <a:pPr algn="just" defTabSz="457200">
              <a:defRPr sz="2200" b="1"/>
            </a:pPr>
            <a:endParaRPr i="1"/>
          </a:p>
          <a:p>
            <a:pPr algn="just" defTabSz="457200">
              <a:defRPr sz="2200" b="1"/>
            </a:pPr>
            <a:endParaRPr i="1"/>
          </a:p>
          <a:p>
            <a:pPr algn="just" defTabSz="457200">
              <a:defRPr sz="1800" b="1"/>
            </a:pPr>
            <a:endParaRPr i="1"/>
          </a:p>
          <a:p>
            <a:pPr algn="just" defTabSz="457200">
              <a:defRPr sz="1800" b="1"/>
            </a:pPr>
            <a:endParaRPr i="1"/>
          </a:p>
          <a:p>
            <a:pPr algn="ctr" defTabSz="457200">
              <a:defRPr sz="4400" b="1"/>
            </a:pPr>
            <a:endParaRPr i="1"/>
          </a:p>
          <a:p>
            <a:pPr algn="just" defTabSz="457200">
              <a:defRPr sz="2300" b="1"/>
            </a:pPr>
            <a:endParaRPr i="1"/>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2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2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29" name="Kurenai no Buta (Porco Rosso,Hayao Miyazaki, 1992)."/>
          <p:cNvSpPr txBox="1"/>
          <p:nvPr/>
        </p:nvSpPr>
        <p:spPr>
          <a:xfrm>
            <a:off x="1835150" y="6076950"/>
            <a:ext cx="5473700"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Kurenai no Buta </a:t>
            </a:r>
            <a:r>
              <a:rPr i="0"/>
              <a:t>(</a:t>
            </a:r>
            <a:r>
              <a:t>Porco Rosso</a:t>
            </a:r>
            <a:r>
              <a:rPr i="0"/>
              <a:t>,Hayao Miyazaki, 1992).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3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3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34" name="Mimi wo Sumaseba (Whisper of the Heart ,Yoshifumi Kondō, 1995)."/>
          <p:cNvSpPr txBox="1"/>
          <p:nvPr/>
        </p:nvSpPr>
        <p:spPr>
          <a:xfrm>
            <a:off x="1187450" y="5949950"/>
            <a:ext cx="6985000"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Mimi wo Sumaseba </a:t>
            </a:r>
            <a:r>
              <a:rPr i="0"/>
              <a:t>(</a:t>
            </a:r>
            <a:r>
              <a:t>Whisper of the Heart </a:t>
            </a:r>
            <a:r>
              <a:rPr i="0"/>
              <a:t>,Yoshifumi Kondō, 1995).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3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3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39" name="Mononoke Hime (Princess Mononoke,Hayao Miyazaki, 1997)."/>
          <p:cNvSpPr txBox="1"/>
          <p:nvPr/>
        </p:nvSpPr>
        <p:spPr>
          <a:xfrm>
            <a:off x="1692275" y="5949950"/>
            <a:ext cx="6048375"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Mononoke Hime </a:t>
            </a:r>
            <a:r>
              <a:rPr i="0"/>
              <a:t>(</a:t>
            </a:r>
            <a:r>
              <a:t>Princess Mononoke</a:t>
            </a:r>
            <a:r>
              <a:rPr i="0"/>
              <a:t>,Hayao Miyazaki, 1997).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43"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4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45" name="Hōhokekyo tonari no Yamada-kun  (My Neighbours the Yamadas, Isao Takahata, 1999)."/>
          <p:cNvSpPr txBox="1"/>
          <p:nvPr/>
        </p:nvSpPr>
        <p:spPr>
          <a:xfrm>
            <a:off x="1007268" y="6143625"/>
            <a:ext cx="7129464"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b="1" i="1"/>
            </a:pPr>
            <a:r>
              <a:t>Hōhokekyo tonari no Yamada-kun  </a:t>
            </a:r>
            <a:r>
              <a:rPr i="0"/>
              <a:t>(</a:t>
            </a:r>
            <a:r>
              <a:t>My Neighbours the Yamadas</a:t>
            </a:r>
            <a:r>
              <a:rPr i="0"/>
              <a:t>, Isao Takahata, 1999).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48"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4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50" name="Sen to Chihiro no Kamikakushi  (Spirited Away, Hayao Miyazaki, 2001)."/>
          <p:cNvSpPr txBox="1"/>
          <p:nvPr/>
        </p:nvSpPr>
        <p:spPr>
          <a:xfrm>
            <a:off x="1042987" y="5876925"/>
            <a:ext cx="7129463"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Sen to Chihiro no Kamikakushi  </a:t>
            </a:r>
            <a:r>
              <a:rPr i="0"/>
              <a:t>(</a:t>
            </a:r>
            <a:r>
              <a:t>Spirited Away</a:t>
            </a:r>
            <a:r>
              <a:rPr i="0"/>
              <a:t>, Hayao Miyazaki, 2001).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53"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5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55" name="Hauru no Ugoku Shiro (Howl’s Moving Castle, Hayao Miyazaki, 2004)."/>
          <p:cNvSpPr txBox="1"/>
          <p:nvPr/>
        </p:nvSpPr>
        <p:spPr>
          <a:xfrm>
            <a:off x="1187450" y="5876925"/>
            <a:ext cx="7129463"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Hauru no Ugoku Shiro </a:t>
            </a:r>
            <a:r>
              <a:rPr i="0"/>
              <a:t>(</a:t>
            </a:r>
            <a:r>
              <a:t>Howl’s Moving Castle</a:t>
            </a:r>
            <a:r>
              <a:rPr i="0"/>
              <a:t>, Hayao Miyazaki, 2004).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58"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5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60" name="Gedo Senki  (Tales from Earthsea, Gorō Miyazaki, 2006)."/>
          <p:cNvSpPr txBox="1"/>
          <p:nvPr/>
        </p:nvSpPr>
        <p:spPr>
          <a:xfrm>
            <a:off x="1619250" y="5876925"/>
            <a:ext cx="5545138"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Gedo Senki  </a:t>
            </a:r>
            <a:r>
              <a:rPr i="0"/>
              <a:t>(</a:t>
            </a:r>
            <a:r>
              <a:t>Tales from Earthsea</a:t>
            </a:r>
            <a:r>
              <a:rPr i="0"/>
              <a:t>, Gorō Miyazaki, 2006).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63"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6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65" name="Gake no Ue no Ponyo (Ponyo, Hayao Miyazaki, 2008)."/>
          <p:cNvSpPr txBox="1"/>
          <p:nvPr/>
        </p:nvSpPr>
        <p:spPr>
          <a:xfrm>
            <a:off x="2001837" y="6181725"/>
            <a:ext cx="5140326"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Gake no Ue no Ponyo </a:t>
            </a:r>
            <a:r>
              <a:rPr i="0"/>
              <a:t>(</a:t>
            </a:r>
            <a:r>
              <a:t>Ponyo</a:t>
            </a:r>
            <a:r>
              <a:rPr i="0"/>
              <a:t>, Hayao Miyazaki, 2008).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68"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6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7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7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74" name="Karigurashi no Arrietty (The Secret World of Arrietty, Hiromasa Yonebayashi, 2010)."/>
          <p:cNvSpPr txBox="1"/>
          <p:nvPr/>
        </p:nvSpPr>
        <p:spPr>
          <a:xfrm>
            <a:off x="1799431" y="5846762"/>
            <a:ext cx="5545138"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Karigurashi no Arrietty </a:t>
            </a:r>
            <a:r>
              <a:rPr i="0"/>
              <a:t>(</a:t>
            </a:r>
            <a:r>
              <a:t>The Secret World of Arrietty</a:t>
            </a:r>
            <a:r>
              <a:rPr i="0"/>
              <a:t>, Hiromasa Yonebayashi, 2010).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4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4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50" name="Osamu Tezuka…"/>
          <p:cNvSpPr txBox="1"/>
          <p:nvPr/>
        </p:nvSpPr>
        <p:spPr>
          <a:xfrm>
            <a:off x="395287" y="981075"/>
            <a:ext cx="8135938" cy="540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sz="2800" b="1"/>
            </a:pPr>
            <a:r>
              <a:t>Osamu Tezuka</a:t>
            </a:r>
          </a:p>
          <a:p>
            <a:pPr algn="just" defTabSz="457200">
              <a:defRPr sz="2800" b="1" i="1"/>
            </a:pPr>
            <a:endParaRPr/>
          </a:p>
          <a:p>
            <a:pPr algn="just" defTabSz="457200">
              <a:defRPr sz="2800" b="1"/>
            </a:pPr>
            <a:r>
              <a:t>1961: Mushi Productions</a:t>
            </a:r>
          </a:p>
          <a:p>
            <a:pPr algn="just" defTabSz="457200">
              <a:defRPr sz="2800" b="1"/>
            </a:pPr>
            <a:r>
              <a:t>1963-1966: “Tetsuwan Atomu” (“Astroboy”): the first Japanese TV animated series. 193 episodes.</a:t>
            </a:r>
          </a:p>
          <a:p>
            <a:pPr algn="just" defTabSz="457200">
              <a:defRPr sz="2800" b="1"/>
            </a:pPr>
            <a:r>
              <a:t>1968: Tezuka Productions</a:t>
            </a:r>
          </a:p>
          <a:p>
            <a:pPr algn="just" defTabSz="457200">
              <a:defRPr sz="2200" b="1"/>
            </a:pPr>
            <a:endParaRPr/>
          </a:p>
          <a:p>
            <a:pPr algn="just" defTabSz="457200">
              <a:defRPr sz="2200" b="1"/>
            </a:pPr>
            <a:endParaRPr/>
          </a:p>
          <a:p>
            <a:pPr algn="just" defTabSz="457200">
              <a:defRPr sz="1800" b="1"/>
            </a:pPr>
            <a:endParaRPr/>
          </a:p>
          <a:p>
            <a:pPr algn="just" defTabSz="457200">
              <a:defRPr sz="1800" b="1"/>
            </a:pPr>
            <a:endParaRPr/>
          </a:p>
          <a:p>
            <a:pPr algn="ctr" defTabSz="457200">
              <a:defRPr sz="4400" b="1"/>
            </a:pPr>
            <a:endParaRPr/>
          </a:p>
          <a:p>
            <a:pPr algn="just" defTabSz="457200">
              <a:defRPr sz="2300"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7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7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79" name="Kokuriko Zaka-Kara (From Up on Poppy Hill, Gorō Miyazaki, 2011)."/>
          <p:cNvSpPr txBox="1"/>
          <p:nvPr/>
        </p:nvSpPr>
        <p:spPr>
          <a:xfrm>
            <a:off x="1371773" y="5983287"/>
            <a:ext cx="640045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Kokuriko Zaka-Kara </a:t>
            </a:r>
            <a:r>
              <a:rPr i="0"/>
              <a:t>(</a:t>
            </a:r>
            <a:r>
              <a:t>From Up on Poppy Hill</a:t>
            </a:r>
            <a:r>
              <a:rPr i="0"/>
              <a:t>, Gorō Miyazaki, 2011).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8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8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284" name="kaze-tachinu-manga-02.jpg" descr="kaze-tachinu-manga-02.jpg"/>
          <p:cNvPicPr>
            <a:picLocks noChangeAspect="1"/>
          </p:cNvPicPr>
          <p:nvPr/>
        </p:nvPicPr>
        <p:blipFill>
          <a:blip r:embed="rId3">
            <a:extLst/>
          </a:blip>
          <a:stretch>
            <a:fillRect/>
          </a:stretch>
        </p:blipFill>
        <p:spPr>
          <a:xfrm>
            <a:off x="1403350" y="981075"/>
            <a:ext cx="6350000" cy="52197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8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8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pic>
        <p:nvPicPr>
          <p:cNvPr id="289" name="kaze-tachinu-manga-03.jpg" descr="kaze-tachinu-manga-03.jpg"/>
          <p:cNvPicPr>
            <a:picLocks noChangeAspect="1"/>
          </p:cNvPicPr>
          <p:nvPr/>
        </p:nvPicPr>
        <p:blipFill>
          <a:blip r:embed="rId3">
            <a:extLst/>
          </a:blip>
          <a:stretch>
            <a:fillRect/>
          </a:stretch>
        </p:blipFill>
        <p:spPr>
          <a:xfrm>
            <a:off x="900112" y="981075"/>
            <a:ext cx="7478713" cy="49688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9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9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94" name="Kaze Tachinu (The Wind Rises, Hayao Miyazaki, 2013)."/>
          <p:cNvSpPr txBox="1"/>
          <p:nvPr/>
        </p:nvSpPr>
        <p:spPr>
          <a:xfrm>
            <a:off x="1799431" y="5983287"/>
            <a:ext cx="5545138"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Kaze Tachinu </a:t>
            </a:r>
            <a:r>
              <a:rPr i="0"/>
              <a:t>(</a:t>
            </a:r>
            <a:r>
              <a:t>The Wind Rises</a:t>
            </a:r>
            <a:r>
              <a:rPr i="0"/>
              <a:t>, Hayao Miyazaki, 2013).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29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29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299" name="Kaguya-hime no Monogatari (The Tale of the Princess Kaguya, Isao Takahata, 2013)."/>
          <p:cNvSpPr txBox="1"/>
          <p:nvPr/>
        </p:nvSpPr>
        <p:spPr>
          <a:xfrm>
            <a:off x="504304" y="5989161"/>
            <a:ext cx="813539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Kaguya-hime no Monogatari </a:t>
            </a:r>
            <a:r>
              <a:rPr i="0"/>
              <a:t>(</a:t>
            </a:r>
            <a:r>
              <a:t>The Tale of the Princess Kaguya</a:t>
            </a:r>
            <a:r>
              <a:rPr i="0"/>
              <a:t>, Isao Takahata, 2013).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0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30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04" name="Omoide no Marnie (When Marnie Was There, Hiromasa Yonebayashi, 2014)."/>
          <p:cNvSpPr txBox="1"/>
          <p:nvPr/>
        </p:nvSpPr>
        <p:spPr>
          <a:xfrm>
            <a:off x="906040" y="6075362"/>
            <a:ext cx="733192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Omoide no Marnie </a:t>
            </a:r>
            <a:r>
              <a:rPr i="0"/>
              <a:t>(</a:t>
            </a:r>
            <a:r>
              <a:t>When Marnie Was There</a:t>
            </a:r>
            <a:r>
              <a:rPr i="0"/>
              <a:t>, Hiromasa Yonebayashi,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07"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30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09" name="“Sanzoku no Musume Rōnja” (“Ronja the Robber’s Daughter”, Gorō Miyazaki, 2014)."/>
          <p:cNvSpPr txBox="1"/>
          <p:nvPr/>
        </p:nvSpPr>
        <p:spPr>
          <a:xfrm>
            <a:off x="1799431" y="6143148"/>
            <a:ext cx="554513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200" b="1"/>
            </a:lvl1pPr>
          </a:lstStyle>
          <a:p>
            <a:r>
              <a:t>“Sanzoku no Musume Rōnja” (“Ronja the Robber’s Daughter”, Gorō Miyazaki,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12" name="Animation in Asia 3…"/>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3</a:t>
            </a:r>
          </a:p>
          <a:p>
            <a:pPr indent="39687" algn="r" defTabSz="457200">
              <a:defRPr sz="1600">
                <a:solidFill>
                  <a:srgbClr val="FFFFFF"/>
                </a:solidFill>
              </a:defRPr>
            </a:pPr>
            <a:r>
              <a:t>Japan</a:t>
            </a:r>
          </a:p>
        </p:txBody>
      </p:sp>
      <p:pic>
        <p:nvPicPr>
          <p:cNvPr id="31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14" name="The Red Turtle (Michaël Dudok De Wit, Pascal Ferran, 2016)."/>
          <p:cNvSpPr txBox="1"/>
          <p:nvPr/>
        </p:nvSpPr>
        <p:spPr>
          <a:xfrm>
            <a:off x="2350392" y="5910262"/>
            <a:ext cx="44432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800" b="1" i="1"/>
            </a:pPr>
            <a:r>
              <a:t>The Red Turtle </a:t>
            </a:r>
            <a:r>
              <a:rPr i="0"/>
              <a:t>(Michaël Dudok De Wit, Pascal Ferran, 2016).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317" name="Suggested readings"/>
          <p:cNvSpPr txBox="1"/>
          <p:nvPr/>
        </p:nvSpPr>
        <p:spPr>
          <a:xfrm>
            <a:off x="5982468"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defTabSz="457200">
              <a:defRPr sz="2800" b="1">
                <a:solidFill>
                  <a:srgbClr val="FFFFFF"/>
                </a:solidFill>
              </a:defRPr>
            </a:lvl1pPr>
          </a:lstStyle>
          <a:p>
            <a:r>
              <a:t>Suggested readings</a:t>
            </a:r>
          </a:p>
        </p:txBody>
      </p:sp>
      <p:pic>
        <p:nvPicPr>
          <p:cNvPr id="318"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319" name="Giannalberto Bendazzi, Animation. A World History. 3 voll., Waltham, Massachusetts: Focal Press, 2015. Vol. II, pp. 360-374 (from –and including- the section “The Tokusatsu Factor” up to –and including- the section “Akira and the End of the Decade”).…"/>
          <p:cNvSpPr txBox="1"/>
          <p:nvPr/>
        </p:nvSpPr>
        <p:spPr>
          <a:xfrm>
            <a:off x="658812" y="963612"/>
            <a:ext cx="7367588" cy="6225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1600" b="1"/>
            </a:pPr>
            <a:r>
              <a:t>Giannalberto Bendazzi, </a:t>
            </a:r>
            <a:r>
              <a:rPr i="1"/>
              <a:t>Animation. A World History</a:t>
            </a:r>
            <a:r>
              <a:t>. 3 voll., Waltham, Massachusetts: Focal Press, 2015. Vol. II, pp. 360-374 (from –and including- the section “The Tokusatsu Factor” up to –and including- the section “Akira and the End of the Decade”).</a:t>
            </a:r>
          </a:p>
          <a:p>
            <a:pPr algn="just" defTabSz="457200">
              <a:defRPr sz="1600" b="1"/>
            </a:pPr>
            <a:endParaRPr/>
          </a:p>
          <a:p>
            <a:pPr algn="just" defTabSz="457200">
              <a:defRPr sz="1600" b="1"/>
            </a:pPr>
            <a:r>
              <a:t>Vol. III, pp. 214-243: “Asia” (to study up to –and including- the section “Yamamura Koji”); Vol. III, pp. 247-248 (from –and including- the section “Conclusions” up to –and including- the section “Challenges”).</a:t>
            </a:r>
          </a:p>
          <a:p>
            <a:pPr algn="just" defTabSz="457200">
              <a:defRPr sz="1600" b="1"/>
            </a:pPr>
            <a:endParaRPr/>
          </a:p>
          <a:p>
            <a:pPr algn="just" defTabSz="457200">
              <a:defRPr sz="1600" b="1"/>
            </a:pPr>
            <a:r>
              <a:t>Colin Odell &amp; Michelle Le Blanc, </a:t>
            </a:r>
            <a:r>
              <a:rPr i="1"/>
              <a:t>Studio Ghibli. The Films of Hayao Miyazaki and Isao Takahata</a:t>
            </a:r>
            <a:r>
              <a:t>, Kamera Books, Harpenden, 2009, pp. 35-151.</a:t>
            </a:r>
          </a:p>
          <a:p>
            <a:pPr algn="just" defTabSz="457200">
              <a:defRPr sz="1600" b="1"/>
            </a:pPr>
            <a:endParaRPr/>
          </a:p>
          <a:p>
            <a:pPr algn="just" defTabSz="457200">
              <a:defRPr sz="1600" b="1"/>
            </a:pPr>
            <a:r>
              <a:t>Hayao Miyazaki, “Hayao Miyazaki on His Own Works”, in Hayao Miyazaki, </a:t>
            </a:r>
            <a:r>
              <a:rPr i="1"/>
              <a:t>Starting Point</a:t>
            </a:r>
            <a:r>
              <a:t>, Viz Media, San Francisco, 2009, pp. 311-332.</a:t>
            </a:r>
          </a:p>
          <a:p>
            <a:pPr algn="just" defTabSz="457200">
              <a:defRPr sz="1600" b="1"/>
            </a:pPr>
            <a:endParaRPr/>
          </a:p>
          <a:p>
            <a:pPr algn="just" defTabSz="457200">
              <a:defRPr sz="1600" b="1"/>
            </a:pPr>
            <a:r>
              <a:t>Isao Takahata, “The Fireworks of Eros”, in Miyazaki, </a:t>
            </a:r>
            <a:r>
              <a:rPr i="1"/>
              <a:t>op. cit.</a:t>
            </a:r>
            <a:r>
              <a:t>, pp. 451-461.</a:t>
            </a:r>
          </a:p>
          <a:p>
            <a:pPr algn="just" defTabSz="457200">
              <a:defRPr sz="1600" b="1"/>
            </a:pPr>
            <a:endParaRPr/>
          </a:p>
          <a:p>
            <a:pPr algn="just" defTabSz="457200">
              <a:defRPr sz="1600" b="1"/>
            </a:pPr>
            <a:r>
              <a:t>Miyazaki, “Animation Directing Class”, in Hayao Miyazaki, </a:t>
            </a:r>
            <a:r>
              <a:rPr i="1"/>
              <a:t>Turning Point</a:t>
            </a:r>
            <a:r>
              <a:t>, Viz Media, San Francisco, 2014, pp. 128-133.</a:t>
            </a:r>
          </a:p>
          <a:p>
            <a:pPr algn="just" defTabSz="457200">
              <a:defRPr sz="1900" b="1"/>
            </a:pPr>
            <a:endParaRPr/>
          </a:p>
          <a:p>
            <a:pPr algn="just" defTabSz="457200">
              <a:defRPr sz="1600" b="1"/>
            </a:pPr>
            <a:r>
              <a:t>Miyazaki, “Snezhnaya Koroleva (The Snow Queen): A Film That Made Me Think Animation Was Worthy Work”, in Miyazaki, </a:t>
            </a:r>
            <a:r>
              <a:rPr i="1"/>
              <a:t>op. cit.</a:t>
            </a:r>
            <a:r>
              <a:t>, pp. 410-415.</a:t>
            </a:r>
          </a:p>
          <a:p>
            <a:pPr algn="just" defTabSz="457200">
              <a:defRPr sz="1900" b="1"/>
            </a:pPr>
            <a:endParaRPr/>
          </a:p>
          <a:p>
            <a:pPr algn="just" defTabSz="457200">
              <a:defRPr sz="1600"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5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5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55" name="“Astroboy” (Osamu Tezuka, 1963)"/>
          <p:cNvSpPr txBox="1"/>
          <p:nvPr/>
        </p:nvSpPr>
        <p:spPr>
          <a:xfrm>
            <a:off x="2627312" y="5661025"/>
            <a:ext cx="3889376"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a:pPr>
            <a:r>
              <a:t>“Astroboy”</a:t>
            </a:r>
            <a:r>
              <a:rPr i="1"/>
              <a:t> </a:t>
            </a:r>
            <a:r>
              <a:t>(Osamu Tezuka, 1963)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5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5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60" name="Broken Down Film (Osamu Tezuka, 1985)"/>
          <p:cNvSpPr txBox="1"/>
          <p:nvPr/>
        </p:nvSpPr>
        <p:spPr>
          <a:xfrm>
            <a:off x="2268537" y="5661025"/>
            <a:ext cx="4606926"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Broken Down Film </a:t>
            </a:r>
            <a:r>
              <a:rPr i="0"/>
              <a:t>(Osamu Tezuka, 1985)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63"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64"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65" name="Daicon III Opening Animation (Hideaki Anno, Hiroyuki Tamaga, Takami Akai, 1981)"/>
          <p:cNvSpPr txBox="1"/>
          <p:nvPr/>
        </p:nvSpPr>
        <p:spPr>
          <a:xfrm>
            <a:off x="755650" y="5661025"/>
            <a:ext cx="7920038" cy="701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2000" b="1" i="1"/>
            </a:pPr>
            <a:r>
              <a:t>Daicon III Opening Animation </a:t>
            </a:r>
            <a:r>
              <a:rPr i="0"/>
              <a:t>(Hideaki Anno, Hiroyuki Tamaga, Takami Akai, 1981)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68" name="Animation in Asia 2…"/>
          <p:cNvSpPr txBox="1"/>
          <p:nvPr/>
        </p:nvSpPr>
        <p:spPr>
          <a:xfrm>
            <a:off x="5700762" y="188912"/>
            <a:ext cx="3000326"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defTabSz="457200">
              <a:defRPr sz="2800" b="1">
                <a:solidFill>
                  <a:srgbClr val="FFFFFF"/>
                </a:solidFill>
              </a:defRPr>
            </a:pPr>
            <a:r>
              <a:t>Animation in Asia 2</a:t>
            </a:r>
          </a:p>
          <a:p>
            <a:pPr indent="39687" algn="r" defTabSz="457200">
              <a:defRPr sz="1600">
                <a:solidFill>
                  <a:srgbClr val="FFFFFF"/>
                </a:solidFill>
              </a:defRPr>
            </a:pPr>
            <a:r>
              <a:t>Japan</a:t>
            </a:r>
          </a:p>
        </p:txBody>
      </p:sp>
      <p:pic>
        <p:nvPicPr>
          <p:cNvPr id="69"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70" name="Some outstanding anime directors…"/>
          <p:cNvSpPr txBox="1"/>
          <p:nvPr/>
        </p:nvSpPr>
        <p:spPr>
          <a:xfrm>
            <a:off x="395287" y="981075"/>
            <a:ext cx="8135938" cy="3672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sz="3600" b="1"/>
            </a:pPr>
            <a:r>
              <a:t>Some outstanding </a:t>
            </a:r>
            <a:r>
              <a:rPr i="1"/>
              <a:t>anime</a:t>
            </a:r>
            <a:r>
              <a:t> directors</a:t>
            </a:r>
          </a:p>
          <a:p>
            <a:pPr algn="just" defTabSz="457200">
              <a:defRPr sz="2800" b="1" i="1"/>
            </a:pPr>
            <a:endParaRPr/>
          </a:p>
          <a:p>
            <a:pPr algn="just" defTabSz="457200">
              <a:defRPr sz="2800" b="1" i="1"/>
            </a:pPr>
            <a:endParaRPr/>
          </a:p>
          <a:p>
            <a:pPr algn="just" defTabSz="457200">
              <a:defRPr sz="2800" b="1"/>
            </a:pPr>
            <a:r>
              <a:t>Katsuhiro Ōtomo (1954)</a:t>
            </a:r>
          </a:p>
          <a:p>
            <a:pPr algn="just" defTabSz="457200">
              <a:defRPr sz="2800" b="1"/>
            </a:pPr>
            <a:r>
              <a:t>Satoshi Kon (1963-2010)</a:t>
            </a:r>
          </a:p>
          <a:p>
            <a:pPr algn="just" defTabSz="457200">
              <a:defRPr sz="2800" b="1"/>
            </a:pPr>
            <a:r>
              <a:t>Mamoru Oshii (1951)</a:t>
            </a:r>
          </a:p>
          <a:p>
            <a:pPr algn="just" defTabSz="457200">
              <a:defRPr sz="2800" b="1"/>
            </a:pPr>
            <a:r>
              <a:t>Mamoru Hosoda (1967)</a:t>
            </a:r>
            <a:endParaRPr sz="23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1778</Words>
  <Application>Microsoft Macintosh PowerPoint</Application>
  <PresentationFormat>Presentazione su schermo (4:3)</PresentationFormat>
  <Paragraphs>229</Paragraphs>
  <Slides>58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58</vt:i4>
      </vt:variant>
    </vt:vector>
  </HeadingPairs>
  <TitlesOfParts>
    <vt:vector size="62" baseType="lpstr">
      <vt:lpstr>Arial</vt:lpstr>
      <vt:lpstr>Calibri</vt:lpstr>
      <vt:lpstr>Helvetica Neue</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2018-12-30T16:43:43Z</dcterms:modified>
</cp:coreProperties>
</file>