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Numero diapositiva"/>
          <p:cNvSpPr txBox="1"/>
          <p:nvPr>
            <p:ph type="sldNum" sz="quarter" idx="2"/>
          </p:nvPr>
        </p:nvSpPr>
        <p:spPr>
          <a:xfrm>
            <a:off x="7477020" y="6245225"/>
            <a:ext cx="284372" cy="307340"/>
          </a:xfrm>
          <a:prstGeom prst="rect">
            <a:avLst/>
          </a:prstGeom>
          <a:ln w="12700">
            <a:miter lim="400000"/>
          </a:ln>
        </p:spPr>
        <p:txBody>
          <a:bodyPr wrap="none" lIns="45719" rIns="45719">
            <a:spAutoFit/>
          </a:bodyPr>
          <a:lstStyle>
            <a:lvl1pPr algn="ctr" defTabSz="457200">
              <a:defRPr sz="1400"/>
            </a:lvl1pPr>
          </a:lstStyle>
          <a:p>
            <a:pPr/>
            <a:fld id="{86CB4B4D-7CA3-9044-876B-883B54F8677D}" type="slidenum"/>
          </a:p>
        </p:txBody>
      </p:sp>
      <p:sp>
        <p:nvSpPr>
          <p:cNvPr id="3" name="Titolo Testo"/>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Titolo Testo</a:t>
            </a:r>
          </a:p>
        </p:txBody>
      </p:sp>
      <p:sp>
        <p:nvSpPr>
          <p:cNvPr id="4"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39687" marR="0" indent="-39687"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5pPr>
      <a:lvl6pPr marL="39687" marR="0" indent="417512"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6pPr>
      <a:lvl7pPr marL="39687" marR="0" indent="874712"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7pPr>
      <a:lvl8pPr marL="39687" marR="0" indent="1331912"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8pPr>
      <a:lvl9pPr marL="39687" marR="0" indent="1789112"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9pPr>
    </p:titleStyle>
    <p:bodyStyle>
      <a:lvl1pPr marL="382587"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1pPr>
      <a:lvl2pPr marL="772658"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3pPr>
      <a:lvl4pPr marL="1726247"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4pPr>
      <a:lvl5pPr marL="2224087"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5pPr>
      <a:lvl6pPr marL="2681287"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6pPr>
      <a:lvl7pPr marL="3138487"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7pPr>
      <a:lvl8pPr marL="3595687"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8pPr>
      <a:lvl9pPr marL="4052887"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Calibri"/>
        </a:defRPr>
      </a:lvl1pPr>
      <a:lvl2pPr marL="0" marR="0" indent="457200" algn="ct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Calibri"/>
        </a:defRPr>
      </a:lvl2pPr>
      <a:lvl3pPr marL="0" marR="0" indent="914400" algn="ct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Calibri"/>
        </a:defRPr>
      </a:lvl3pPr>
      <a:lvl4pPr marL="0" marR="0" indent="1371600" algn="ct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Calibri"/>
        </a:defRPr>
      </a:lvl4pPr>
      <a:lvl5pPr marL="0" marR="0" indent="1828800" algn="ct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 Id="rId4" Type="http://schemas.openxmlformats.org/officeDocument/2006/relationships/image" Target="../media/image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3.png"/><Relationship Id="rId6"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s://books.google.it/books?id=wd_cAAAAQBAJ&amp;printsec=frontcover&amp;hl=it&amp;source=gbs_ge_summary_r&amp;cad=0#v=onepage&amp;q&amp;f=false"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C0D1C"/>
        </a:solidFill>
      </p:bgPr>
    </p:bg>
    <p:spTree>
      <p:nvGrpSpPr>
        <p:cNvPr id="1" name=""/>
        <p:cNvGrpSpPr/>
        <p:nvPr/>
      </p:nvGrpSpPr>
      <p:grpSpPr>
        <a:xfrm>
          <a:off x="0" y="0"/>
          <a:ext cx="0" cy="0"/>
          <a:chOff x="0" y="0"/>
          <a:chExt cx="0" cy="0"/>
        </a:xfrm>
      </p:grpSpPr>
      <p:pic>
        <p:nvPicPr>
          <p:cNvPr id="20" name="logo-dBC&amp;UniPD_bianco.pdf" descr="logo-dBC&amp;UniPD_bianco.pdf"/>
          <p:cNvPicPr>
            <a:picLocks noChangeAspect="1"/>
          </p:cNvPicPr>
          <p:nvPr/>
        </p:nvPicPr>
        <p:blipFill>
          <a:blip r:embed="rId2">
            <a:extLst/>
          </a:blip>
          <a:stretch>
            <a:fillRect/>
          </a:stretch>
        </p:blipFill>
        <p:spPr>
          <a:xfrm>
            <a:off x="0" y="-963613"/>
            <a:ext cx="9144000" cy="6461126"/>
          </a:xfrm>
          <a:prstGeom prst="rect">
            <a:avLst/>
          </a:prstGeom>
          <a:ln w="12700">
            <a:miter lim="400000"/>
          </a:ln>
        </p:spPr>
      </p:pic>
      <p:sp>
        <p:nvSpPr>
          <p:cNvPr id="21" name="History of Animation…"/>
          <p:cNvSpPr txBox="1"/>
          <p:nvPr>
            <p:ph type="body" sz="half" idx="4294967295"/>
          </p:nvPr>
        </p:nvSpPr>
        <p:spPr>
          <a:xfrm>
            <a:off x="971550" y="3644900"/>
            <a:ext cx="7200900" cy="2879725"/>
          </a:xfrm>
          <a:prstGeom prst="rect">
            <a:avLst/>
          </a:prstGeom>
        </p:spPr>
        <p:txBody>
          <a:bodyPr>
            <a:normAutofit fontScale="100000" lnSpcReduction="0"/>
          </a:bodyPr>
          <a:lstStyle/>
          <a:p>
            <a:pPr marL="0" indent="39687" algn="ctr">
              <a:buSzTx/>
              <a:buNone/>
              <a:defRPr b="1" i="1" sz="6000">
                <a:solidFill>
                  <a:srgbClr val="FFFFFF"/>
                </a:solidFill>
              </a:defRPr>
            </a:pPr>
            <a:r>
              <a:t>History of Animation</a:t>
            </a:r>
          </a:p>
          <a:p>
            <a:pPr marL="0" indent="39687" algn="ctr">
              <a:buSzTx/>
              <a:buNone/>
              <a:defRPr b="1" i="1" sz="1600">
                <a:solidFill>
                  <a:srgbClr val="FFFFFF"/>
                </a:solidFill>
              </a:defRPr>
            </a:pPr>
            <a:r>
              <a:t>Second Cycle Degree in Theatre, Film, Television and Media Studies</a:t>
            </a:r>
          </a:p>
          <a:p>
            <a:pPr marL="0" indent="39687" algn="r">
              <a:buSzTx/>
              <a:buNone/>
              <a:defRPr sz="2000">
                <a:solidFill>
                  <a:srgbClr val="FFFFFF"/>
                </a:solidFill>
              </a:defRPr>
            </a:pPr>
          </a:p>
          <a:p>
            <a:pPr marL="0" indent="39687" algn="r">
              <a:buSzTx/>
              <a:buNone/>
              <a:defRPr sz="2000">
                <a:solidFill>
                  <a:srgbClr val="FFFFFF"/>
                </a:solidFill>
              </a:defRPr>
            </a:pPr>
            <a:r>
              <a:t>Academic Year 2018-2019</a:t>
            </a:r>
          </a:p>
          <a:p>
            <a:pPr marL="0" indent="39687" algn="r">
              <a:buSzTx/>
              <a:buNone/>
              <a:defRPr b="1" sz="4000">
                <a:solidFill>
                  <a:srgbClr val="FFFFFF"/>
                </a:solidFill>
              </a:defRPr>
            </a:pPr>
            <a:r>
              <a:t>Lesson 20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67"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6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69" name="Styling/design"/>
          <p:cNvSpPr txBox="1"/>
          <p:nvPr/>
        </p:nvSpPr>
        <p:spPr>
          <a:xfrm>
            <a:off x="504031" y="906780"/>
            <a:ext cx="8135938" cy="434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3200"/>
            </a:pPr>
            <a:r>
              <a:t>Styling/design</a:t>
            </a:r>
          </a:p>
          <a:p>
            <a:pPr algn="ctr" defTabSz="457200">
              <a:defRPr b="1" sz="4400"/>
            </a:pPr>
          </a:p>
          <a:p>
            <a:pPr algn="just" defTabSz="457200">
              <a:defRPr b="1" sz="4400"/>
            </a:pPr>
          </a:p>
          <a:p>
            <a:pPr algn="ctr" defTabSz="457200">
              <a:defRPr b="1" sz="2000"/>
            </a:pPr>
          </a:p>
          <a:p>
            <a:pPr algn="ctr" defTabSz="457200">
              <a:defRPr b="1" sz="4400"/>
            </a:pPr>
          </a:p>
          <a:p>
            <a:pPr algn="ctr" defTabSz="457200">
              <a:defRPr b="1" sz="4400"/>
            </a:pPr>
          </a:p>
          <a:p>
            <a:pPr algn="just" defTabSz="457200">
              <a:defRPr b="1" sz="2300"/>
            </a:pPr>
          </a:p>
        </p:txBody>
      </p:sp>
      <p:sp>
        <p:nvSpPr>
          <p:cNvPr id="70" name="“Wacky Races” (William Hannah, Joseph Barbera, 1968-1969)"/>
          <p:cNvSpPr txBox="1"/>
          <p:nvPr/>
        </p:nvSpPr>
        <p:spPr>
          <a:xfrm>
            <a:off x="1617725" y="6118939"/>
            <a:ext cx="59085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800"/>
            </a:lvl1pPr>
          </a:lstStyle>
          <a:p>
            <a:pPr/>
            <a:r>
              <a:t>“Wacky Races” (William Hannah, Joseph Barbera, 1968-1969)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73"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7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75" name="Styling/design"/>
          <p:cNvSpPr txBox="1"/>
          <p:nvPr/>
        </p:nvSpPr>
        <p:spPr>
          <a:xfrm>
            <a:off x="426268" y="1848961"/>
            <a:ext cx="3783411" cy="434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3200"/>
            </a:pPr>
            <a:r>
              <a:t>Styling/design</a:t>
            </a:r>
          </a:p>
          <a:p>
            <a:pPr algn="ctr" defTabSz="457200">
              <a:defRPr b="1" sz="4400"/>
            </a:pPr>
          </a:p>
          <a:p>
            <a:pPr algn="just" defTabSz="457200">
              <a:defRPr b="1" sz="4400"/>
            </a:pPr>
          </a:p>
          <a:p>
            <a:pPr algn="ctr" defTabSz="457200">
              <a:defRPr b="1" sz="2000"/>
            </a:pPr>
          </a:p>
          <a:p>
            <a:pPr algn="ctr" defTabSz="457200">
              <a:defRPr b="1" sz="4400"/>
            </a:pPr>
          </a:p>
          <a:p>
            <a:pPr algn="ctr" defTabSz="457200">
              <a:defRPr b="1" sz="4400"/>
            </a:pPr>
          </a:p>
          <a:p>
            <a:pPr algn="just" defTabSz="457200">
              <a:defRPr b="1" sz="2300"/>
            </a:pPr>
          </a:p>
        </p:txBody>
      </p:sp>
      <p:sp>
        <p:nvSpPr>
          <p:cNvPr id="76" name="Genndy Tartakovsky and the Cartoon Network TV series (1996-present)"/>
          <p:cNvSpPr txBox="1"/>
          <p:nvPr/>
        </p:nvSpPr>
        <p:spPr>
          <a:xfrm>
            <a:off x="216788" y="3286839"/>
            <a:ext cx="420237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lvl1pPr>
          </a:lstStyle>
          <a:p>
            <a:pPr/>
            <a:r>
              <a:t>Genndy Tartakovsky and the Cartoon Network TV series (1996-present)</a:t>
            </a:r>
          </a:p>
        </p:txBody>
      </p:sp>
      <p:pic>
        <p:nvPicPr>
          <p:cNvPr id="77" name="PPG_SSUP01-cover.jpg" descr="PPG_SSUP01-cover.jpg"/>
          <p:cNvPicPr>
            <a:picLocks noChangeAspect="1"/>
          </p:cNvPicPr>
          <p:nvPr/>
        </p:nvPicPr>
        <p:blipFill>
          <a:blip r:embed="rId3">
            <a:extLst/>
          </a:blip>
          <a:stretch>
            <a:fillRect/>
          </a:stretch>
        </p:blipFill>
        <p:spPr>
          <a:xfrm>
            <a:off x="4940305" y="1019027"/>
            <a:ext cx="3783410" cy="574210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80"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81"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82" name="Styling/design"/>
          <p:cNvSpPr txBox="1"/>
          <p:nvPr/>
        </p:nvSpPr>
        <p:spPr>
          <a:xfrm>
            <a:off x="504031" y="906780"/>
            <a:ext cx="8135938" cy="434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3200"/>
            </a:pPr>
            <a:r>
              <a:t>Styling/design</a:t>
            </a:r>
          </a:p>
          <a:p>
            <a:pPr algn="ctr" defTabSz="457200">
              <a:defRPr b="1" sz="4400"/>
            </a:pPr>
          </a:p>
          <a:p>
            <a:pPr algn="just" defTabSz="457200">
              <a:defRPr b="1" sz="4400"/>
            </a:pPr>
          </a:p>
          <a:p>
            <a:pPr algn="ctr" defTabSz="457200">
              <a:defRPr b="1" sz="2000"/>
            </a:pPr>
          </a:p>
          <a:p>
            <a:pPr algn="ctr" defTabSz="457200">
              <a:defRPr b="1" sz="4400"/>
            </a:pPr>
          </a:p>
          <a:p>
            <a:pPr algn="ctr" defTabSz="457200">
              <a:defRPr b="1" sz="4400"/>
            </a:pPr>
          </a:p>
          <a:p>
            <a:pPr algn="just" defTabSz="457200">
              <a:defRPr b="1" sz="2300"/>
            </a:pPr>
          </a:p>
        </p:txBody>
      </p:sp>
      <p:sp>
        <p:nvSpPr>
          <p:cNvPr id="83" name="“Mickey Mouse” (Paul Rudish, 2013-present)"/>
          <p:cNvSpPr txBox="1"/>
          <p:nvPr/>
        </p:nvSpPr>
        <p:spPr>
          <a:xfrm>
            <a:off x="2398012" y="6025847"/>
            <a:ext cx="4347975"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800"/>
            </a:lvl1pPr>
          </a:lstStyle>
          <a:p>
            <a:pPr/>
            <a:r>
              <a:t>“Mickey Mouse” (Paul Rudish, 2013-present)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86"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87"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88" name="Styling/design"/>
          <p:cNvSpPr txBox="1"/>
          <p:nvPr/>
        </p:nvSpPr>
        <p:spPr>
          <a:xfrm>
            <a:off x="504031" y="906780"/>
            <a:ext cx="8135938" cy="434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3200"/>
            </a:pPr>
            <a:r>
              <a:t>Styling/design</a:t>
            </a:r>
          </a:p>
          <a:p>
            <a:pPr algn="ctr" defTabSz="457200">
              <a:defRPr b="1" sz="4400"/>
            </a:pPr>
          </a:p>
          <a:p>
            <a:pPr algn="just" defTabSz="457200">
              <a:defRPr b="1" sz="4400"/>
            </a:pPr>
          </a:p>
          <a:p>
            <a:pPr algn="ctr" defTabSz="457200">
              <a:defRPr b="1" sz="2000"/>
            </a:pPr>
          </a:p>
          <a:p>
            <a:pPr algn="ctr" defTabSz="457200">
              <a:defRPr b="1" sz="4400"/>
            </a:pPr>
          </a:p>
          <a:p>
            <a:pPr algn="ctr" defTabSz="457200">
              <a:defRPr b="1" sz="4400"/>
            </a:pPr>
          </a:p>
          <a:p>
            <a:pPr algn="just" defTabSz="457200">
              <a:defRPr b="1" sz="2300"/>
            </a:pPr>
          </a:p>
        </p:txBody>
      </p:sp>
      <p:pic>
        <p:nvPicPr>
          <p:cNvPr id="89" name="DuckTales.jpg" descr="DuckTales.jpg"/>
          <p:cNvPicPr>
            <a:picLocks noChangeAspect="1"/>
          </p:cNvPicPr>
          <p:nvPr/>
        </p:nvPicPr>
        <p:blipFill>
          <a:blip r:embed="rId3">
            <a:extLst/>
          </a:blip>
          <a:stretch>
            <a:fillRect/>
          </a:stretch>
        </p:blipFill>
        <p:spPr>
          <a:xfrm>
            <a:off x="2413396" y="3919897"/>
            <a:ext cx="6527914" cy="2868553"/>
          </a:xfrm>
          <a:prstGeom prst="rect">
            <a:avLst/>
          </a:prstGeom>
          <a:ln w="12700">
            <a:miter lim="400000"/>
          </a:ln>
        </p:spPr>
      </p:pic>
      <p:pic>
        <p:nvPicPr>
          <p:cNvPr id="90" name="Ducktales (1).jpg" descr="Ducktales (1).jpg"/>
          <p:cNvPicPr>
            <a:picLocks noChangeAspect="1"/>
          </p:cNvPicPr>
          <p:nvPr/>
        </p:nvPicPr>
        <p:blipFill>
          <a:blip r:embed="rId4">
            <a:extLst/>
          </a:blip>
          <a:stretch>
            <a:fillRect/>
          </a:stretch>
        </p:blipFill>
        <p:spPr>
          <a:xfrm>
            <a:off x="545991" y="1421903"/>
            <a:ext cx="3226812" cy="246388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93"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9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95" name="Styling/design"/>
          <p:cNvSpPr txBox="1"/>
          <p:nvPr/>
        </p:nvSpPr>
        <p:spPr>
          <a:xfrm>
            <a:off x="504031" y="906780"/>
            <a:ext cx="8135938" cy="434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3200"/>
            </a:pPr>
            <a:r>
              <a:t>Styling/design</a:t>
            </a:r>
          </a:p>
          <a:p>
            <a:pPr algn="ctr" defTabSz="457200">
              <a:defRPr b="1" sz="4400"/>
            </a:pPr>
          </a:p>
          <a:p>
            <a:pPr algn="just" defTabSz="457200">
              <a:defRPr b="1" sz="4400"/>
            </a:pPr>
          </a:p>
          <a:p>
            <a:pPr algn="ctr" defTabSz="457200">
              <a:defRPr b="1" sz="2000"/>
            </a:pPr>
          </a:p>
          <a:p>
            <a:pPr algn="ctr" defTabSz="457200">
              <a:defRPr b="1" sz="4400"/>
            </a:pPr>
          </a:p>
          <a:p>
            <a:pPr algn="ctr" defTabSz="457200">
              <a:defRPr b="1" sz="4400"/>
            </a:pPr>
          </a:p>
          <a:p>
            <a:pPr algn="just" defTabSz="457200">
              <a:defRPr b="1" sz="2300"/>
            </a:pPr>
          </a:p>
        </p:txBody>
      </p:sp>
      <p:sp>
        <p:nvSpPr>
          <p:cNvPr id="96" name="“Panty &amp; Stocking with Garterbelt” (Hiroyuki Himaishi for Gainax, 2010)"/>
          <p:cNvSpPr txBox="1"/>
          <p:nvPr/>
        </p:nvSpPr>
        <p:spPr>
          <a:xfrm>
            <a:off x="1121179" y="6063947"/>
            <a:ext cx="6901642"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800"/>
            </a:lvl1pPr>
          </a:lstStyle>
          <a:p>
            <a:pPr/>
            <a:r>
              <a:t>“Panty &amp; Stocking with Garterbelt” (Hiroyuki Himaishi for Gainax, 2010)</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99"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00"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01" name="Target audience…"/>
          <p:cNvSpPr txBox="1"/>
          <p:nvPr/>
        </p:nvSpPr>
        <p:spPr>
          <a:xfrm>
            <a:off x="468312" y="981075"/>
            <a:ext cx="8135938" cy="6212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4400"/>
            </a:pPr>
            <a:r>
              <a:t>Target audience</a:t>
            </a:r>
          </a:p>
          <a:p>
            <a:pPr algn="just" defTabSz="457200">
              <a:defRPr b="1" sz="2500"/>
            </a:pPr>
          </a:p>
          <a:p>
            <a:pPr algn="just" defTabSz="457200">
              <a:defRPr b="1" sz="2500"/>
            </a:pPr>
          </a:p>
          <a:p>
            <a:pPr marL="250657" indent="-250657" algn="just" defTabSz="457200">
              <a:buSzPct val="100000"/>
              <a:buChar char="•"/>
              <a:defRPr b="1" sz="2500"/>
            </a:pPr>
            <a:r>
              <a:t>Japanese series</a:t>
            </a:r>
          </a:p>
          <a:p>
            <a:pPr marL="250657" indent="-250657" algn="just" defTabSz="457200">
              <a:buSzPct val="100000"/>
              <a:buChar char="•"/>
              <a:defRPr b="1" sz="2500"/>
            </a:pPr>
            <a:r>
              <a:t>The 1980s-1990s “reinassance”</a:t>
            </a:r>
          </a:p>
          <a:p>
            <a:pPr marL="250657" indent="-250657" algn="just" defTabSz="457200">
              <a:buSzPct val="100000"/>
              <a:buChar char="•"/>
              <a:defRPr b="1" sz="2500"/>
            </a:pPr>
            <a:r>
              <a:t>Animation of film successes (</a:t>
            </a:r>
            <a:r>
              <a:rPr i="1"/>
              <a:t>The Real Ghostbusters</a:t>
            </a:r>
            <a:r>
              <a:t>, </a:t>
            </a:r>
            <a:r>
              <a:rPr i="1"/>
              <a:t>Beetlejuice</a:t>
            </a:r>
            <a:r>
              <a:t>)</a:t>
            </a:r>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04"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05"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06" name="Animation for “adults” (?)"/>
          <p:cNvSpPr txBox="1"/>
          <p:nvPr/>
        </p:nvSpPr>
        <p:spPr>
          <a:xfrm>
            <a:off x="468312" y="981075"/>
            <a:ext cx="8135938" cy="4066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3300"/>
            </a:pPr>
            <a:r>
              <a:t>Animation for “adults” (?)</a:t>
            </a:r>
          </a:p>
          <a:p>
            <a:pPr algn="just" defTabSz="457200">
              <a:defRPr b="1" sz="2500"/>
            </a:pPr>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
        <p:nvSpPr>
          <p:cNvPr id="107" name="“The Simpsons” (Fox Television, 1989-present)"/>
          <p:cNvSpPr txBox="1"/>
          <p:nvPr/>
        </p:nvSpPr>
        <p:spPr>
          <a:xfrm>
            <a:off x="1597764" y="5864235"/>
            <a:ext cx="5948472"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“The Simpsons” (Fox Television, 1989-present)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10"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11"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12" name="Animation for “adults” (?)"/>
          <p:cNvSpPr txBox="1"/>
          <p:nvPr/>
        </p:nvSpPr>
        <p:spPr>
          <a:xfrm>
            <a:off x="468312" y="981075"/>
            <a:ext cx="8135938" cy="3952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2500"/>
            </a:pPr>
            <a:r>
              <a:t>Animation for “adults” (?)</a:t>
            </a:r>
          </a:p>
          <a:p>
            <a:pPr algn="just" defTabSz="457200">
              <a:defRPr b="1" sz="2500"/>
            </a:pPr>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
        <p:nvSpPr>
          <p:cNvPr id="113" name="“Tiny Toon Adventures” (Tom Ruegger, 1990-1995)"/>
          <p:cNvSpPr txBox="1"/>
          <p:nvPr/>
        </p:nvSpPr>
        <p:spPr>
          <a:xfrm>
            <a:off x="1830729" y="6030039"/>
            <a:ext cx="5411104"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“Tiny Toon Adventures” (Tom Ruegger, 1990-1995)</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16"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17"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18" name="Animation for “adults” (?)"/>
          <p:cNvSpPr txBox="1"/>
          <p:nvPr/>
        </p:nvSpPr>
        <p:spPr>
          <a:xfrm>
            <a:off x="468312" y="981075"/>
            <a:ext cx="8135938" cy="3952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2500"/>
            </a:pPr>
            <a:r>
              <a:t>Animation for “adults” (?)</a:t>
            </a:r>
          </a:p>
          <a:p>
            <a:pPr algn="just" defTabSz="457200">
              <a:defRPr b="1" sz="2500"/>
            </a:pPr>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
        <p:nvSpPr>
          <p:cNvPr id="119" name="“The Ren and Stimpy Show”, John Kricfalusi, 1991-1995"/>
          <p:cNvSpPr txBox="1"/>
          <p:nvPr/>
        </p:nvSpPr>
        <p:spPr>
          <a:xfrm>
            <a:off x="897456" y="3520495"/>
            <a:ext cx="3591333"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200"/>
            </a:lvl1pPr>
          </a:lstStyle>
          <a:p>
            <a:pPr/>
            <a:r>
              <a:t>“The Ren and Stimpy Show”, John Kricfalusi, 1991-1995</a:t>
            </a:r>
          </a:p>
        </p:txBody>
      </p:sp>
      <p:pic>
        <p:nvPicPr>
          <p:cNvPr id="120" name="20865.jpeg" descr="20865.jpeg"/>
          <p:cNvPicPr>
            <a:picLocks noChangeAspect="1"/>
          </p:cNvPicPr>
          <p:nvPr/>
        </p:nvPicPr>
        <p:blipFill>
          <a:blip r:embed="rId3">
            <a:extLst/>
          </a:blip>
          <a:stretch>
            <a:fillRect/>
          </a:stretch>
        </p:blipFill>
        <p:spPr>
          <a:xfrm>
            <a:off x="320228" y="1694870"/>
            <a:ext cx="4745789" cy="1779672"/>
          </a:xfrm>
          <a:prstGeom prst="rect">
            <a:avLst/>
          </a:prstGeom>
          <a:ln w="12700">
            <a:miter lim="400000"/>
          </a:ln>
        </p:spPr>
      </p:pic>
      <p:pic>
        <p:nvPicPr>
          <p:cNvPr id="121" name="Beavis-and-Butthead.jpg" descr="Beavis-and-Butthead.jpg"/>
          <p:cNvPicPr>
            <a:picLocks noChangeAspect="1"/>
          </p:cNvPicPr>
          <p:nvPr/>
        </p:nvPicPr>
        <p:blipFill>
          <a:blip r:embed="rId4">
            <a:extLst/>
          </a:blip>
          <a:stretch>
            <a:fillRect/>
          </a:stretch>
        </p:blipFill>
        <p:spPr>
          <a:xfrm>
            <a:off x="5265488" y="1538270"/>
            <a:ext cx="3720662" cy="2092873"/>
          </a:xfrm>
          <a:prstGeom prst="rect">
            <a:avLst/>
          </a:prstGeom>
          <a:ln w="12700">
            <a:miter lim="400000"/>
          </a:ln>
        </p:spPr>
      </p:pic>
      <p:sp>
        <p:nvSpPr>
          <p:cNvPr id="122" name="“Beavis and Butt-head” (Mike Judge, 1993-1997)"/>
          <p:cNvSpPr txBox="1"/>
          <p:nvPr/>
        </p:nvSpPr>
        <p:spPr>
          <a:xfrm>
            <a:off x="5546102" y="3732529"/>
            <a:ext cx="3159434"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200"/>
            </a:lvl1pPr>
          </a:lstStyle>
          <a:p>
            <a:pPr/>
            <a:r>
              <a:t>“Beavis and Butt-head” (Mike Judge, 1993-1997)</a:t>
            </a:r>
          </a:p>
        </p:txBody>
      </p:sp>
      <p:pic>
        <p:nvPicPr>
          <p:cNvPr id="123" name="South_Park_Season_14.png" descr="South_Park_Season_14.png"/>
          <p:cNvPicPr>
            <a:picLocks noChangeAspect="1"/>
          </p:cNvPicPr>
          <p:nvPr/>
        </p:nvPicPr>
        <p:blipFill>
          <a:blip r:embed="rId5">
            <a:extLst/>
          </a:blip>
          <a:stretch>
            <a:fillRect/>
          </a:stretch>
        </p:blipFill>
        <p:spPr>
          <a:xfrm>
            <a:off x="686501" y="3835691"/>
            <a:ext cx="4013243" cy="2256348"/>
          </a:xfrm>
          <a:prstGeom prst="rect">
            <a:avLst/>
          </a:prstGeom>
          <a:ln w="12700">
            <a:miter lim="400000"/>
          </a:ln>
        </p:spPr>
      </p:pic>
      <p:sp>
        <p:nvSpPr>
          <p:cNvPr id="124" name="“South Park” (Trey Parker, Matt Stone, 1997-present)"/>
          <p:cNvSpPr txBox="1"/>
          <p:nvPr/>
        </p:nvSpPr>
        <p:spPr>
          <a:xfrm>
            <a:off x="794681" y="6137992"/>
            <a:ext cx="3722233"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300"/>
            </a:lvl1pPr>
          </a:lstStyle>
          <a:p>
            <a:pPr/>
            <a:r>
              <a:t>“South Park” (Trey Parker, Matt Stone, 1997-present)</a:t>
            </a:r>
          </a:p>
        </p:txBody>
      </p:sp>
      <p:pic>
        <p:nvPicPr>
          <p:cNvPr id="125" name="Bojack2.png" descr="Bojack2.png"/>
          <p:cNvPicPr>
            <a:picLocks noChangeAspect="1"/>
          </p:cNvPicPr>
          <p:nvPr/>
        </p:nvPicPr>
        <p:blipFill>
          <a:blip r:embed="rId6">
            <a:extLst/>
          </a:blip>
          <a:stretch>
            <a:fillRect/>
          </a:stretch>
        </p:blipFill>
        <p:spPr>
          <a:xfrm>
            <a:off x="5438198" y="4103158"/>
            <a:ext cx="3375242" cy="2256348"/>
          </a:xfrm>
          <a:prstGeom prst="rect">
            <a:avLst/>
          </a:prstGeom>
          <a:ln w="12700">
            <a:miter lim="400000"/>
          </a:ln>
        </p:spPr>
      </p:pic>
      <p:sp>
        <p:nvSpPr>
          <p:cNvPr id="126" name="“BoJack Horseman” (Raphael Bob-Waksberg, 2014-present)"/>
          <p:cNvSpPr txBox="1"/>
          <p:nvPr/>
        </p:nvSpPr>
        <p:spPr>
          <a:xfrm>
            <a:off x="5336230" y="6461442"/>
            <a:ext cx="3547596"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100"/>
            </a:lvl1pPr>
          </a:lstStyle>
          <a:p>
            <a:pPr/>
            <a:r>
              <a:t>“BoJack Horseman” (Raphael Bob-Waksberg, 2014-present)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29"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30"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31" name="Animation for “adults” (?)"/>
          <p:cNvSpPr txBox="1"/>
          <p:nvPr/>
        </p:nvSpPr>
        <p:spPr>
          <a:xfrm>
            <a:off x="468312" y="981075"/>
            <a:ext cx="8135938" cy="3952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2500"/>
            </a:pPr>
            <a:r>
              <a:t>Animation for “adults” (?)</a:t>
            </a:r>
          </a:p>
          <a:p>
            <a:pPr algn="just" defTabSz="457200">
              <a:defRPr b="1" sz="2500"/>
            </a:pPr>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
        <p:nvSpPr>
          <p:cNvPr id="132" name="“My Little Pony” (Lauren Faust, 2010-present)"/>
          <p:cNvSpPr txBox="1"/>
          <p:nvPr/>
        </p:nvSpPr>
        <p:spPr>
          <a:xfrm>
            <a:off x="2710883" y="5566492"/>
            <a:ext cx="3230078"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300"/>
            </a:lvl1pPr>
          </a:lstStyle>
          <a:p>
            <a:pPr/>
            <a:r>
              <a:t>“My Little Pony” (Lauren Faust, 2010-present)</a:t>
            </a:r>
          </a:p>
        </p:txBody>
      </p:sp>
      <p:pic>
        <p:nvPicPr>
          <p:cNvPr id="133" name="my-little-pony-friendship-is-mag.jpg" descr="my-little-pony-friendship-is-mag.jpg"/>
          <p:cNvPicPr>
            <a:picLocks noChangeAspect="1"/>
          </p:cNvPicPr>
          <p:nvPr/>
        </p:nvPicPr>
        <p:blipFill>
          <a:blip r:embed="rId3">
            <a:extLst/>
          </a:blip>
          <a:stretch>
            <a:fillRect/>
          </a:stretch>
        </p:blipFill>
        <p:spPr>
          <a:xfrm>
            <a:off x="1067680" y="1452879"/>
            <a:ext cx="7008640" cy="395224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24" name="Animated series"/>
          <p:cNvSpPr txBox="1"/>
          <p:nvPr/>
        </p:nvSpPr>
        <p:spPr>
          <a:xfrm>
            <a:off x="6268888" y="260350"/>
            <a:ext cx="2432200" cy="4445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25"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6" name="Animated (television) series:…"/>
          <p:cNvSpPr txBox="1"/>
          <p:nvPr/>
        </p:nvSpPr>
        <p:spPr>
          <a:xfrm>
            <a:off x="468312" y="2205037"/>
            <a:ext cx="8135938" cy="423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4400"/>
            </a:pPr>
            <a:r>
              <a:t>Animated (television) series:</a:t>
            </a:r>
          </a:p>
          <a:p>
            <a:pPr algn="ctr" defTabSz="457200">
              <a:defRPr b="1" sz="4400"/>
            </a:pPr>
          </a:p>
          <a:p>
            <a:pPr algn="ctr" defTabSz="457200">
              <a:defRPr b="1" sz="4400"/>
            </a:pPr>
            <a:r>
              <a:t>USA and </a:t>
            </a:r>
            <a:r>
              <a:t>Japan</a:t>
            </a:r>
          </a:p>
          <a:p>
            <a:pPr algn="ctr" defTabSz="457200">
              <a:defRPr b="1" sz="4400"/>
            </a:pPr>
          </a:p>
          <a:p>
            <a:pPr algn="ctr" defTabSz="457200">
              <a:defRPr b="1" sz="4400"/>
            </a:pPr>
          </a:p>
          <a:p>
            <a:pPr algn="just" defTabSz="457200">
              <a:defRPr b="1" sz="23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36"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37"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38" name="Anime and genre…"/>
          <p:cNvSpPr txBox="1"/>
          <p:nvPr/>
        </p:nvSpPr>
        <p:spPr>
          <a:xfrm>
            <a:off x="468312" y="981075"/>
            <a:ext cx="8135938" cy="6212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4400"/>
            </a:pPr>
            <a:r>
              <a:rPr i="1"/>
              <a:t>Anime</a:t>
            </a:r>
            <a:r>
              <a:t> and genre</a:t>
            </a:r>
          </a:p>
          <a:p>
            <a:pPr algn="just" defTabSz="457200">
              <a:defRPr b="1" sz="2500"/>
            </a:pPr>
          </a:p>
          <a:p>
            <a:pPr algn="just" defTabSz="457200">
              <a:defRPr b="1" sz="2500"/>
            </a:pPr>
          </a:p>
          <a:p>
            <a:pPr marL="250657" indent="-250657" algn="just" defTabSz="457200">
              <a:buSzPct val="100000"/>
              <a:buChar char="•"/>
              <a:defRPr b="1" sz="2500"/>
            </a:pPr>
            <a:r>
              <a:t>Action, Adventure, Comedy, Drama, Horror, Science Fiction…</a:t>
            </a:r>
          </a:p>
          <a:p>
            <a:pPr marL="250657" indent="-250657" algn="just" defTabSz="457200">
              <a:buSzPct val="100000"/>
              <a:buChar char="•"/>
              <a:defRPr b="1" sz="2500"/>
            </a:pPr>
            <a:r>
              <a:t>Target-specific: </a:t>
            </a:r>
            <a:r>
              <a:rPr i="1"/>
              <a:t>Shōnen, Shōjo, Seinen, Josei, Kodomo…</a:t>
            </a:r>
            <a:endParaRPr i="1"/>
          </a:p>
          <a:p>
            <a:pPr marL="250657" indent="-250657" algn="just" defTabSz="457200">
              <a:buSzPct val="100000"/>
              <a:buChar char="•"/>
              <a:defRPr b="1" sz="2500"/>
            </a:pPr>
            <a:r>
              <a:t>Specific: </a:t>
            </a:r>
            <a:r>
              <a:rPr i="1"/>
              <a:t>Mecha, Mahō Shōjo, Super Sentai…</a:t>
            </a:r>
            <a:endParaRPr i="1"/>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41"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42"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43" name="Anime: beyond “genres”"/>
          <p:cNvSpPr txBox="1"/>
          <p:nvPr/>
        </p:nvSpPr>
        <p:spPr>
          <a:xfrm>
            <a:off x="468312" y="981075"/>
            <a:ext cx="8135938" cy="435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2600"/>
            </a:pPr>
            <a:r>
              <a:rPr i="1"/>
              <a:t>Anime: beyond “genres”</a:t>
            </a:r>
            <a:endParaRPr i="1"/>
          </a:p>
          <a:p>
            <a:pPr algn="just" defTabSz="457200">
              <a:defRPr b="1" sz="2500"/>
            </a:pPr>
          </a:p>
          <a:p>
            <a:pPr algn="just" defTabSz="457200">
              <a:defRPr b="1" sz="2500"/>
            </a:pPr>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
        <p:nvSpPr>
          <p:cNvPr id="144" name="“Shin Seiki Evangelion” (“Neon Genesis Evangelion”, Hideaki Anno, 1995)"/>
          <p:cNvSpPr txBox="1"/>
          <p:nvPr/>
        </p:nvSpPr>
        <p:spPr>
          <a:xfrm>
            <a:off x="1208076" y="6090761"/>
            <a:ext cx="6656411"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700"/>
            </a:lvl1pPr>
          </a:lstStyle>
          <a:p>
            <a:pPr/>
            <a:r>
              <a:t>“Shin Seiki Evangelion” (“Neon Genesis Evangelion”, Hideaki Anno, 1995)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47"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4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49" name="Anime: beyond “genres”"/>
          <p:cNvSpPr txBox="1"/>
          <p:nvPr/>
        </p:nvSpPr>
        <p:spPr>
          <a:xfrm>
            <a:off x="468312" y="981075"/>
            <a:ext cx="8135938" cy="435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2600"/>
            </a:pPr>
            <a:r>
              <a:rPr i="1"/>
              <a:t>Anime: beyond “genres”</a:t>
            </a:r>
            <a:endParaRPr i="1"/>
          </a:p>
          <a:p>
            <a:pPr algn="just" defTabSz="457200">
              <a:defRPr b="1" sz="2500"/>
            </a:pPr>
          </a:p>
          <a:p>
            <a:pPr algn="just" defTabSz="457200">
              <a:defRPr b="1" sz="2500"/>
            </a:pPr>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
        <p:nvSpPr>
          <p:cNvPr id="150" name="“Shin Seiki Evangelion” (“Neon Genesis Evangelion”, Hideaki Anno, 1995)"/>
          <p:cNvSpPr txBox="1"/>
          <p:nvPr/>
        </p:nvSpPr>
        <p:spPr>
          <a:xfrm>
            <a:off x="1208076" y="6090761"/>
            <a:ext cx="6656411"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700"/>
            </a:lvl1pPr>
          </a:lstStyle>
          <a:p>
            <a:pPr/>
            <a:r>
              <a:t>“Shin Seiki Evangelion” (“Neon Genesis Evangelion”, Hideaki Anno, 1995)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53"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5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55" name="Anime: beyond “genres”"/>
          <p:cNvSpPr txBox="1"/>
          <p:nvPr/>
        </p:nvSpPr>
        <p:spPr>
          <a:xfrm>
            <a:off x="468312" y="981075"/>
            <a:ext cx="8135938" cy="435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2600"/>
            </a:pPr>
            <a:r>
              <a:rPr i="1"/>
              <a:t>Anime: beyond “genres”</a:t>
            </a:r>
            <a:endParaRPr i="1"/>
          </a:p>
          <a:p>
            <a:pPr algn="just" defTabSz="457200">
              <a:defRPr b="1" sz="2500"/>
            </a:pPr>
          </a:p>
          <a:p>
            <a:pPr algn="just" defTabSz="457200">
              <a:defRPr b="1" sz="2500"/>
            </a:pPr>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58"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5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160" name="Neon-Genesis-Evangelion-Death-and-Rebirth-images-b75226df-a280-4898-a97c-38d9dc8c3d3.jpg" descr="Neon-Genesis-Evangelion-Death-and-Rebirth-images-b75226df-a280-4898-a97c-38d9dc8c3d3.jpg"/>
          <p:cNvPicPr>
            <a:picLocks noChangeAspect="1"/>
          </p:cNvPicPr>
          <p:nvPr/>
        </p:nvPicPr>
        <p:blipFill>
          <a:blip r:embed="rId3">
            <a:extLst/>
          </a:blip>
          <a:stretch>
            <a:fillRect/>
          </a:stretch>
        </p:blipFill>
        <p:spPr>
          <a:xfrm>
            <a:off x="398973" y="1260173"/>
            <a:ext cx="2512592" cy="3720569"/>
          </a:xfrm>
          <a:prstGeom prst="rect">
            <a:avLst/>
          </a:prstGeom>
          <a:ln w="12700">
            <a:miter lim="400000"/>
          </a:ln>
        </p:spPr>
      </p:pic>
      <p:pic>
        <p:nvPicPr>
          <p:cNvPr id="161" name="eoe poster.jpg" descr="eoe poster.jpg"/>
          <p:cNvPicPr>
            <a:picLocks noChangeAspect="1"/>
          </p:cNvPicPr>
          <p:nvPr/>
        </p:nvPicPr>
        <p:blipFill>
          <a:blip r:embed="rId4">
            <a:extLst/>
          </a:blip>
          <a:stretch>
            <a:fillRect/>
          </a:stretch>
        </p:blipFill>
        <p:spPr>
          <a:xfrm>
            <a:off x="3127119" y="1260173"/>
            <a:ext cx="2889762" cy="3720569"/>
          </a:xfrm>
          <a:prstGeom prst="rect">
            <a:avLst/>
          </a:prstGeom>
          <a:ln w="12700">
            <a:miter lim="400000"/>
          </a:ln>
        </p:spPr>
      </p:pic>
      <p:pic>
        <p:nvPicPr>
          <p:cNvPr id="162" name="0.jpg" descr="0.jpg"/>
          <p:cNvPicPr>
            <a:picLocks noChangeAspect="1"/>
          </p:cNvPicPr>
          <p:nvPr/>
        </p:nvPicPr>
        <p:blipFill>
          <a:blip r:embed="rId5">
            <a:extLst/>
          </a:blip>
          <a:stretch>
            <a:fillRect/>
          </a:stretch>
        </p:blipFill>
        <p:spPr>
          <a:xfrm>
            <a:off x="6232435" y="1260173"/>
            <a:ext cx="2619900" cy="3720569"/>
          </a:xfrm>
          <a:prstGeom prst="rect">
            <a:avLst/>
          </a:prstGeom>
          <a:ln w="12700">
            <a:miter lim="400000"/>
          </a:ln>
        </p:spPr>
      </p:pic>
      <p:sp>
        <p:nvSpPr>
          <p:cNvPr id="163" name="1997"/>
          <p:cNvSpPr txBox="1"/>
          <p:nvPr/>
        </p:nvSpPr>
        <p:spPr>
          <a:xfrm>
            <a:off x="1278828" y="5167629"/>
            <a:ext cx="722075"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1997</a:t>
            </a:r>
          </a:p>
        </p:txBody>
      </p:sp>
      <p:sp>
        <p:nvSpPr>
          <p:cNvPr id="164" name="1997"/>
          <p:cNvSpPr txBox="1"/>
          <p:nvPr/>
        </p:nvSpPr>
        <p:spPr>
          <a:xfrm>
            <a:off x="4210962" y="5167629"/>
            <a:ext cx="722076"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1997</a:t>
            </a:r>
          </a:p>
        </p:txBody>
      </p:sp>
      <p:sp>
        <p:nvSpPr>
          <p:cNvPr id="165" name="2007-present"/>
          <p:cNvSpPr txBox="1"/>
          <p:nvPr/>
        </p:nvSpPr>
        <p:spPr>
          <a:xfrm>
            <a:off x="6662532" y="5167629"/>
            <a:ext cx="1778755"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2007-present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68"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6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70" name="Anime: beyond “genres”"/>
          <p:cNvSpPr txBox="1"/>
          <p:nvPr/>
        </p:nvSpPr>
        <p:spPr>
          <a:xfrm>
            <a:off x="468312" y="981075"/>
            <a:ext cx="8135938" cy="435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2600"/>
            </a:pPr>
            <a:r>
              <a:rPr i="1"/>
              <a:t>Anime</a:t>
            </a:r>
            <a:r>
              <a:t>: beyond “genres”</a:t>
            </a:r>
          </a:p>
          <a:p>
            <a:pPr algn="just" defTabSz="457200">
              <a:defRPr b="1" sz="2500"/>
            </a:pPr>
          </a:p>
          <a:p>
            <a:pPr algn="just" defTabSz="457200">
              <a:defRPr b="1" sz="2500"/>
            </a:pPr>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
        <p:nvSpPr>
          <p:cNvPr id="171" name="“Mahō Shōjo Madoka Magica” (“Puella Magi Madoka Magica”, Akiyuki Shinbō, 2011)"/>
          <p:cNvSpPr txBox="1"/>
          <p:nvPr/>
        </p:nvSpPr>
        <p:spPr>
          <a:xfrm>
            <a:off x="694557" y="5977939"/>
            <a:ext cx="7754886"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700"/>
            </a:lvl1pPr>
          </a:lstStyle>
          <a:p>
            <a:pPr/>
            <a:r>
              <a:t>“Mahō Shōjo Madoka Magica” (“Puella Magi Madoka Magica”, Akiyuki Shinbō, 2011)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74"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175"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76" name="Anime: beyond “genres”"/>
          <p:cNvSpPr txBox="1"/>
          <p:nvPr/>
        </p:nvSpPr>
        <p:spPr>
          <a:xfrm>
            <a:off x="468312" y="981075"/>
            <a:ext cx="8135938" cy="435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2600"/>
            </a:pPr>
            <a:r>
              <a:rPr i="1"/>
              <a:t>Anime</a:t>
            </a:r>
            <a:r>
              <a:t>: beyond “genres”</a:t>
            </a:r>
          </a:p>
          <a:p>
            <a:pPr algn="just" defTabSz="457200">
              <a:defRPr b="1" sz="2500"/>
            </a:pPr>
          </a:p>
          <a:p>
            <a:pPr algn="just" defTabSz="457200">
              <a:defRPr b="1" sz="2500"/>
            </a:pPr>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
        <p:nvSpPr>
          <p:cNvPr id="177" name="“Mahō Shōjo Madoka Magica” (“Puella Magi Madoka Magica”, Akiyuki Shinbō, 2011)"/>
          <p:cNvSpPr txBox="1"/>
          <p:nvPr/>
        </p:nvSpPr>
        <p:spPr>
          <a:xfrm>
            <a:off x="694557" y="6050205"/>
            <a:ext cx="7754886"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700"/>
            </a:lvl1pPr>
          </a:lstStyle>
          <a:p>
            <a:pPr/>
            <a:r>
              <a:t>“Mahō Shōjo Madoka Magica” (“Puella Magi Madoka Magica”, Akiyuki Shinbō, 2011)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180" name="Suggested readings"/>
          <p:cNvSpPr txBox="1"/>
          <p:nvPr/>
        </p:nvSpPr>
        <p:spPr>
          <a:xfrm>
            <a:off x="5982468" y="188912"/>
            <a:ext cx="2890070"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Suggested readings</a:t>
            </a:r>
          </a:p>
        </p:txBody>
      </p:sp>
      <p:pic>
        <p:nvPicPr>
          <p:cNvPr id="181"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82" name="Paul Ward, “’Smarter Than the Average Art Form’. Animation in the Television Era”, in Carol A. Stabile, Mark Harrison (eds.), Prime Time Animation. Television Animation and American Culture. London: Routledge, 2003, pp. 15-32.…"/>
          <p:cNvSpPr txBox="1"/>
          <p:nvPr/>
        </p:nvSpPr>
        <p:spPr>
          <a:xfrm>
            <a:off x="684212" y="1268412"/>
            <a:ext cx="7367588" cy="421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defTabSz="457200">
              <a:defRPr b="1" sz="2100"/>
            </a:pPr>
            <a:r>
              <a:t>Paul Ward, “’Smarter Than the Average Art Form’. Animation in the Television Era”, in Carol A. Stabile, Mark Harrison (eds.), </a:t>
            </a:r>
            <a:r>
              <a:rPr i="1"/>
              <a:t>Prime Time Animation. Television Animation and American Culture</a:t>
            </a:r>
            <a:r>
              <a:t>. London: Routledge, 2003, pp. 15-32. </a:t>
            </a:r>
          </a:p>
          <a:p>
            <a:pPr algn="just" defTabSz="457200">
              <a:defRPr b="1" sz="2100"/>
            </a:pPr>
            <a:r>
              <a:rPr u="sng">
                <a:solidFill>
                  <a:srgbClr val="009999"/>
                </a:solidFill>
                <a:uFill>
                  <a:solidFill>
                    <a:srgbClr val="009999"/>
                  </a:solidFill>
                </a:uFill>
                <a:hlinkClick r:id="rId3" invalidUrl="" action="" tgtFrame="" tooltip="" history="1" highlightClick="0" endSnd="0"/>
              </a:rPr>
              <a:t>https://books.google.it/books?id=wd_cAAAAQBAJ&amp;printsec=frontcover&amp;hl=it&amp;source=gbs_ge_summary_r&amp;cad=0#v=onepage&amp;q&amp;f=false</a:t>
            </a:r>
          </a:p>
          <a:p>
            <a:pPr algn="just" defTabSz="457200">
              <a:defRPr b="1" sz="2100"/>
            </a:pPr>
          </a:p>
          <a:p>
            <a:pPr algn="just" defTabSz="457200">
              <a:defRPr b="1" sz="2100"/>
            </a:pPr>
            <a:r>
              <a:t>Rayna Denison, </a:t>
            </a:r>
            <a:r>
              <a:rPr i="1"/>
              <a:t>Anime: A Critical Introduction</a:t>
            </a:r>
            <a:r>
              <a:t>. New York: Bloomsbury, 2015, pp. 1-29.</a:t>
            </a:r>
          </a:p>
          <a:p>
            <a:pPr algn="just" defTabSz="457200">
              <a:defRPr b="1" sz="21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29"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30"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31" name="Animated series…"/>
          <p:cNvSpPr txBox="1"/>
          <p:nvPr/>
        </p:nvSpPr>
        <p:spPr>
          <a:xfrm>
            <a:off x="468312" y="981075"/>
            <a:ext cx="8135938" cy="8346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4400"/>
            </a:pPr>
            <a:r>
              <a:t>Animated series</a:t>
            </a:r>
          </a:p>
          <a:p>
            <a:pPr algn="just" defTabSz="457200">
              <a:defRPr b="1" sz="3500"/>
            </a:pPr>
          </a:p>
          <a:p>
            <a:pPr algn="just" defTabSz="457200">
              <a:defRPr b="1" sz="3500"/>
            </a:pPr>
            <a:r>
              <a:t>Features of an audiovisual series (general):</a:t>
            </a:r>
          </a:p>
          <a:p>
            <a:pPr algn="just" defTabSz="457200">
              <a:defRPr b="1" sz="3500"/>
            </a:pPr>
          </a:p>
          <a:p>
            <a:pPr marL="441157" indent="-441157" algn="just" defTabSz="457200">
              <a:buSzPct val="100000"/>
              <a:buChar char="•"/>
              <a:defRPr b="1" sz="3100"/>
            </a:pPr>
            <a:r>
              <a:t>Episode</a:t>
            </a:r>
          </a:p>
          <a:p>
            <a:pPr marL="441157" indent="-441157" algn="just" defTabSz="457200">
              <a:buSzPct val="100000"/>
              <a:buChar char="•"/>
              <a:defRPr b="1" sz="3100"/>
            </a:pPr>
            <a:r>
              <a:t>Continuity (various degrees: time scheme, consistency, characters…)</a:t>
            </a:r>
          </a:p>
          <a:p>
            <a:pPr marL="441157" indent="-441157" algn="just" defTabSz="457200">
              <a:buSzPct val="100000"/>
              <a:buChar char="•"/>
              <a:defRPr b="1" sz="3100"/>
            </a:pPr>
            <a:r>
              <a:t>“small” screen space</a:t>
            </a:r>
          </a:p>
          <a:p>
            <a:pPr marL="441157" indent="-441157" algn="just" defTabSz="457200">
              <a:buSzPct val="100000"/>
              <a:buChar char="•"/>
              <a:defRPr b="1" sz="3100"/>
            </a:pPr>
            <a:r>
              <a:t>Audience (also from the point of the media market)</a:t>
            </a:r>
          </a:p>
          <a:p>
            <a:pPr marL="441157" indent="-441157" algn="just" defTabSz="457200">
              <a:buSzPct val="100000"/>
              <a:buChar char="•"/>
              <a:defRPr b="1" sz="4400"/>
            </a:pPr>
          </a:p>
          <a:p>
            <a:pPr algn="ctr" defTabSz="457200">
              <a:defRPr b="1" sz="2000"/>
            </a:pPr>
          </a:p>
          <a:p>
            <a:pPr algn="ctr" defTabSz="457200">
              <a:defRPr b="1" sz="4400"/>
            </a:pPr>
          </a:p>
          <a:p>
            <a:pPr algn="ctr" defTabSz="457200">
              <a:defRPr b="1" sz="4400"/>
            </a:pPr>
          </a:p>
          <a:p>
            <a:pPr algn="just" defTabSz="457200">
              <a:defRPr b="1" sz="23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34"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35"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36" name="Animated series…"/>
          <p:cNvSpPr txBox="1"/>
          <p:nvPr/>
        </p:nvSpPr>
        <p:spPr>
          <a:xfrm>
            <a:off x="468312" y="981075"/>
            <a:ext cx="8135938" cy="7533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4400"/>
            </a:pPr>
            <a:r>
              <a:t>Animated series</a:t>
            </a:r>
          </a:p>
          <a:p>
            <a:pPr algn="ctr" defTabSz="457200">
              <a:defRPr b="1" sz="4400"/>
            </a:pPr>
          </a:p>
          <a:p>
            <a:pPr algn="just" defTabSz="457200">
              <a:defRPr b="1" sz="3500"/>
            </a:pPr>
            <a:r>
              <a:t>Features of an animated series:</a:t>
            </a:r>
          </a:p>
          <a:p>
            <a:pPr algn="ctr" defTabSz="457200">
              <a:defRPr b="1" sz="3500"/>
            </a:pPr>
          </a:p>
          <a:p>
            <a:pPr marL="441157" indent="-441157" algn="just" defTabSz="457200">
              <a:buSzPct val="100000"/>
              <a:buChar char="•"/>
              <a:defRPr b="1" sz="3100"/>
            </a:pPr>
            <a:r>
              <a:t>Limited animation </a:t>
            </a:r>
          </a:p>
          <a:p>
            <a:pPr marL="441157" indent="-441157" algn="just" defTabSz="457200">
              <a:buSzPct val="100000"/>
              <a:buChar char="•"/>
              <a:defRPr b="1" sz="3100"/>
            </a:pPr>
            <a:r>
              <a:t>Focus on dialogue and sound (“illustrated radio”?)</a:t>
            </a:r>
          </a:p>
          <a:p>
            <a:pPr marL="441157" indent="-441157" algn="just" defTabSz="457200">
              <a:buSzPct val="100000"/>
              <a:buChar char="•"/>
              <a:defRPr b="1" sz="3100"/>
            </a:pPr>
            <a:r>
              <a:t>“Reduced” styling /“simplified” design</a:t>
            </a:r>
          </a:p>
          <a:p>
            <a:pPr algn="just" defTabSz="457200">
              <a:defRPr b="1" sz="4400"/>
            </a:pPr>
          </a:p>
          <a:p>
            <a:pPr algn="ctr" defTabSz="457200">
              <a:defRPr b="1" sz="2000"/>
            </a:pPr>
          </a:p>
          <a:p>
            <a:pPr algn="ctr" defTabSz="457200">
              <a:defRPr b="1" sz="4400"/>
            </a:pPr>
          </a:p>
          <a:p>
            <a:pPr algn="ctr" defTabSz="457200">
              <a:defRPr b="1" sz="4400"/>
            </a:pPr>
          </a:p>
          <a:p>
            <a:pPr algn="just" defTabSz="457200">
              <a:defRPr b="1" sz="23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39"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40"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41" name="«[T]he technical requirements of television lend themselves well to animation. The small screen and the necessity for keeping both the background and the foreground flat and simple is completely within the province of the cartoon medium… television films can be handled by very small units with every chance of retaining the original conception of ideas».…"/>
          <p:cNvSpPr txBox="1"/>
          <p:nvPr/>
        </p:nvSpPr>
        <p:spPr>
          <a:xfrm>
            <a:off x="504031" y="1450975"/>
            <a:ext cx="8135938" cy="7254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defTabSz="457200">
              <a:defRPr b="1" sz="2600"/>
            </a:pPr>
            <a:r>
              <a:t>«[T]he technical requirements of television lend themselves well to animation. The small screen and the necessity for keeping both the background and the foreground flat and simple is completely within the province of the cartoon medium… television films can be handled by very small units with every chance of retaining the original conception of ideas».</a:t>
            </a:r>
          </a:p>
          <a:p>
            <a:pPr algn="just" defTabSz="457200">
              <a:defRPr b="1" sz="2300"/>
            </a:pPr>
          </a:p>
          <a:p>
            <a:pPr algn="just" defTabSz="457200">
              <a:defRPr b="1" sz="1900"/>
            </a:pPr>
            <a:r>
              <a:t>John Halas, 1956, quoted in Paul Ward, “‘Smarter  Than the Average Art Form’. Animation in the Television Era”, in Carol A. Stabile, Mark Harrison (eds.), </a:t>
            </a:r>
            <a:r>
              <a:rPr i="1"/>
              <a:t>Prime Time Animation. Television Animation and American Culture</a:t>
            </a:r>
            <a:r>
              <a:t>. London: Routledge, 2003, p. 18.</a:t>
            </a:r>
          </a:p>
          <a:p>
            <a:pPr algn="just" defTabSz="457200">
              <a:defRPr b="1" sz="2300"/>
            </a:pPr>
          </a:p>
          <a:p>
            <a:pPr algn="ctr" defTabSz="457200">
              <a:defRPr b="1" sz="2300"/>
            </a:pPr>
          </a:p>
          <a:p>
            <a:pPr algn="ctr" defTabSz="457200">
              <a:defRPr b="1" sz="4400"/>
            </a:pPr>
          </a:p>
          <a:p>
            <a:pPr algn="ctr" defTabSz="457200">
              <a:defRPr b="1" sz="4400"/>
            </a:pPr>
          </a:p>
          <a:p>
            <a:pPr algn="just" defTabSz="457200">
              <a:defRPr b="1" sz="23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44"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45"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46" name="“Limited” animation"/>
          <p:cNvSpPr txBox="1"/>
          <p:nvPr/>
        </p:nvSpPr>
        <p:spPr>
          <a:xfrm>
            <a:off x="504031" y="906780"/>
            <a:ext cx="8135938" cy="434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3200"/>
            </a:pPr>
            <a:r>
              <a:t>“Limited” animation</a:t>
            </a:r>
          </a:p>
          <a:p>
            <a:pPr algn="ctr" defTabSz="457200">
              <a:defRPr b="1" sz="4400"/>
            </a:pPr>
          </a:p>
          <a:p>
            <a:pPr algn="just" defTabSz="457200">
              <a:defRPr b="1" sz="4400"/>
            </a:pPr>
          </a:p>
          <a:p>
            <a:pPr algn="ctr" defTabSz="457200">
              <a:defRPr b="1" sz="2000"/>
            </a:pPr>
          </a:p>
          <a:p>
            <a:pPr algn="ctr" defTabSz="457200">
              <a:defRPr b="1" sz="4400"/>
            </a:pPr>
          </a:p>
          <a:p>
            <a:pPr algn="ctr" defTabSz="457200">
              <a:defRPr b="1" sz="4400"/>
            </a:pPr>
          </a:p>
          <a:p>
            <a:pPr algn="just" defTabSz="457200">
              <a:defRPr b="1" sz="2300"/>
            </a:pPr>
          </a:p>
        </p:txBody>
      </p:sp>
      <p:sp>
        <p:nvSpPr>
          <p:cNvPr id="47" name="“The Flintstones” (William Hannah, Joseph Barbera, 1960-1966)"/>
          <p:cNvSpPr txBox="1"/>
          <p:nvPr/>
        </p:nvSpPr>
        <p:spPr>
          <a:xfrm>
            <a:off x="1506048" y="6042739"/>
            <a:ext cx="6131904"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800"/>
            </a:lvl1pPr>
          </a:lstStyle>
          <a:p>
            <a:pPr/>
            <a:r>
              <a:t>“The Flintstones” (William Hannah, Joseph Barbera, 1960-1966)</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50"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51"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52" name="“Limited” animation"/>
          <p:cNvSpPr txBox="1"/>
          <p:nvPr/>
        </p:nvSpPr>
        <p:spPr>
          <a:xfrm>
            <a:off x="504031" y="906780"/>
            <a:ext cx="8135938" cy="434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3200"/>
            </a:pPr>
            <a:r>
              <a:t>“Limited” animation</a:t>
            </a:r>
          </a:p>
          <a:p>
            <a:pPr algn="ctr" defTabSz="457200">
              <a:defRPr b="1" sz="4400"/>
            </a:pPr>
          </a:p>
          <a:p>
            <a:pPr algn="just" defTabSz="457200">
              <a:defRPr b="1" sz="4400"/>
            </a:pPr>
          </a:p>
          <a:p>
            <a:pPr algn="ctr" defTabSz="457200">
              <a:defRPr b="1" sz="2000"/>
            </a:pPr>
          </a:p>
          <a:p>
            <a:pPr algn="ctr" defTabSz="457200">
              <a:defRPr b="1" sz="4400"/>
            </a:pPr>
          </a:p>
          <a:p>
            <a:pPr algn="ctr" defTabSz="457200">
              <a:defRPr b="1" sz="4400"/>
            </a:pPr>
          </a:p>
          <a:p>
            <a:pPr algn="just" defTabSz="457200">
              <a:defRPr b="1" sz="2300"/>
            </a:pPr>
          </a:p>
        </p:txBody>
      </p:sp>
      <p:sp>
        <p:nvSpPr>
          <p:cNvPr id="53" name="“Clutch Cargo” (Clark Haas, Cambria Productions, 1959)"/>
          <p:cNvSpPr txBox="1"/>
          <p:nvPr/>
        </p:nvSpPr>
        <p:spPr>
          <a:xfrm>
            <a:off x="1900127" y="6042739"/>
            <a:ext cx="5343746"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800"/>
            </a:lvl1pPr>
          </a:lstStyle>
          <a:p>
            <a:pPr/>
            <a:r>
              <a:t>“Clutch Cargo” (Clark Haas, Cambria Productions, 1959)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56"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57"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58" name="“Limited” animation"/>
          <p:cNvSpPr txBox="1"/>
          <p:nvPr/>
        </p:nvSpPr>
        <p:spPr>
          <a:xfrm>
            <a:off x="504031" y="906780"/>
            <a:ext cx="8135938" cy="434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3200"/>
            </a:pPr>
            <a:r>
              <a:t>“Limited” animation</a:t>
            </a:r>
          </a:p>
          <a:p>
            <a:pPr algn="ctr" defTabSz="457200">
              <a:defRPr b="1" sz="4400"/>
            </a:pPr>
          </a:p>
          <a:p>
            <a:pPr algn="just" defTabSz="457200">
              <a:defRPr b="1" sz="4400"/>
            </a:pPr>
          </a:p>
          <a:p>
            <a:pPr algn="ctr" defTabSz="457200">
              <a:defRPr b="1" sz="2000"/>
            </a:pPr>
          </a:p>
          <a:p>
            <a:pPr algn="ctr" defTabSz="457200">
              <a:defRPr b="1" sz="4400"/>
            </a:pPr>
          </a:p>
          <a:p>
            <a:pPr algn="ctr" defTabSz="457200">
              <a:defRPr b="1" sz="4400"/>
            </a:pPr>
          </a:p>
          <a:p>
            <a:pPr algn="just" defTabSz="457200">
              <a:defRPr b="1" sz="2300"/>
            </a:pPr>
          </a:p>
        </p:txBody>
      </p:sp>
      <p:sp>
        <p:nvSpPr>
          <p:cNvPr id="59" name="“Tetsuwan Atom” (“Astroboy”, Osamu Tezuka, 1963)"/>
          <p:cNvSpPr txBox="1"/>
          <p:nvPr/>
        </p:nvSpPr>
        <p:spPr>
          <a:xfrm>
            <a:off x="2048750" y="6144339"/>
            <a:ext cx="504650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800"/>
            </a:lvl1pPr>
          </a:lstStyle>
          <a:p>
            <a:pPr/>
            <a:r>
              <a:t>“Tetsuwan Atom” (“Astroboy”, Osamu Tezuka, 1963)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p>
        </p:txBody>
      </p:sp>
      <p:sp>
        <p:nvSpPr>
          <p:cNvPr id="62" name="Animated series"/>
          <p:cNvSpPr txBox="1"/>
          <p:nvPr/>
        </p:nvSpPr>
        <p:spPr>
          <a:xfrm>
            <a:off x="6188496" y="265112"/>
            <a:ext cx="2512592" cy="889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b="1" sz="2800">
                <a:solidFill>
                  <a:srgbClr val="FFFFFF"/>
                </a:solidFill>
              </a:defRPr>
            </a:lvl1pPr>
          </a:lstStyle>
          <a:p>
            <a:pPr/>
            <a:r>
              <a:t>Animated series</a:t>
            </a:r>
          </a:p>
        </p:txBody>
      </p:sp>
      <p:pic>
        <p:nvPicPr>
          <p:cNvPr id="6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64" name="“Reduced” styling /“simplified” design…"/>
          <p:cNvSpPr txBox="1"/>
          <p:nvPr/>
        </p:nvSpPr>
        <p:spPr>
          <a:xfrm>
            <a:off x="468312" y="981075"/>
            <a:ext cx="8135938" cy="7584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4400"/>
            </a:pPr>
            <a:r>
              <a:t>“Reduced” styling /“simplified” design</a:t>
            </a:r>
          </a:p>
          <a:p>
            <a:pPr algn="ctr" defTabSz="457200">
              <a:defRPr b="1" sz="4400"/>
            </a:pPr>
          </a:p>
          <a:p>
            <a:pPr algn="just" defTabSz="457200">
              <a:defRPr b="1" sz="2500"/>
            </a:pPr>
            <a:r>
              <a:t>Premises:</a:t>
            </a:r>
          </a:p>
          <a:p>
            <a:pPr algn="just" defTabSz="457200">
              <a:defRPr b="1" sz="2500"/>
            </a:pPr>
          </a:p>
          <a:p>
            <a:pPr marL="250657" indent="-250657" algn="just" defTabSz="457200">
              <a:buSzPct val="100000"/>
              <a:buChar char="•"/>
              <a:defRPr b="1" sz="2500"/>
            </a:pPr>
            <a:r>
              <a:t>Disney (</a:t>
            </a:r>
            <a:r>
              <a:rPr i="1"/>
              <a:t>Toot, Whistle, Plunk and Boom</a:t>
            </a:r>
            <a:r>
              <a:t>, Ward Kimball, Charles A. Nichols,1953)</a:t>
            </a:r>
          </a:p>
          <a:p>
            <a:pPr marL="250657" indent="-250657" algn="just" defTabSz="457200">
              <a:buSzPct val="100000"/>
              <a:buChar char="•"/>
              <a:defRPr b="1" sz="2500"/>
            </a:pPr>
            <a:r>
              <a:t>UPA</a:t>
            </a:r>
          </a:p>
          <a:p>
            <a:pPr marL="250657" indent="-250657" algn="just" defTabSz="457200">
              <a:buSzPct val="100000"/>
              <a:buChar char="•"/>
              <a:defRPr b="1" sz="2500"/>
            </a:pPr>
            <a:r>
              <a:t>Zagreb School</a:t>
            </a:r>
          </a:p>
          <a:p>
            <a:pPr algn="just" defTabSz="457200">
              <a:defRPr b="1" sz="2500"/>
            </a:pPr>
            <a:endParaRPr sz="4400"/>
          </a:p>
          <a:p>
            <a:pPr algn="ctr" defTabSz="457200">
              <a:defRPr b="1" sz="2000"/>
            </a:pPr>
          </a:p>
          <a:p>
            <a:pPr algn="ctr" defTabSz="457200">
              <a:defRPr b="1" sz="4400"/>
            </a:pPr>
          </a:p>
          <a:p>
            <a:pPr algn="ctr" defTabSz="457200">
              <a:defRPr b="1" sz="4400"/>
            </a:pPr>
          </a:p>
          <a:p>
            <a:pPr algn="just" defTabSz="457200">
              <a:defRPr b="1" sz="23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Neue"/>
        <a:ea typeface="Helvetica Neue"/>
        <a:cs typeface="Helvetica Neue"/>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Neue"/>
        <a:ea typeface="Helvetica Neue"/>
        <a:cs typeface="Helvetica Neue"/>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