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
          <a:latin typeface="Calibri"/>
          <a:ea typeface="Calibri"/>
          <a:cs typeface="Calibri"/>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Calibri"/>
          <a:ea typeface="Calibri"/>
          <a:cs typeface="Calibri"/>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Calibri"/>
          <a:ea typeface="Calibri"/>
          <a:cs typeface="Calibri"/>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b="1" sz="1200">
        <a:latin typeface="+mn-lt"/>
        <a:ea typeface="+mn-ea"/>
        <a:cs typeface="+mn-cs"/>
        <a:sym typeface="Arial"/>
      </a:defRPr>
    </a:lvl1pPr>
    <a:lvl2pPr indent="228600" latinLnBrk="0">
      <a:defRPr b="1" sz="1200">
        <a:latin typeface="+mn-lt"/>
        <a:ea typeface="+mn-ea"/>
        <a:cs typeface="+mn-cs"/>
        <a:sym typeface="Arial"/>
      </a:defRPr>
    </a:lvl2pPr>
    <a:lvl3pPr indent="457200" latinLnBrk="0">
      <a:defRPr b="1" sz="1200">
        <a:latin typeface="+mn-lt"/>
        <a:ea typeface="+mn-ea"/>
        <a:cs typeface="+mn-cs"/>
        <a:sym typeface="Arial"/>
      </a:defRPr>
    </a:lvl3pPr>
    <a:lvl4pPr indent="685800" latinLnBrk="0">
      <a:defRPr b="1" sz="1200">
        <a:latin typeface="+mn-lt"/>
        <a:ea typeface="+mn-ea"/>
        <a:cs typeface="+mn-cs"/>
        <a:sym typeface="Arial"/>
      </a:defRPr>
    </a:lvl4pPr>
    <a:lvl5pPr indent="914400" latinLnBrk="0">
      <a:defRPr b="1" sz="1200">
        <a:latin typeface="+mn-lt"/>
        <a:ea typeface="+mn-ea"/>
        <a:cs typeface="+mn-cs"/>
        <a:sym typeface="Arial"/>
      </a:defRPr>
    </a:lvl5pPr>
    <a:lvl6pPr indent="1143000" latinLnBrk="0">
      <a:defRPr b="1" sz="1200">
        <a:latin typeface="+mn-lt"/>
        <a:ea typeface="+mn-ea"/>
        <a:cs typeface="+mn-cs"/>
        <a:sym typeface="Arial"/>
      </a:defRPr>
    </a:lvl6pPr>
    <a:lvl7pPr indent="1371600" latinLnBrk="0">
      <a:defRPr b="1" sz="1200">
        <a:latin typeface="+mn-lt"/>
        <a:ea typeface="+mn-ea"/>
        <a:cs typeface="+mn-cs"/>
        <a:sym typeface="Arial"/>
      </a:defRPr>
    </a:lvl7pPr>
    <a:lvl8pPr indent="1600200" latinLnBrk="0">
      <a:defRPr b="1" sz="1200">
        <a:latin typeface="+mn-lt"/>
        <a:ea typeface="+mn-ea"/>
        <a:cs typeface="+mn-cs"/>
        <a:sym typeface="Arial"/>
      </a:defRPr>
    </a:lvl8pPr>
    <a:lvl9pPr indent="1828800" latinLnBrk="0">
      <a:defRPr b="1"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iapositiva titolo">
    <p:spTree>
      <p:nvGrpSpPr>
        <p:cNvPr id="1" name=""/>
        <p:cNvGrpSpPr/>
        <p:nvPr/>
      </p:nvGrpSpPr>
      <p:grpSpPr>
        <a:xfrm>
          <a:off x="0" y="0"/>
          <a:ext cx="0" cy="0"/>
          <a:chOff x="0" y="0"/>
          <a:chExt cx="0" cy="0"/>
        </a:xfrm>
      </p:grpSpPr>
      <p:sp>
        <p:nvSpPr>
          <p:cNvPr id="11" name="Titolo Testo"/>
          <p:cNvSpPr txBox="1"/>
          <p:nvPr>
            <p:ph type="title"/>
          </p:nvPr>
        </p:nvSpPr>
        <p:spPr>
          <a:xfrm>
            <a:off x="685800" y="2130425"/>
            <a:ext cx="7772400" cy="1470025"/>
          </a:xfrm>
          <a:prstGeom prst="rect">
            <a:avLst/>
          </a:prstGeom>
        </p:spPr>
        <p:txBody>
          <a:bodyPr/>
          <a:lstStyle/>
          <a:p>
            <a:pPr/>
            <a:r>
              <a:t>Titolo Testo</a:t>
            </a:r>
          </a:p>
        </p:txBody>
      </p:sp>
      <p:sp>
        <p:nvSpPr>
          <p:cNvPr id="12" name="Corpo livello uno…"/>
          <p:cNvSpPr txBox="1"/>
          <p:nvPr>
            <p:ph type="body" sz="quarter" idx="1"/>
          </p:nvPr>
        </p:nvSpPr>
        <p:spPr>
          <a:xfrm>
            <a:off x="1371600" y="3886200"/>
            <a:ext cx="6400800" cy="1752600"/>
          </a:xfrm>
          <a:prstGeom prst="rect">
            <a:avLst/>
          </a:prstGeom>
        </p:spPr>
        <p:txBody>
          <a:bodyPr/>
          <a:lstStyle>
            <a:lvl1pPr marL="0" indent="0" algn="ctr">
              <a:buSzTx/>
              <a:buFontTx/>
              <a:buNone/>
            </a:lvl1pPr>
            <a:lvl2pPr marL="0" indent="457200" algn="ctr">
              <a:buSzTx/>
              <a:buFontTx/>
              <a:buNone/>
            </a:lvl2pPr>
            <a:lvl3pPr marL="0" indent="914400" algn="ctr">
              <a:buSzTx/>
              <a:buFontTx/>
              <a:buNone/>
            </a:lvl3pPr>
            <a:lvl4pPr marL="0" indent="1371600" algn="ctr">
              <a:buSzTx/>
              <a:buFontTx/>
              <a:buNone/>
            </a:lvl4pPr>
            <a:lvl5pPr marL="0" indent="1828800" algn="ctr">
              <a:buSzTx/>
              <a:buFontTx/>
              <a:buNone/>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testo verticale">
    <p:spTree>
      <p:nvGrpSpPr>
        <p:cNvPr id="1" name=""/>
        <p:cNvGrpSpPr/>
        <p:nvPr/>
      </p:nvGrpSpPr>
      <p:grpSpPr>
        <a:xfrm>
          <a:off x="0" y="0"/>
          <a:ext cx="0" cy="0"/>
          <a:chOff x="0" y="0"/>
          <a:chExt cx="0" cy="0"/>
        </a:xfrm>
      </p:grpSpPr>
      <p:sp>
        <p:nvSpPr>
          <p:cNvPr id="92" name="Titolo Testo"/>
          <p:cNvSpPr txBox="1"/>
          <p:nvPr>
            <p:ph type="title"/>
          </p:nvPr>
        </p:nvSpPr>
        <p:spPr>
          <a:prstGeom prst="rect">
            <a:avLst/>
          </a:prstGeom>
        </p:spPr>
        <p:txBody>
          <a:bodyPr/>
          <a:lstStyle/>
          <a:p>
            <a:pPr/>
            <a:r>
              <a:t>Titolo Testo</a:t>
            </a:r>
          </a:p>
        </p:txBody>
      </p:sp>
      <p:sp>
        <p:nvSpPr>
          <p:cNvPr id="93"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9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verticale e testo">
    <p:spTree>
      <p:nvGrpSpPr>
        <p:cNvPr id="1" name=""/>
        <p:cNvGrpSpPr/>
        <p:nvPr/>
      </p:nvGrpSpPr>
      <p:grpSpPr>
        <a:xfrm>
          <a:off x="0" y="0"/>
          <a:ext cx="0" cy="0"/>
          <a:chOff x="0" y="0"/>
          <a:chExt cx="0" cy="0"/>
        </a:xfrm>
      </p:grpSpPr>
      <p:sp>
        <p:nvSpPr>
          <p:cNvPr id="101" name="Titolo Testo"/>
          <p:cNvSpPr txBox="1"/>
          <p:nvPr>
            <p:ph type="title"/>
          </p:nvPr>
        </p:nvSpPr>
        <p:spPr>
          <a:xfrm>
            <a:off x="6629400" y="0"/>
            <a:ext cx="2057400" cy="6858000"/>
          </a:xfrm>
          <a:prstGeom prst="rect">
            <a:avLst/>
          </a:prstGeom>
        </p:spPr>
        <p:txBody>
          <a:bodyPr/>
          <a:lstStyle/>
          <a:p>
            <a:pPr/>
            <a:r>
              <a:t>Titolo Testo</a:t>
            </a:r>
          </a:p>
        </p:txBody>
      </p:sp>
      <p:sp>
        <p:nvSpPr>
          <p:cNvPr id="102" name="Corpo livello uno…"/>
          <p:cNvSpPr txBox="1"/>
          <p:nvPr>
            <p:ph type="body" idx="1"/>
          </p:nvPr>
        </p:nvSpPr>
        <p:spPr>
          <a:xfrm>
            <a:off x="457200" y="0"/>
            <a:ext cx="6019800" cy="68580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20" name="Titolo Testo"/>
          <p:cNvSpPr txBox="1"/>
          <p:nvPr>
            <p:ph type="title"/>
          </p:nvPr>
        </p:nvSpPr>
        <p:spPr>
          <a:prstGeom prst="rect">
            <a:avLst/>
          </a:prstGeom>
        </p:spPr>
        <p:txBody>
          <a:bodyPr/>
          <a:lstStyle/>
          <a:p>
            <a:pPr/>
            <a:r>
              <a:t>Titolo Testo</a:t>
            </a:r>
          </a:p>
        </p:txBody>
      </p:sp>
      <p:sp>
        <p:nvSpPr>
          <p:cNvPr id="21"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2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ntestazione sezione">
    <p:spTree>
      <p:nvGrpSpPr>
        <p:cNvPr id="1" name=""/>
        <p:cNvGrpSpPr/>
        <p:nvPr/>
      </p:nvGrpSpPr>
      <p:grpSpPr>
        <a:xfrm>
          <a:off x="0" y="0"/>
          <a:ext cx="0" cy="0"/>
          <a:chOff x="0" y="0"/>
          <a:chExt cx="0" cy="0"/>
        </a:xfrm>
      </p:grpSpPr>
      <p:sp>
        <p:nvSpPr>
          <p:cNvPr id="29" name="Titolo Testo"/>
          <p:cNvSpPr txBox="1"/>
          <p:nvPr>
            <p:ph type="title"/>
          </p:nvPr>
        </p:nvSpPr>
        <p:spPr>
          <a:xfrm>
            <a:off x="722312" y="4406900"/>
            <a:ext cx="7772401" cy="1362075"/>
          </a:xfrm>
          <a:prstGeom prst="rect">
            <a:avLst/>
          </a:prstGeom>
        </p:spPr>
        <p:txBody>
          <a:bodyPr anchor="t"/>
          <a:lstStyle>
            <a:lvl1pPr algn="l">
              <a:defRPr b="1" cap="all" sz="4000"/>
            </a:lvl1pPr>
          </a:lstStyle>
          <a:p>
            <a:pPr/>
            <a:r>
              <a:t>Titolo Testo</a:t>
            </a:r>
          </a:p>
        </p:txBody>
      </p:sp>
      <p:sp>
        <p:nvSpPr>
          <p:cNvPr id="30" name="Corpo livello uno…"/>
          <p:cNvSpPr txBox="1"/>
          <p:nvPr>
            <p:ph type="body" sz="quarter" idx="1"/>
          </p:nvPr>
        </p:nvSpPr>
        <p:spPr>
          <a:xfrm>
            <a:off x="722312" y="2906713"/>
            <a:ext cx="7772401" cy="1500188"/>
          </a:xfrm>
          <a:prstGeom prst="rect">
            <a:avLst/>
          </a:prstGeom>
        </p:spPr>
        <p:txBody>
          <a:bodyPr anchor="b"/>
          <a:lstStyle>
            <a:lvl1pPr marL="0" indent="0">
              <a:buSzTx/>
              <a:buFontTx/>
              <a:buNone/>
              <a:defRPr sz="2000"/>
            </a:lvl1pPr>
            <a:lvl2pPr marL="0" indent="457200">
              <a:buSzTx/>
              <a:buFontTx/>
              <a:buNone/>
              <a:defRPr sz="2000"/>
            </a:lvl2pPr>
            <a:lvl3pPr marL="0" indent="914400">
              <a:buSzTx/>
              <a:buFontTx/>
              <a:buNone/>
              <a:defRPr sz="2000"/>
            </a:lvl3pPr>
            <a:lvl4pPr marL="0" indent="1371600">
              <a:buSzTx/>
              <a:buFontTx/>
              <a:buNone/>
              <a:defRPr sz="2000"/>
            </a:lvl4pPr>
            <a:lvl5pPr marL="0" indent="1828800">
              <a:buSzTx/>
              <a:buFontTx/>
              <a:buNone/>
              <a:defRPr sz="2000"/>
            </a:lvl5pPr>
          </a:lstStyle>
          <a:p>
            <a:pPr/>
            <a:r>
              <a:t>Corpo livello uno</a:t>
            </a:r>
          </a:p>
          <a:p>
            <a:pPr lvl="1"/>
            <a:r>
              <a:t>Corpo livello due</a:t>
            </a:r>
          </a:p>
          <a:p>
            <a:pPr lvl="2"/>
            <a:r>
              <a:t>Corpo livello tre</a:t>
            </a:r>
          </a:p>
          <a:p>
            <a:pPr lvl="3"/>
            <a:r>
              <a:t>Corpo livello quattro</a:t>
            </a:r>
          </a:p>
          <a:p>
            <a:pPr lvl="4"/>
            <a:r>
              <a:t>Corpo livello cinque</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uto 2">
    <p:spTree>
      <p:nvGrpSpPr>
        <p:cNvPr id="1" name=""/>
        <p:cNvGrpSpPr/>
        <p:nvPr/>
      </p:nvGrpSpPr>
      <p:grpSpPr>
        <a:xfrm>
          <a:off x="0" y="0"/>
          <a:ext cx="0" cy="0"/>
          <a:chOff x="0" y="0"/>
          <a:chExt cx="0" cy="0"/>
        </a:xfrm>
      </p:grpSpPr>
      <p:sp>
        <p:nvSpPr>
          <p:cNvPr id="38" name="Titolo Testo"/>
          <p:cNvSpPr txBox="1"/>
          <p:nvPr>
            <p:ph type="title"/>
          </p:nvPr>
        </p:nvSpPr>
        <p:spPr>
          <a:prstGeom prst="rect">
            <a:avLst/>
          </a:prstGeom>
        </p:spPr>
        <p:txBody>
          <a:bodyPr/>
          <a:lstStyle/>
          <a:p>
            <a:pPr/>
            <a:r>
              <a:t>Titolo Testo</a:t>
            </a:r>
          </a:p>
        </p:txBody>
      </p:sp>
      <p:sp>
        <p:nvSpPr>
          <p:cNvPr id="39" name="Corpo livello uno…"/>
          <p:cNvSpPr txBox="1"/>
          <p:nvPr>
            <p:ph type="body" sz="half" idx="1"/>
          </p:nvPr>
        </p:nvSpPr>
        <p:spPr>
          <a:xfrm>
            <a:off x="457200" y="1600200"/>
            <a:ext cx="4038600" cy="5257800"/>
          </a:xfrm>
          <a:prstGeom prst="rect">
            <a:avLst/>
          </a:prstGeom>
        </p:spPr>
        <p:txBody>
          <a:bodyPr/>
          <a:lstStyle>
            <a:lvl1pPr>
              <a:defRPr sz="2800"/>
            </a:lvl1pPr>
            <a:lvl2pPr marL="779462" indent="-333375">
              <a:defRPr sz="2800"/>
            </a:lvl2pPr>
            <a:lvl3pPr marL="1223327" indent="-320039">
              <a:defRPr sz="2800"/>
            </a:lvl3pPr>
            <a:lvl4pPr marL="1716087" indent="-355599">
              <a:defRPr sz="2800"/>
            </a:lvl4pPr>
            <a:lvl5pPr marL="2173288" indent="-3556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4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fronto">
    <p:spTree>
      <p:nvGrpSpPr>
        <p:cNvPr id="1" name=""/>
        <p:cNvGrpSpPr/>
        <p:nvPr/>
      </p:nvGrpSpPr>
      <p:grpSpPr>
        <a:xfrm>
          <a:off x="0" y="0"/>
          <a:ext cx="0" cy="0"/>
          <a:chOff x="0" y="0"/>
          <a:chExt cx="0" cy="0"/>
        </a:xfrm>
      </p:grpSpPr>
      <p:sp>
        <p:nvSpPr>
          <p:cNvPr id="47" name="Titolo Testo"/>
          <p:cNvSpPr txBox="1"/>
          <p:nvPr>
            <p:ph type="title"/>
          </p:nvPr>
        </p:nvSpPr>
        <p:spPr>
          <a:xfrm>
            <a:off x="457200" y="274638"/>
            <a:ext cx="8229600" cy="1143001"/>
          </a:xfrm>
          <a:prstGeom prst="rect">
            <a:avLst/>
          </a:prstGeom>
        </p:spPr>
        <p:txBody>
          <a:bodyPr/>
          <a:lstStyle/>
          <a:p>
            <a:pPr/>
            <a:r>
              <a:t>Titolo Testo</a:t>
            </a:r>
          </a:p>
        </p:txBody>
      </p:sp>
      <p:sp>
        <p:nvSpPr>
          <p:cNvPr id="48" name="Corpo livello uno…"/>
          <p:cNvSpPr txBox="1"/>
          <p:nvPr>
            <p:ph type="body" sz="quarter" idx="1"/>
          </p:nvPr>
        </p:nvSpPr>
        <p:spPr>
          <a:xfrm>
            <a:off x="457200" y="1535112"/>
            <a:ext cx="4040188" cy="63976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Corpo livello uno</a:t>
            </a:r>
          </a:p>
          <a:p>
            <a:pPr lvl="1"/>
            <a:r>
              <a:t>Corpo livello due</a:t>
            </a:r>
          </a:p>
          <a:p>
            <a:pPr lvl="2"/>
            <a:r>
              <a:t>Corpo livello tre</a:t>
            </a:r>
          </a:p>
          <a:p>
            <a:pPr lvl="3"/>
            <a:r>
              <a:t>Corpo livello quattro</a:t>
            </a:r>
          </a:p>
          <a:p>
            <a:pPr lvl="4"/>
            <a:r>
              <a:t>Corpo livello cinque</a:t>
            </a:r>
          </a:p>
        </p:txBody>
      </p:sp>
      <p:sp>
        <p:nvSpPr>
          <p:cNvPr id="49" name="Rettangolo"/>
          <p:cNvSpPr/>
          <p:nvPr>
            <p:ph type="body" sz="quarter" idx="13"/>
          </p:nvPr>
        </p:nvSpPr>
        <p:spPr>
          <a:xfrm>
            <a:off x="4645025" y="1535112"/>
            <a:ext cx="4041775" cy="639763"/>
          </a:xfrm>
          <a:prstGeom prst="rect">
            <a:avLst/>
          </a:prstGeom>
        </p:spPr>
        <p:txBody>
          <a:bodyPr anchor="b"/>
          <a:lstStyle/>
          <a:p>
            <a:pPr marL="0" indent="0">
              <a:buSzTx/>
              <a:buFontTx/>
              <a:buNone/>
              <a:defRPr b="1" sz="2400"/>
            </a:pPr>
          </a:p>
        </p:txBody>
      </p:sp>
      <p:sp>
        <p:nvSpPr>
          <p:cNvPr id="5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57" name="Titolo Testo"/>
          <p:cNvSpPr txBox="1"/>
          <p:nvPr>
            <p:ph type="title"/>
          </p:nvPr>
        </p:nvSpPr>
        <p:spPr>
          <a:prstGeom prst="rect">
            <a:avLst/>
          </a:prstGeom>
        </p:spPr>
        <p:txBody>
          <a:bodyPr/>
          <a:lstStyle/>
          <a:p>
            <a:pPr/>
            <a:r>
              <a:t>Titolo Testo</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o">
    <p:spTree>
      <p:nvGrpSpPr>
        <p:cNvPr id="1" name=""/>
        <p:cNvGrpSpPr/>
        <p:nvPr/>
      </p:nvGrpSpPr>
      <p:grpSpPr>
        <a:xfrm>
          <a:off x="0" y="0"/>
          <a:ext cx="0" cy="0"/>
          <a:chOff x="0" y="0"/>
          <a:chExt cx="0" cy="0"/>
        </a:xfrm>
      </p:grpSpPr>
      <p:sp>
        <p:nvSpPr>
          <p:cNvPr id="6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uto con didascalia">
    <p:spTree>
      <p:nvGrpSpPr>
        <p:cNvPr id="1" name=""/>
        <p:cNvGrpSpPr/>
        <p:nvPr/>
      </p:nvGrpSpPr>
      <p:grpSpPr>
        <a:xfrm>
          <a:off x="0" y="0"/>
          <a:ext cx="0" cy="0"/>
          <a:chOff x="0" y="0"/>
          <a:chExt cx="0" cy="0"/>
        </a:xfrm>
      </p:grpSpPr>
      <p:sp>
        <p:nvSpPr>
          <p:cNvPr id="72" name="Titolo Testo"/>
          <p:cNvSpPr txBox="1"/>
          <p:nvPr>
            <p:ph type="title"/>
          </p:nvPr>
        </p:nvSpPr>
        <p:spPr>
          <a:xfrm>
            <a:off x="457200" y="273050"/>
            <a:ext cx="3008314" cy="1162050"/>
          </a:xfrm>
          <a:prstGeom prst="rect">
            <a:avLst/>
          </a:prstGeom>
        </p:spPr>
        <p:txBody>
          <a:bodyPr anchor="b"/>
          <a:lstStyle>
            <a:lvl1pPr algn="l">
              <a:defRPr b="1" sz="2000"/>
            </a:lvl1pPr>
          </a:lstStyle>
          <a:p>
            <a:pPr/>
            <a:r>
              <a:t>Titolo Testo</a:t>
            </a:r>
          </a:p>
        </p:txBody>
      </p:sp>
      <p:sp>
        <p:nvSpPr>
          <p:cNvPr id="73" name="Corpo livello uno…"/>
          <p:cNvSpPr txBox="1"/>
          <p:nvPr>
            <p:ph type="body" idx="1"/>
          </p:nvPr>
        </p:nvSpPr>
        <p:spPr>
          <a:xfrm>
            <a:off x="3575050" y="273050"/>
            <a:ext cx="5111750" cy="5853113"/>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74" name="Rettangolo"/>
          <p:cNvSpPr/>
          <p:nvPr>
            <p:ph type="body" sz="half" idx="13"/>
          </p:nvPr>
        </p:nvSpPr>
        <p:spPr>
          <a:xfrm>
            <a:off x="457199" y="1435100"/>
            <a:ext cx="3008315" cy="4691063"/>
          </a:xfrm>
          <a:prstGeom prst="rect">
            <a:avLst/>
          </a:prstGeom>
        </p:spPr>
        <p:txBody>
          <a:bodyPr/>
          <a:lstStyle/>
          <a:p>
            <a:pPr marL="0" indent="0">
              <a:buSzTx/>
              <a:buFontTx/>
              <a:buNone/>
              <a:defRPr sz="1400"/>
            </a:pPr>
          </a:p>
        </p:txBody>
      </p:sp>
      <p:sp>
        <p:nvSpPr>
          <p:cNvPr id="7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mmagine con didascalia">
    <p:spTree>
      <p:nvGrpSpPr>
        <p:cNvPr id="1" name=""/>
        <p:cNvGrpSpPr/>
        <p:nvPr/>
      </p:nvGrpSpPr>
      <p:grpSpPr>
        <a:xfrm>
          <a:off x="0" y="0"/>
          <a:ext cx="0" cy="0"/>
          <a:chOff x="0" y="0"/>
          <a:chExt cx="0" cy="0"/>
        </a:xfrm>
      </p:grpSpPr>
      <p:sp>
        <p:nvSpPr>
          <p:cNvPr id="82" name="Titolo Testo"/>
          <p:cNvSpPr txBox="1"/>
          <p:nvPr>
            <p:ph type="title"/>
          </p:nvPr>
        </p:nvSpPr>
        <p:spPr>
          <a:xfrm>
            <a:off x="1792288" y="4800600"/>
            <a:ext cx="5486401" cy="566738"/>
          </a:xfrm>
          <a:prstGeom prst="rect">
            <a:avLst/>
          </a:prstGeom>
        </p:spPr>
        <p:txBody>
          <a:bodyPr anchor="b"/>
          <a:lstStyle>
            <a:lvl1pPr algn="l">
              <a:defRPr b="1" sz="2000"/>
            </a:lvl1pPr>
          </a:lstStyle>
          <a:p>
            <a:pPr/>
            <a:r>
              <a:t>Titolo Testo</a:t>
            </a:r>
          </a:p>
        </p:txBody>
      </p:sp>
      <p:sp>
        <p:nvSpPr>
          <p:cNvPr id="83" name="Immagine"/>
          <p:cNvSpPr/>
          <p:nvPr>
            <p:ph type="pic" sz="half" idx="13"/>
          </p:nvPr>
        </p:nvSpPr>
        <p:spPr>
          <a:xfrm>
            <a:off x="1792288" y="612775"/>
            <a:ext cx="5486401" cy="4114800"/>
          </a:xfrm>
          <a:prstGeom prst="rect">
            <a:avLst/>
          </a:prstGeom>
        </p:spPr>
        <p:txBody>
          <a:bodyPr lIns="91439" tIns="45719" rIns="91439" bIns="45719">
            <a:noAutofit/>
          </a:bodyPr>
          <a:lstStyle/>
          <a:p>
            <a:pPr/>
          </a:p>
        </p:txBody>
      </p:sp>
      <p:sp>
        <p:nvSpPr>
          <p:cNvPr id="84" name="Corpo livello uno…"/>
          <p:cNvSpPr txBox="1"/>
          <p:nvPr>
            <p:ph type="body" sz="quarter" idx="1"/>
          </p:nvPr>
        </p:nvSpPr>
        <p:spPr>
          <a:xfrm>
            <a:off x="1792288" y="5367337"/>
            <a:ext cx="5486401" cy="804863"/>
          </a:xfrm>
          <a:prstGeom prst="rect">
            <a:avLst/>
          </a:prstGeom>
        </p:spPr>
        <p:txBody>
          <a:bodyPr/>
          <a:lstStyle>
            <a:lvl1pPr marL="0" indent="0">
              <a:buSzTx/>
              <a:buFontTx/>
              <a:buNone/>
              <a:defRPr sz="1400"/>
            </a:lvl1pPr>
            <a:lvl2pPr marL="0" indent="457200">
              <a:buSzTx/>
              <a:buFontTx/>
              <a:buNone/>
              <a:defRPr sz="1400"/>
            </a:lvl2pPr>
            <a:lvl3pPr marL="0" indent="914400">
              <a:buSzTx/>
              <a:buFontTx/>
              <a:buNone/>
              <a:defRPr sz="1400"/>
            </a:lvl3pPr>
            <a:lvl4pPr marL="0" indent="1371600">
              <a:buSzTx/>
              <a:buFontTx/>
              <a:buNone/>
              <a:defRPr sz="1400"/>
            </a:lvl4pPr>
            <a:lvl5pPr marL="0" indent="1828800">
              <a:buSzTx/>
              <a:buFontTx/>
              <a:buNone/>
              <a:defRPr sz="1400"/>
            </a:lvl5pPr>
          </a:lstStyle>
          <a:p>
            <a:pPr/>
            <a:r>
              <a:t>Corpo livello uno</a:t>
            </a:r>
          </a:p>
          <a:p>
            <a:pPr lvl="1"/>
            <a:r>
              <a:t>Corpo livello due</a:t>
            </a:r>
          </a:p>
          <a:p>
            <a:pPr lvl="2"/>
            <a:r>
              <a:t>Corpo livello tre</a:t>
            </a:r>
          </a:p>
          <a:p>
            <a:pPr lvl="3"/>
            <a:r>
              <a:t>Corpo livello quattro</a:t>
            </a:r>
          </a:p>
          <a:p>
            <a:pPr lvl="4"/>
            <a:r>
              <a:t>Corpo livello cinque</a:t>
            </a:r>
          </a:p>
        </p:txBody>
      </p:sp>
      <p:sp>
        <p:nvSpPr>
          <p:cNvPr id="8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Titolo Testo"/>
          <p:cNvSpPr txBox="1"/>
          <p:nvPr>
            <p:ph type="title"/>
          </p:nvPr>
        </p:nvSpPr>
        <p:spPr>
          <a:xfrm>
            <a:off x="457200" y="0"/>
            <a:ext cx="8229600" cy="16922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Titolo Testo</a:t>
            </a:r>
          </a:p>
        </p:txBody>
      </p:sp>
      <p:sp>
        <p:nvSpPr>
          <p:cNvPr id="3" name="Corpo livello uno…"/>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7477021" y="6245225"/>
            <a:ext cx="284372" cy="307340"/>
          </a:xfrm>
          <a:prstGeom prst="rect">
            <a:avLst/>
          </a:prstGeom>
          <a:ln w="12700">
            <a:miter lim="400000"/>
          </a:ln>
        </p:spPr>
        <p:txBody>
          <a:bodyPr wrap="none" lIns="45719" rIns="45719">
            <a:spAutoFit/>
          </a:bodyPr>
          <a:lstStyle>
            <a:lvl1pPr algn="ct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1pPr>
      <a:lvl2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2pPr>
      <a:lvl3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3pPr>
      <a:lvl4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4pPr>
      <a:lvl5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5pPr>
      <a:lvl6pPr marL="39687"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6pPr>
      <a:lvl7pPr marL="39687"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7pPr>
      <a:lvl8pPr marL="39687"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8pPr>
      <a:lvl9pPr marL="39687"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9pPr>
    </p:titleStyle>
    <p:bodyStyle>
      <a:lvl1pPr marL="382588"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1pPr>
      <a:lvl2pPr marL="772659"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2pPr>
      <a:lvl3pPr marL="1208087"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3pPr>
      <a:lvl4pPr marL="1726247"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4pPr>
      <a:lvl5pPr marL="2183448"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5pPr>
      <a:lvl6pPr marL="2640648"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6pPr>
      <a:lvl7pPr marL="3097848"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7pPr>
      <a:lvl8pPr marL="3555047"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8pPr>
      <a:lvl9pPr marL="4012247"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9pPr>
    </p:bodyStyle>
    <p:otherStyle>
      <a:lvl1pPr marL="0" marR="0" indent="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1pPr>
      <a:lvl2pPr marL="0" marR="0" indent="4572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2pPr>
      <a:lvl3pPr marL="0" marR="0" indent="9144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3pPr>
      <a:lvl4pPr marL="0" marR="0" indent="13716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4pPr>
      <a:lvl5pPr marL="0" marR="0" indent="18288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5pPr>
      <a:lvl6pPr marL="0" marR="0" indent="22860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6pPr>
      <a:lvl7pPr marL="0" marR="0" indent="27432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7pPr>
      <a:lvl8pPr marL="0" marR="0" indent="32004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8pPr>
      <a:lvl9pPr marL="0" marR="0" indent="3657600" algn="ct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2.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8C0D1C"/>
        </a:solidFill>
      </p:bgPr>
    </p:bg>
    <p:spTree>
      <p:nvGrpSpPr>
        <p:cNvPr id="1" name=""/>
        <p:cNvGrpSpPr/>
        <p:nvPr/>
      </p:nvGrpSpPr>
      <p:grpSpPr>
        <a:xfrm>
          <a:off x="0" y="0"/>
          <a:ext cx="0" cy="0"/>
          <a:chOff x="0" y="0"/>
          <a:chExt cx="0" cy="0"/>
        </a:xfrm>
      </p:grpSpPr>
      <p:pic>
        <p:nvPicPr>
          <p:cNvPr id="112" name="logo-dBC&amp;UniPD_bianco.pdf" descr="logo-dBC&amp;UniPD_bianco.pdf"/>
          <p:cNvPicPr>
            <a:picLocks noChangeAspect="1"/>
          </p:cNvPicPr>
          <p:nvPr/>
        </p:nvPicPr>
        <p:blipFill>
          <a:blip r:embed="rId2">
            <a:extLst/>
          </a:blip>
          <a:stretch>
            <a:fillRect/>
          </a:stretch>
        </p:blipFill>
        <p:spPr>
          <a:xfrm>
            <a:off x="0" y="-963613"/>
            <a:ext cx="9144000" cy="6461127"/>
          </a:xfrm>
          <a:prstGeom prst="rect">
            <a:avLst/>
          </a:prstGeom>
          <a:ln w="12700">
            <a:miter lim="400000"/>
          </a:ln>
        </p:spPr>
      </p:pic>
      <p:sp>
        <p:nvSpPr>
          <p:cNvPr id="113" name="History of Animation…"/>
          <p:cNvSpPr txBox="1"/>
          <p:nvPr>
            <p:ph type="body" sz="half" idx="1"/>
          </p:nvPr>
        </p:nvSpPr>
        <p:spPr>
          <a:xfrm>
            <a:off x="971550" y="3644900"/>
            <a:ext cx="7200900" cy="2879725"/>
          </a:xfrm>
          <a:prstGeom prst="rect">
            <a:avLst/>
          </a:prstGeom>
        </p:spPr>
        <p:txBody>
          <a:bodyPr/>
          <a:lstStyle/>
          <a:p>
            <a:pPr marL="0" indent="39687" algn="ctr">
              <a:buSzTx/>
              <a:buNone/>
              <a:defRPr b="1" i="1" sz="6000">
                <a:solidFill>
                  <a:schemeClr val="accent3">
                    <a:lumOff val="44000"/>
                  </a:schemeClr>
                </a:solidFill>
              </a:defRPr>
            </a:pPr>
            <a:r>
              <a:t>History of Animation</a:t>
            </a:r>
          </a:p>
          <a:p>
            <a:pPr marL="0" indent="39687" algn="ctr">
              <a:buSzTx/>
              <a:buNone/>
              <a:defRPr b="1" i="1" sz="1600">
                <a:solidFill>
                  <a:schemeClr val="accent3">
                    <a:lumOff val="44000"/>
                  </a:schemeClr>
                </a:solidFill>
              </a:defRPr>
            </a:pPr>
            <a:r>
              <a:t>Second Cycle Degree in Theatre, Film, Television and Media Studies</a:t>
            </a:r>
          </a:p>
          <a:p>
            <a:pPr marL="0" indent="39687" algn="r">
              <a:buSzTx/>
              <a:buNone/>
              <a:defRPr sz="2000">
                <a:solidFill>
                  <a:schemeClr val="accent3">
                    <a:lumOff val="44000"/>
                  </a:schemeClr>
                </a:solidFill>
              </a:defRPr>
            </a:pPr>
          </a:p>
          <a:p>
            <a:pPr marL="0" indent="39687" algn="r">
              <a:buSzTx/>
              <a:buNone/>
              <a:defRPr sz="2000">
                <a:solidFill>
                  <a:schemeClr val="accent3">
                    <a:lumOff val="44000"/>
                  </a:schemeClr>
                </a:solidFill>
              </a:defRPr>
            </a:pPr>
            <a:r>
              <a:t>Academic Year 2018-2019</a:t>
            </a:r>
          </a:p>
          <a:p>
            <a:pPr marL="0" indent="39687" algn="r">
              <a:buSzTx/>
              <a:buNone/>
              <a:defRPr b="1" sz="4000">
                <a:solidFill>
                  <a:schemeClr val="accent3">
                    <a:lumOff val="44000"/>
                  </a:schemeClr>
                </a:solidFill>
              </a:defRPr>
            </a:pPr>
            <a:r>
              <a:t>Lesson 21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157"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8" name="1933: Une nuit sur le mont chauve. The film was highly appreciated, but it was not profitable. Afterwards, he turned to advertising (La belle au bois dormant, 1935).…"/>
          <p:cNvSpPr txBox="1"/>
          <p:nvPr/>
        </p:nvSpPr>
        <p:spPr>
          <a:xfrm>
            <a:off x="467544" y="1340767"/>
            <a:ext cx="8135936" cy="6466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1933: </a:t>
            </a:r>
            <a:r>
              <a:rPr i="1"/>
              <a:t>Une nuit sur le mont chauve</a:t>
            </a:r>
            <a:r>
              <a:t>. The film was highly appreciated, but it was not profitable. Afterwards, he turned to advertising (</a:t>
            </a:r>
            <a:r>
              <a:rPr i="1"/>
              <a:t>La belle au bois dormant</a:t>
            </a:r>
            <a:r>
              <a:t>, 1935).</a:t>
            </a:r>
            <a:endParaRPr>
              <a:latin typeface="+mn-lt"/>
              <a:ea typeface="+mn-ea"/>
              <a:cs typeface="+mn-cs"/>
              <a:sym typeface="Arial"/>
            </a:endParaRPr>
          </a:p>
          <a:p>
            <a:pPr algn="just">
              <a:defRPr b="1"/>
            </a:pPr>
          </a:p>
          <a:p>
            <a:pPr algn="just">
              <a:defRPr b="1"/>
            </a:pPr>
            <a:r>
              <a:t>1943: </a:t>
            </a:r>
            <a:r>
              <a:rPr i="1"/>
              <a:t>En passant</a:t>
            </a:r>
            <a:r>
              <a:t>, a new pinscreen production for the National Film Board of Canada. Alexeïeff kept working as an engraver; after the War, he returned to Paris.</a:t>
            </a:r>
            <a:endParaRPr>
              <a:latin typeface="+mn-lt"/>
              <a:ea typeface="+mn-ea"/>
              <a:cs typeface="+mn-cs"/>
              <a:sym typeface="Arial"/>
            </a:endParaRPr>
          </a:p>
          <a:p>
            <a:pPr algn="just">
              <a:defRPr b="1"/>
            </a:pPr>
          </a:p>
          <a:p>
            <a:pPr algn="just">
              <a:defRPr b="1"/>
            </a:pPr>
            <a:r>
              <a:t>1951: experimental period; animation of “illusory solids” (</a:t>
            </a:r>
            <a:r>
              <a:rPr i="1"/>
              <a:t>Ètudes de solides illusoires</a:t>
            </a:r>
            <a:r>
              <a:t>).</a:t>
            </a:r>
            <a:endParaRPr>
              <a:latin typeface="+mn-lt"/>
              <a:ea typeface="+mn-ea"/>
              <a:cs typeface="+mn-cs"/>
              <a:sym typeface="Arial"/>
            </a:endParaRPr>
          </a:p>
          <a:p>
            <a:pPr algn="just">
              <a:defRPr b="1"/>
            </a:pPr>
          </a:p>
          <a:p>
            <a:pPr algn="just">
              <a:defRPr b="1"/>
            </a:pPr>
            <a:r>
              <a:t>1962: title illustrations for </a:t>
            </a:r>
            <a:r>
              <a:rPr i="1"/>
              <a:t>Le procès </a:t>
            </a:r>
            <a:r>
              <a:t>(Orson Welles, 1962)</a:t>
            </a:r>
            <a:endParaRPr>
              <a:latin typeface="+mn-lt"/>
              <a:ea typeface="+mn-ea"/>
              <a:cs typeface="+mn-cs"/>
              <a:sym typeface="Arial"/>
            </a:endParaRPr>
          </a:p>
          <a:p>
            <a:pPr algn="just">
              <a:defRPr b="1" sz="1800"/>
            </a:pPr>
          </a:p>
          <a:p>
            <a:pPr algn="just">
              <a:defRPr b="1" sz="1800"/>
            </a:pPr>
          </a:p>
          <a:p>
            <a:pPr algn="ctr">
              <a:defRPr b="1" sz="4400"/>
            </a:pPr>
          </a:p>
          <a:p>
            <a:pPr algn="just">
              <a:defRPr b="1" sz="2300"/>
            </a:pPr>
          </a:p>
        </p:txBody>
      </p:sp>
      <p:sp>
        <p:nvSpPr>
          <p:cNvPr id="159"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162"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3" name="1963: Le nez, after Gogol…"/>
          <p:cNvSpPr txBox="1"/>
          <p:nvPr/>
        </p:nvSpPr>
        <p:spPr>
          <a:xfrm>
            <a:off x="467544" y="1340767"/>
            <a:ext cx="8135936" cy="3977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1963: </a:t>
            </a:r>
            <a:r>
              <a:rPr i="1"/>
              <a:t>Le nez</a:t>
            </a:r>
            <a:r>
              <a:t>, after Gogol</a:t>
            </a:r>
          </a:p>
          <a:p>
            <a:pPr algn="just">
              <a:defRPr b="1"/>
            </a:pPr>
          </a:p>
          <a:p>
            <a:pPr algn="just">
              <a:defRPr b="1"/>
            </a:pPr>
            <a:r>
              <a:t>1972: </a:t>
            </a:r>
            <a:r>
              <a:rPr i="1"/>
              <a:t>Tableaux d’une exposition</a:t>
            </a:r>
            <a:r>
              <a:t>, after Mussorgsky. </a:t>
            </a:r>
            <a:endParaRPr>
              <a:latin typeface="+mn-lt"/>
              <a:ea typeface="+mn-ea"/>
              <a:cs typeface="+mn-cs"/>
              <a:sym typeface="Arial"/>
            </a:endParaRPr>
          </a:p>
          <a:p>
            <a:pPr algn="just">
              <a:defRPr b="1"/>
            </a:pPr>
          </a:p>
          <a:p>
            <a:pPr algn="just">
              <a:defRPr b="1"/>
            </a:pPr>
            <a:r>
              <a:t>1977: </a:t>
            </a:r>
            <a:r>
              <a:rPr i="1"/>
              <a:t>Trois thèmes</a:t>
            </a:r>
            <a:r>
              <a:t>, a kind of “sequel” to </a:t>
            </a:r>
            <a:r>
              <a:rPr i="1"/>
              <a:t>Tableaux d’une exposition</a:t>
            </a:r>
            <a:r>
              <a:t>.</a:t>
            </a:r>
            <a:endParaRPr sz="1800"/>
          </a:p>
          <a:p>
            <a:pPr algn="just">
              <a:defRPr b="1" sz="1800"/>
            </a:pPr>
          </a:p>
          <a:p>
            <a:pPr algn="ctr">
              <a:defRPr b="1" sz="4400"/>
            </a:pPr>
          </a:p>
          <a:p>
            <a:pPr algn="just">
              <a:defRPr b="1" sz="2300"/>
            </a:pPr>
          </a:p>
        </p:txBody>
      </p:sp>
      <p:sp>
        <p:nvSpPr>
          <p:cNvPr id="16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67"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6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9" name="Une nuit sur le mont chauve (Alexander Alexeïeff, 1933)"/>
          <p:cNvSpPr txBox="1"/>
          <p:nvPr/>
        </p:nvSpPr>
        <p:spPr>
          <a:xfrm>
            <a:off x="1799691" y="5948236"/>
            <a:ext cx="554461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Une nuit sur le mont chauve</a:t>
            </a:r>
            <a:r>
              <a:rPr i="0"/>
              <a:t> (Alexander Alexeïeff, 1933)</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72"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7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74" name="La belle au bois dormant (Alexander Alexeïeff, 1935)"/>
          <p:cNvSpPr txBox="1"/>
          <p:nvPr/>
        </p:nvSpPr>
        <p:spPr>
          <a:xfrm>
            <a:off x="2026902" y="5983559"/>
            <a:ext cx="509019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La belle au bois dormant </a:t>
            </a:r>
            <a:r>
              <a:rPr i="0"/>
              <a:t>(Alexander Alexeïeff, 1935)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77"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7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79" name="En passant (Alexander Alexeïeff, 1943)"/>
          <p:cNvSpPr txBox="1"/>
          <p:nvPr/>
        </p:nvSpPr>
        <p:spPr>
          <a:xfrm>
            <a:off x="2680990" y="5876925"/>
            <a:ext cx="3782020" cy="370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En passant </a:t>
            </a:r>
            <a:r>
              <a:rPr i="0"/>
              <a:t>(Alexander Alexeïeff, 1943)</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82"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8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84" name="Ètudes de solides illusoires (Alexander Alexeïeff, 1951)"/>
          <p:cNvSpPr txBox="1"/>
          <p:nvPr/>
        </p:nvSpPr>
        <p:spPr>
          <a:xfrm>
            <a:off x="1907703" y="6021287"/>
            <a:ext cx="5328594"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Ètudes de solides illusoires </a:t>
            </a:r>
            <a:r>
              <a:rPr i="0"/>
              <a:t>(Alexander Alexeïeff, 1951)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87"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8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89" name="Le nez (Alexander Alexeïeff, 1963)"/>
          <p:cNvSpPr txBox="1"/>
          <p:nvPr/>
        </p:nvSpPr>
        <p:spPr>
          <a:xfrm>
            <a:off x="2903798" y="5983559"/>
            <a:ext cx="3336404"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Le nez </a:t>
            </a:r>
            <a:r>
              <a:rPr i="0"/>
              <a:t>(Alexander Alexeïeff, 1963)</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92"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9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94" name="Tableaux d’une exposition (Alexander Alexeïeff, 1972)"/>
          <p:cNvSpPr txBox="1"/>
          <p:nvPr/>
        </p:nvSpPr>
        <p:spPr>
          <a:xfrm>
            <a:off x="1979712" y="5959608"/>
            <a:ext cx="518457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Tableaux d’une exposition </a:t>
            </a:r>
            <a:r>
              <a:rPr i="0"/>
              <a:t>(Alexander Alexeïeff, 1972)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97"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9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99" name="Trois thèmes (Alexander Alexeïeff, 1977)"/>
          <p:cNvSpPr txBox="1"/>
          <p:nvPr/>
        </p:nvSpPr>
        <p:spPr>
          <a:xfrm>
            <a:off x="2584102" y="5876925"/>
            <a:ext cx="3975796" cy="370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Trois thèmes </a:t>
            </a:r>
            <a:r>
              <a:rPr i="0"/>
              <a:t>(Alexander Alexeïeff, 1977)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02"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03" name="Norman McLaren (1914-1987)"/>
          <p:cNvSpPr txBox="1"/>
          <p:nvPr/>
        </p:nvSpPr>
        <p:spPr>
          <a:xfrm>
            <a:off x="504032" y="1201067"/>
            <a:ext cx="8135936" cy="291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Norman McLaren (1914-1987)</a:t>
            </a:r>
            <a:endParaRPr>
              <a:latin typeface="+mn-lt"/>
              <a:ea typeface="+mn-ea"/>
              <a:cs typeface="+mn-cs"/>
              <a:sym typeface="Arial"/>
            </a:endParaRPr>
          </a:p>
          <a:p>
            <a:pPr algn="ctr">
              <a:defRPr b="1"/>
            </a:pPr>
          </a:p>
          <a:p>
            <a:pPr algn="just">
              <a:defRPr b="1"/>
            </a:pPr>
          </a:p>
          <a:p>
            <a:pPr algn="ctr">
              <a:defRPr b="1" sz="4400"/>
            </a:pPr>
          </a:p>
          <a:p>
            <a:pPr algn="just">
              <a:defRPr b="1" sz="2300"/>
            </a:pPr>
          </a:p>
        </p:txBody>
      </p:sp>
      <p:sp>
        <p:nvSpPr>
          <p:cNvPr id="20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
        <p:nvSpPr>
          <p:cNvPr id="205" name="Opening Speech (Norman McLaren, 1960)"/>
          <p:cNvSpPr txBox="1"/>
          <p:nvPr/>
        </p:nvSpPr>
        <p:spPr>
          <a:xfrm>
            <a:off x="2539181" y="6012779"/>
            <a:ext cx="406563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Opening Speech </a:t>
            </a:r>
            <a:r>
              <a:rPr i="0"/>
              <a:t>(Norman McLaren, 1960)</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16" name="The Masters of Animation"/>
          <p:cNvSpPr txBox="1"/>
          <p:nvPr/>
        </p:nvSpPr>
        <p:spPr>
          <a:xfrm>
            <a:off x="4824667" y="260647"/>
            <a:ext cx="3876999"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chemeClr val="accent3">
                    <a:lumOff val="44000"/>
                  </a:schemeClr>
                </a:solidFill>
              </a:defRPr>
            </a:lvl1pPr>
          </a:lstStyle>
          <a:p>
            <a:pPr/>
            <a:r>
              <a:t>The Masters of Animation</a:t>
            </a:r>
          </a:p>
        </p:txBody>
      </p:sp>
      <p:pic>
        <p:nvPicPr>
          <p:cNvPr id="117"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8" name="Three Masters of Animation:…"/>
          <p:cNvSpPr txBox="1"/>
          <p:nvPr/>
        </p:nvSpPr>
        <p:spPr>
          <a:xfrm>
            <a:off x="467544" y="1628799"/>
            <a:ext cx="8135936" cy="560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Three Masters of Animation:</a:t>
            </a:r>
            <a:endParaRPr>
              <a:latin typeface="+mn-lt"/>
              <a:ea typeface="+mn-ea"/>
              <a:cs typeface="+mn-cs"/>
              <a:sym typeface="Arial"/>
            </a:endParaRPr>
          </a:p>
          <a:p>
            <a:pPr algn="ctr">
              <a:defRPr b="1" sz="4400"/>
            </a:pPr>
          </a:p>
          <a:p>
            <a:pPr algn="ctr">
              <a:defRPr b="1" sz="4400"/>
            </a:pPr>
            <a:r>
              <a:t>Alexander Alexeïeff</a:t>
            </a:r>
          </a:p>
          <a:p>
            <a:pPr algn="ctr">
              <a:defRPr b="1" sz="4400"/>
            </a:pPr>
            <a:r>
              <a:t>Norman McLaren</a:t>
            </a:r>
            <a:endParaRPr>
              <a:latin typeface="+mn-lt"/>
              <a:ea typeface="+mn-ea"/>
              <a:cs typeface="+mn-cs"/>
              <a:sym typeface="Arial"/>
            </a:endParaRPr>
          </a:p>
          <a:p>
            <a:pPr algn="ctr">
              <a:defRPr b="1" sz="4400"/>
            </a:pPr>
            <a:r>
              <a:t>Oskar Fischinger</a:t>
            </a: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0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09" name="He was born in Scotland. His father, an interior designer, encouraged young Norman’s enrollment at the School of Fine Arts in Glasgow, in 1933.…"/>
          <p:cNvSpPr txBox="1"/>
          <p:nvPr/>
        </p:nvSpPr>
        <p:spPr>
          <a:xfrm>
            <a:off x="395536" y="980727"/>
            <a:ext cx="8135936" cy="664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a:pPr>
          </a:p>
          <a:p>
            <a:pPr algn="just">
              <a:defRPr b="1"/>
            </a:pPr>
            <a:r>
              <a:t>He was born in Scotland. His father, an interior designer, encouraged young Norman’s enrollment at the School of Fine Arts in Glasgow, in 1933.</a:t>
            </a:r>
            <a:endParaRPr>
              <a:latin typeface="+mn-lt"/>
              <a:ea typeface="+mn-ea"/>
              <a:cs typeface="+mn-cs"/>
              <a:sym typeface="Arial"/>
            </a:endParaRPr>
          </a:p>
          <a:p>
            <a:pPr algn="just">
              <a:defRPr b="1"/>
            </a:pPr>
          </a:p>
          <a:p>
            <a:pPr algn="just">
              <a:defRPr b="1"/>
            </a:pPr>
            <a:r>
              <a:t>There, he distinguished himself by making films. He found an abandoned 35 mm projector in the school basement. He did not own a camera, so he started painting directly on film stock.</a:t>
            </a:r>
            <a:endParaRPr>
              <a:latin typeface="+mn-lt"/>
              <a:ea typeface="+mn-ea"/>
              <a:cs typeface="+mn-cs"/>
              <a:sym typeface="Arial"/>
            </a:endParaRPr>
          </a:p>
          <a:p>
            <a:pPr algn="just">
              <a:defRPr b="1"/>
            </a:pPr>
          </a:p>
          <a:p>
            <a:pPr algn="just">
              <a:defRPr b="1"/>
            </a:pPr>
            <a:r>
              <a:t>1937: He started working at the General Post Office, London, under the sponsorship of John Grierson. </a:t>
            </a:r>
            <a:r>
              <a:rPr i="1"/>
              <a:t>Love on the Wing </a:t>
            </a:r>
            <a:r>
              <a:t>(1938): his first “official” short film featuring animation painted directly on film.</a:t>
            </a:r>
            <a:endParaRPr>
              <a:latin typeface="+mn-lt"/>
              <a:ea typeface="+mn-ea"/>
              <a:cs typeface="+mn-cs"/>
              <a:sym typeface="Arial"/>
            </a:endParaRPr>
          </a:p>
          <a:p>
            <a:pPr algn="just">
              <a:defRPr b="1"/>
            </a:pPr>
          </a:p>
          <a:p>
            <a:pPr algn="ctr">
              <a:defRPr b="1" sz="4400"/>
            </a:pPr>
          </a:p>
          <a:p>
            <a:pPr algn="just">
              <a:defRPr b="1" sz="2300"/>
            </a:pPr>
          </a:p>
        </p:txBody>
      </p:sp>
      <p:sp>
        <p:nvSpPr>
          <p:cNvPr id="210"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1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14" name="1939: New York, Guggenheim Foundation. Dots and Loops, and a few of other experimental short films. John Grierson invited him to work at the new Canadian film office: the National Film Board of Canada.…"/>
          <p:cNvSpPr txBox="1"/>
          <p:nvPr/>
        </p:nvSpPr>
        <p:spPr>
          <a:xfrm>
            <a:off x="395536" y="1340767"/>
            <a:ext cx="8135936" cy="6276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a:pPr>
          </a:p>
          <a:p>
            <a:pPr algn="just">
              <a:defRPr b="1"/>
            </a:pPr>
            <a:r>
              <a:t>1939: New York, Guggenheim Foundation. </a:t>
            </a:r>
            <a:r>
              <a:rPr i="1"/>
              <a:t>Dots</a:t>
            </a:r>
            <a:r>
              <a:t> and </a:t>
            </a:r>
            <a:r>
              <a:rPr i="1"/>
              <a:t>Loops</a:t>
            </a:r>
            <a:r>
              <a:t>, and a few of other experimental short films. John Grierson invited him to work at the new Canadian film office: the National Film Board of Canada.</a:t>
            </a:r>
            <a:endParaRPr>
              <a:latin typeface="+mn-lt"/>
              <a:ea typeface="+mn-ea"/>
              <a:cs typeface="+mn-cs"/>
              <a:sym typeface="Arial"/>
            </a:endParaRPr>
          </a:p>
          <a:p>
            <a:pPr algn="just">
              <a:defRPr b="1"/>
            </a:pPr>
          </a:p>
          <a:p>
            <a:pPr algn="just">
              <a:defRPr b="1"/>
            </a:pPr>
            <a:r>
              <a:t>1943: McLaren is asked to organize an animation department inside the National Film Board. He started working with animators such as George Dunning, Jean-Paul Ladouceur, René Jodoin, Jim McKay and Grant Munro.</a:t>
            </a:r>
            <a:endParaRPr>
              <a:latin typeface="+mn-lt"/>
              <a:ea typeface="+mn-ea"/>
              <a:cs typeface="+mn-cs"/>
              <a:sym typeface="Arial"/>
            </a:endParaRPr>
          </a:p>
          <a:p>
            <a:pPr algn="just">
              <a:defRPr b="1"/>
            </a:pPr>
          </a:p>
          <a:p>
            <a:pPr algn="just">
              <a:defRPr b="1"/>
            </a:pPr>
            <a:r>
              <a:t>1952:  </a:t>
            </a:r>
            <a:r>
              <a:rPr i="1"/>
              <a:t>Neighbors</a:t>
            </a:r>
            <a:r>
              <a:t> is awarded an Oscar.</a:t>
            </a:r>
            <a:endParaRPr>
              <a:latin typeface="+mn-lt"/>
              <a:ea typeface="+mn-ea"/>
              <a:cs typeface="+mn-cs"/>
              <a:sym typeface="Arial"/>
            </a:endParaRPr>
          </a:p>
          <a:p>
            <a:pPr algn="just">
              <a:defRPr b="1"/>
            </a:pPr>
          </a:p>
          <a:p>
            <a:pPr algn="ctr">
              <a:defRPr b="1" sz="4400"/>
            </a:pPr>
          </a:p>
          <a:p>
            <a:pPr algn="just">
              <a:defRPr b="1" sz="2300"/>
            </a:pPr>
          </a:p>
        </p:txBody>
      </p:sp>
      <p:sp>
        <p:nvSpPr>
          <p:cNvPr id="215"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1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19" name="McLaren and animation as a complete form of art…"/>
          <p:cNvSpPr txBox="1"/>
          <p:nvPr/>
        </p:nvSpPr>
        <p:spPr>
          <a:xfrm>
            <a:off x="323528" y="980727"/>
            <a:ext cx="8135936" cy="545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a:pPr>
          </a:p>
          <a:p>
            <a:pPr algn="ctr">
              <a:defRPr b="1" sz="4400"/>
            </a:pPr>
            <a:r>
              <a:t>McLaren and animation as a complete form of art</a:t>
            </a:r>
            <a:endParaRPr>
              <a:latin typeface="+mn-lt"/>
              <a:ea typeface="+mn-ea"/>
              <a:cs typeface="+mn-cs"/>
              <a:sym typeface="Arial"/>
            </a:endParaRPr>
          </a:p>
          <a:p>
            <a:pPr algn="ctr">
              <a:defRPr b="1" sz="4400"/>
            </a:pPr>
          </a:p>
          <a:p>
            <a:pPr marL="457200" indent="-457200" algn="just">
              <a:buSzPct val="100000"/>
              <a:buChar char="-"/>
              <a:defRPr b="1" sz="2800"/>
            </a:pPr>
            <a:r>
              <a:t>Technique;</a:t>
            </a:r>
            <a:endParaRPr>
              <a:latin typeface="+mn-lt"/>
              <a:ea typeface="+mn-ea"/>
              <a:cs typeface="+mn-cs"/>
              <a:sym typeface="Arial"/>
            </a:endParaRPr>
          </a:p>
          <a:p>
            <a:pPr marL="457200" indent="-457200" algn="just">
              <a:buSzPct val="100000"/>
              <a:buChar char="-"/>
              <a:defRPr b="1" sz="2800"/>
            </a:pPr>
            <a:r>
              <a:t>Free-flowing creation;</a:t>
            </a:r>
            <a:endParaRPr>
              <a:latin typeface="+mn-lt"/>
              <a:ea typeface="+mn-ea"/>
              <a:cs typeface="+mn-cs"/>
              <a:sym typeface="Arial"/>
            </a:endParaRPr>
          </a:p>
          <a:p>
            <a:pPr marL="457200" indent="-457200" algn="just">
              <a:buSzPct val="100000"/>
              <a:buChar char="-"/>
              <a:defRPr b="1" sz="2800"/>
            </a:pPr>
            <a:r>
              <a:t>The social role of the free artist;</a:t>
            </a:r>
            <a:endParaRPr>
              <a:latin typeface="+mn-lt"/>
              <a:ea typeface="+mn-ea"/>
              <a:cs typeface="+mn-cs"/>
              <a:sym typeface="Arial"/>
            </a:endParaRPr>
          </a:p>
          <a:p>
            <a:pPr marL="457200" indent="-457200" algn="just">
              <a:buSzPct val="100000"/>
              <a:buChar char="-"/>
              <a:defRPr b="1" sz="2800"/>
            </a:pPr>
            <a:r>
              <a:t>A cinema without words (“abstract”, just like music).</a:t>
            </a:r>
          </a:p>
          <a:p>
            <a:pPr algn="just">
              <a:defRPr b="1" sz="2300"/>
            </a:pPr>
          </a:p>
        </p:txBody>
      </p:sp>
      <p:sp>
        <p:nvSpPr>
          <p:cNvPr id="220"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2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2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
        <p:nvSpPr>
          <p:cNvPr id="225" name="C’est l’aviron (Norman McLaren, 1944)"/>
          <p:cNvSpPr txBox="1"/>
          <p:nvPr/>
        </p:nvSpPr>
        <p:spPr>
          <a:xfrm>
            <a:off x="2688108" y="5842644"/>
            <a:ext cx="3767784"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C’est l’aviron </a:t>
            </a:r>
            <a:r>
              <a:rPr i="0"/>
              <a:t>(Norman McLaren, 1944)</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2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29"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
        <p:nvSpPr>
          <p:cNvPr id="230" name="La poulette grise (Norman McLaren, 1947)"/>
          <p:cNvSpPr txBox="1"/>
          <p:nvPr/>
        </p:nvSpPr>
        <p:spPr>
          <a:xfrm>
            <a:off x="2483767" y="5949279"/>
            <a:ext cx="417646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La poulette grise </a:t>
            </a:r>
            <a:r>
              <a:rPr i="0"/>
              <a:t>(Norman McLaren, 1947)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3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3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
        <p:nvSpPr>
          <p:cNvPr id="235" name="Begone Dull Care (Norman McLaren, 1949)"/>
          <p:cNvSpPr txBox="1"/>
          <p:nvPr/>
        </p:nvSpPr>
        <p:spPr>
          <a:xfrm>
            <a:off x="2476686" y="5983559"/>
            <a:ext cx="419062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Begone Dull Care </a:t>
            </a:r>
            <a:r>
              <a:rPr i="0"/>
              <a:t>(Norman McLaren, 1949)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3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39"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
        <p:nvSpPr>
          <p:cNvPr id="240" name="Pas de deux (Norman McLaren, 1968)"/>
          <p:cNvSpPr txBox="1"/>
          <p:nvPr/>
        </p:nvSpPr>
        <p:spPr>
          <a:xfrm>
            <a:off x="2739566" y="6055914"/>
            <a:ext cx="366486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Pas de deux </a:t>
            </a:r>
            <a:r>
              <a:rPr i="0"/>
              <a:t>(Norman McLaren, 1968)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4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4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McLaren</a:t>
            </a:r>
          </a:p>
        </p:txBody>
      </p:sp>
      <p:sp>
        <p:nvSpPr>
          <p:cNvPr id="245" name="Synchromy (Norman McLaren, 1971)"/>
          <p:cNvSpPr txBox="1"/>
          <p:nvPr/>
        </p:nvSpPr>
        <p:spPr>
          <a:xfrm>
            <a:off x="2783669" y="6055914"/>
            <a:ext cx="3576662"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Synchromy </a:t>
            </a:r>
            <a:r>
              <a:rPr i="0"/>
              <a:t>(Norman McLaren, 1971)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4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49" name="Oskar Fischinger (1900-1967)…"/>
          <p:cNvSpPr txBox="1"/>
          <p:nvPr/>
        </p:nvSpPr>
        <p:spPr>
          <a:xfrm>
            <a:off x="467544" y="1052735"/>
            <a:ext cx="8135936" cy="711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pPr>
            <a:r>
              <a:t>Oskar Fischinger (1900-1967)</a:t>
            </a:r>
            <a:endParaRPr>
              <a:latin typeface="+mn-lt"/>
              <a:ea typeface="+mn-ea"/>
              <a:cs typeface="+mn-cs"/>
              <a:sym typeface="Arial"/>
            </a:endParaRPr>
          </a:p>
          <a:p>
            <a:pPr algn="ctr">
              <a:defRPr b="1"/>
            </a:pPr>
          </a:p>
          <a:p>
            <a:pPr algn="just">
              <a:defRPr b="1" sz="2000"/>
            </a:pPr>
            <a:r>
              <a:t>He was born in Germany.</a:t>
            </a:r>
            <a:endParaRPr>
              <a:latin typeface="+mn-lt"/>
              <a:ea typeface="+mn-ea"/>
              <a:cs typeface="+mn-cs"/>
              <a:sym typeface="Arial"/>
            </a:endParaRPr>
          </a:p>
          <a:p>
            <a:pPr algn="just">
              <a:defRPr b="1" sz="2000"/>
            </a:pPr>
          </a:p>
          <a:p>
            <a:pPr algn="just">
              <a:defRPr b="1" sz="2000"/>
            </a:pPr>
            <a:r>
              <a:t>Early years: he studied violin and practiced as an organ-builder and as a technical artist at an architect’s office. After the War, his family moved to Frankfurt. There, he joined a literary circle and Bernhard Diebold, a local critic. Diebold encouraged his attempts in abstract painting and let him know the works by Walther Ruttmann. 1921: “Wax Experiments”. 1922: he moved to Munich; he founded a studio with Louis Seel, which produced animated shorts (and a second firm, aimed at developing a motor); he licensed the “Wax Machine” to Ruttmann.</a:t>
            </a:r>
            <a:endParaRPr>
              <a:latin typeface="+mn-lt"/>
              <a:ea typeface="+mn-ea"/>
              <a:cs typeface="+mn-cs"/>
              <a:sym typeface="Arial"/>
            </a:endParaRPr>
          </a:p>
          <a:p>
            <a:pPr algn="just">
              <a:defRPr b="1" sz="2000"/>
            </a:pPr>
          </a:p>
          <a:p>
            <a:pPr algn="just">
              <a:defRPr b="1" sz="2000"/>
            </a:pPr>
            <a:r>
              <a:t>1927: after many financial hardships, he left Munich for Berlin. He traveled 564 km on foot, while taking pictures. He later used them in a film, </a:t>
            </a:r>
            <a:r>
              <a:rPr i="1"/>
              <a:t>München-Berlin Wanderung </a:t>
            </a:r>
            <a:r>
              <a:t>(1927).</a:t>
            </a:r>
            <a:endParaRPr>
              <a:latin typeface="+mn-lt"/>
              <a:ea typeface="+mn-ea"/>
              <a:cs typeface="+mn-cs"/>
              <a:sym typeface="Arial"/>
            </a:endParaRPr>
          </a:p>
          <a:p>
            <a:pPr algn="just">
              <a:defRPr b="1"/>
            </a:pPr>
          </a:p>
          <a:p>
            <a:pPr algn="ctr">
              <a:defRPr b="1" sz="4400"/>
            </a:pPr>
          </a:p>
          <a:p>
            <a:pPr algn="just">
              <a:defRPr b="1" sz="2300"/>
            </a:pPr>
          </a:p>
        </p:txBody>
      </p:sp>
      <p:sp>
        <p:nvSpPr>
          <p:cNvPr id="250"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5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54" name="1928: he joined UFA and created special effect for Fritz Lang’s Frau im Mond.…"/>
          <p:cNvSpPr txBox="1"/>
          <p:nvPr/>
        </p:nvSpPr>
        <p:spPr>
          <a:xfrm>
            <a:off x="467544" y="1052735"/>
            <a:ext cx="8135936" cy="5819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000"/>
            </a:pPr>
            <a:r>
              <a:t>1928: he joined UFA and created special effect for Fritz Lang’s </a:t>
            </a:r>
            <a:r>
              <a:rPr i="1"/>
              <a:t>Frau im Mond</a:t>
            </a:r>
            <a:r>
              <a:t>.</a:t>
            </a:r>
            <a:endParaRPr>
              <a:latin typeface="+mn-lt"/>
              <a:ea typeface="+mn-ea"/>
              <a:cs typeface="+mn-cs"/>
              <a:sym typeface="Arial"/>
            </a:endParaRPr>
          </a:p>
          <a:p>
            <a:pPr algn="just">
              <a:defRPr b="1" sz="2000"/>
            </a:pPr>
          </a:p>
          <a:p>
            <a:pPr algn="just">
              <a:defRPr b="1" sz="2000"/>
            </a:pPr>
            <a:r>
              <a:t>1929-1933: 12 </a:t>
            </a:r>
            <a:r>
              <a:rPr i="1"/>
              <a:t>Studien</a:t>
            </a:r>
            <a:r>
              <a:t>. Exploration of the sound-moving image relationship; abstract animations based on pieces from the “classical” repertoire. He also experimented with colour (Gasparcolor). The </a:t>
            </a:r>
            <a:r>
              <a:rPr i="1"/>
              <a:t>Studien</a:t>
            </a:r>
            <a:r>
              <a:t> were highly appreciated.</a:t>
            </a:r>
            <a:endParaRPr>
              <a:latin typeface="+mn-lt"/>
              <a:ea typeface="+mn-ea"/>
              <a:cs typeface="+mn-cs"/>
              <a:sym typeface="Arial"/>
            </a:endParaRPr>
          </a:p>
          <a:p>
            <a:pPr algn="just">
              <a:defRPr b="1" sz="2000"/>
            </a:pPr>
          </a:p>
          <a:p>
            <a:pPr algn="just">
              <a:defRPr b="1" sz="2000"/>
            </a:pPr>
            <a:r>
              <a:t>1934: </a:t>
            </a:r>
            <a:r>
              <a:rPr i="1"/>
              <a:t>Muratti Greift Ein</a:t>
            </a:r>
            <a:r>
              <a:t>, a cigarette commercial which was screened in cinemas around Europe.</a:t>
            </a:r>
            <a:endParaRPr>
              <a:latin typeface="+mn-lt"/>
              <a:ea typeface="+mn-ea"/>
              <a:cs typeface="+mn-cs"/>
              <a:sym typeface="Arial"/>
            </a:endParaRPr>
          </a:p>
          <a:p>
            <a:pPr algn="just">
              <a:defRPr b="1" sz="2000"/>
            </a:pPr>
          </a:p>
          <a:p>
            <a:pPr algn="just">
              <a:defRPr b="1" sz="2000"/>
            </a:pPr>
            <a:r>
              <a:t>1935: </a:t>
            </a:r>
            <a:r>
              <a:rPr i="1"/>
              <a:t>Komposition in Blau</a:t>
            </a:r>
            <a:r>
              <a:t>. An agent from Paramount invited Fischinger to work in the USA. He accepted, because of the consolidation of the Nazi power and its threats on avant-garde artistic expressions. </a:t>
            </a:r>
            <a:endParaRPr>
              <a:latin typeface="+mn-lt"/>
              <a:ea typeface="+mn-ea"/>
              <a:cs typeface="+mn-cs"/>
              <a:sym typeface="Arial"/>
            </a:endParaRPr>
          </a:p>
          <a:p>
            <a:pPr algn="just">
              <a:defRPr b="1"/>
            </a:pPr>
          </a:p>
          <a:p>
            <a:pPr algn="ctr">
              <a:defRPr b="1" sz="4400"/>
            </a:pPr>
          </a:p>
          <a:p>
            <a:pPr algn="just">
              <a:defRPr b="1" sz="2300"/>
            </a:pPr>
          </a:p>
        </p:txBody>
      </p:sp>
      <p:sp>
        <p:nvSpPr>
          <p:cNvPr id="255"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121"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2" name="Alexander Alexeïeff (1901-1982)…"/>
          <p:cNvSpPr txBox="1"/>
          <p:nvPr/>
        </p:nvSpPr>
        <p:spPr>
          <a:xfrm>
            <a:off x="395536" y="1340767"/>
            <a:ext cx="8135936" cy="626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Alexander Alexeïeff (1901-1982)</a:t>
            </a:r>
            <a:endParaRPr>
              <a:latin typeface="+mn-lt"/>
              <a:ea typeface="+mn-ea"/>
              <a:cs typeface="+mn-cs"/>
              <a:sym typeface="Arial"/>
            </a:endParaRPr>
          </a:p>
          <a:p>
            <a:pPr algn="ctr">
              <a:defRPr b="1"/>
            </a:pPr>
          </a:p>
          <a:p>
            <a:pPr algn="just">
              <a:defRPr b="1" sz="2000"/>
            </a:pPr>
            <a:r>
              <a:t>He was born in Russia (Kazan), son of a school principal and an officer of the Czarist army.</a:t>
            </a:r>
            <a:endParaRPr>
              <a:latin typeface="+mn-lt"/>
              <a:ea typeface="+mn-ea"/>
              <a:cs typeface="+mn-cs"/>
              <a:sym typeface="Arial"/>
            </a:endParaRPr>
          </a:p>
          <a:p>
            <a:pPr algn="just">
              <a:defRPr b="1" sz="2000"/>
            </a:pPr>
          </a:p>
          <a:p>
            <a:pPr algn="just">
              <a:defRPr b="1" sz="2000"/>
            </a:pPr>
            <a:r>
              <a:t>Since he was a child, he had been traveling a lot: his family moved to Constantinople soon after his birth; there, he learnt French even before Russian.</a:t>
            </a:r>
            <a:endParaRPr>
              <a:latin typeface="+mn-lt"/>
              <a:ea typeface="+mn-ea"/>
              <a:cs typeface="+mn-cs"/>
              <a:sym typeface="Arial"/>
            </a:endParaRPr>
          </a:p>
          <a:p>
            <a:pPr algn="just">
              <a:defRPr b="1" sz="2000"/>
            </a:pPr>
          </a:p>
          <a:p>
            <a:pPr algn="just">
              <a:defRPr b="1" sz="2000"/>
            </a:pPr>
            <a:r>
              <a:t>Alexander’s father mysteriously disappeared during a mission to Baden-Baden Germany. He was probably shot by a Turk. Soon after this event, Alexeïeff’s mother left to Germany without any explanation. She revealed the reason behind her journey only when she returned home.</a:t>
            </a:r>
            <a:endParaRPr>
              <a:latin typeface="+mn-lt"/>
              <a:ea typeface="+mn-ea"/>
              <a:cs typeface="+mn-cs"/>
              <a:sym typeface="Arial"/>
            </a:endParaRPr>
          </a:p>
          <a:p>
            <a:pPr algn="just">
              <a:defRPr b="1"/>
            </a:pPr>
          </a:p>
          <a:p>
            <a:pPr algn="ctr">
              <a:defRPr b="1" sz="4400"/>
            </a:pPr>
          </a:p>
          <a:p>
            <a:pPr algn="just">
              <a:defRPr b="1" sz="2300"/>
            </a:pPr>
          </a:p>
        </p:txBody>
      </p:sp>
      <p:sp>
        <p:nvSpPr>
          <p:cNvPr id="123"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5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59" name="1936: the film project The Big Broadcast of 1937, at Paramount. As the studio turned the film in black and white, Fischinger quit. He later completed his abstract sequence as the color short Allegretto.…"/>
          <p:cNvSpPr txBox="1"/>
          <p:nvPr/>
        </p:nvSpPr>
        <p:spPr>
          <a:xfrm>
            <a:off x="467544" y="1052736"/>
            <a:ext cx="8135936" cy="6428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000"/>
            </a:pPr>
            <a:r>
              <a:t>1936: the film project </a:t>
            </a:r>
            <a:r>
              <a:rPr i="1"/>
              <a:t>The Big Broadcast of 1937</a:t>
            </a:r>
            <a:r>
              <a:t>, at Paramount. As the studio turned the film in black and white, Fischinger quit. He later completed his abstract sequence as the color short </a:t>
            </a:r>
            <a:r>
              <a:rPr i="1"/>
              <a:t>Allegretto</a:t>
            </a:r>
            <a:r>
              <a:t>.</a:t>
            </a:r>
            <a:endParaRPr>
              <a:latin typeface="+mn-lt"/>
              <a:ea typeface="+mn-ea"/>
              <a:cs typeface="+mn-cs"/>
              <a:sym typeface="Arial"/>
            </a:endParaRPr>
          </a:p>
          <a:p>
            <a:pPr algn="just">
              <a:defRPr b="1" sz="2000"/>
            </a:pPr>
          </a:p>
          <a:p>
            <a:pPr algn="just">
              <a:defRPr b="1" sz="2000"/>
            </a:pPr>
            <a:r>
              <a:t>1938: </a:t>
            </a:r>
            <a:r>
              <a:rPr i="1"/>
              <a:t>An Optical Poem</a:t>
            </a:r>
            <a:r>
              <a:t>, for MGM.</a:t>
            </a:r>
            <a:endParaRPr>
              <a:latin typeface="+mn-lt"/>
              <a:ea typeface="+mn-ea"/>
              <a:cs typeface="+mn-cs"/>
              <a:sym typeface="Arial"/>
            </a:endParaRPr>
          </a:p>
          <a:p>
            <a:pPr algn="just">
              <a:defRPr b="1" sz="2000"/>
            </a:pPr>
          </a:p>
          <a:p>
            <a:pPr algn="just">
              <a:defRPr b="1" sz="2000"/>
            </a:pPr>
            <a:r>
              <a:t>1940: </a:t>
            </a:r>
            <a:r>
              <a:rPr i="1"/>
              <a:t>Fantasia</a:t>
            </a:r>
            <a:r>
              <a:t> and </a:t>
            </a:r>
            <a:r>
              <a:rPr i="1"/>
              <a:t>Pinocchio</a:t>
            </a:r>
            <a:r>
              <a:t>, at Disney. Meanwhile, following advice from his friends, he started to make a living as a traditional painter.</a:t>
            </a:r>
            <a:endParaRPr>
              <a:latin typeface="+mn-lt"/>
              <a:ea typeface="+mn-ea"/>
              <a:cs typeface="+mn-cs"/>
              <a:sym typeface="Arial"/>
            </a:endParaRPr>
          </a:p>
          <a:p>
            <a:pPr algn="just">
              <a:defRPr b="1" sz="2000"/>
            </a:pPr>
          </a:p>
          <a:p>
            <a:pPr algn="just">
              <a:defRPr b="1" sz="2000"/>
            </a:pPr>
            <a:r>
              <a:t>1942:</a:t>
            </a:r>
            <a:r>
              <a:rPr i="1"/>
              <a:t> Radio Dynamics</a:t>
            </a:r>
            <a:endParaRPr>
              <a:latin typeface="+mn-lt"/>
              <a:ea typeface="+mn-ea"/>
              <a:cs typeface="+mn-cs"/>
              <a:sym typeface="Arial"/>
            </a:endParaRPr>
          </a:p>
          <a:p>
            <a:pPr algn="just">
              <a:defRPr b="1" sz="2000"/>
            </a:pPr>
          </a:p>
          <a:p>
            <a:pPr algn="just">
              <a:defRPr b="1" sz="2000"/>
            </a:pPr>
            <a:r>
              <a:t>1947: Fischinger’s last finished work, </a:t>
            </a:r>
            <a:r>
              <a:rPr i="1"/>
              <a:t>Motion Painting No. 1</a:t>
            </a:r>
            <a:r>
              <a:t>, based on Johann Sebastian Bach’s </a:t>
            </a:r>
            <a:r>
              <a:rPr i="1"/>
              <a:t>Third Brandeburg Concerto</a:t>
            </a:r>
            <a:r>
              <a:t>.</a:t>
            </a:r>
            <a:endParaRPr>
              <a:latin typeface="+mn-lt"/>
              <a:ea typeface="+mn-ea"/>
              <a:cs typeface="+mn-cs"/>
              <a:sym typeface="Arial"/>
            </a:endParaRPr>
          </a:p>
          <a:p>
            <a:pPr algn="just">
              <a:defRPr b="1" sz="2000"/>
            </a:pPr>
          </a:p>
          <a:p>
            <a:pPr algn="just">
              <a:defRPr b="1" sz="2000"/>
            </a:pPr>
            <a:r>
              <a:t>1950s: the Lumigraph, a new take on the color organ.</a:t>
            </a:r>
            <a:endParaRPr>
              <a:latin typeface="+mn-lt"/>
              <a:ea typeface="+mn-ea"/>
              <a:cs typeface="+mn-cs"/>
              <a:sym typeface="Arial"/>
            </a:endParaRPr>
          </a:p>
          <a:p>
            <a:pPr algn="just">
              <a:defRPr b="1"/>
            </a:pPr>
          </a:p>
          <a:p>
            <a:pPr algn="ctr">
              <a:defRPr b="1" sz="4400"/>
            </a:pPr>
          </a:p>
          <a:p>
            <a:pPr algn="just">
              <a:defRPr b="1" sz="2300"/>
            </a:pPr>
          </a:p>
        </p:txBody>
      </p:sp>
      <p:sp>
        <p:nvSpPr>
          <p:cNvPr id="260"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6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6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
        <p:nvSpPr>
          <p:cNvPr id="265" name="Wax Experiments (Oskar Fischinger, 1921-26)"/>
          <p:cNvSpPr txBox="1"/>
          <p:nvPr/>
        </p:nvSpPr>
        <p:spPr>
          <a:xfrm>
            <a:off x="2382899" y="6055914"/>
            <a:ext cx="4378202"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Wax Experiments </a:t>
            </a:r>
            <a:r>
              <a:rPr i="0"/>
              <a:t>(Oskar Fischinger, 1921-26)</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6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69"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
        <p:nvSpPr>
          <p:cNvPr id="270" name="Studie nr. 7 (Oskar Fischinger, 1931)"/>
          <p:cNvSpPr txBox="1"/>
          <p:nvPr/>
        </p:nvSpPr>
        <p:spPr>
          <a:xfrm>
            <a:off x="2808845" y="5876925"/>
            <a:ext cx="3526310" cy="370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Studie nr. 7 </a:t>
            </a:r>
            <a:r>
              <a:rPr i="0"/>
              <a:t>(Oskar Fischinger, 1931)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7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7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
        <p:nvSpPr>
          <p:cNvPr id="275" name="Komposition in Blau (Oskar Fischinger, 1935)"/>
          <p:cNvSpPr txBox="1"/>
          <p:nvPr/>
        </p:nvSpPr>
        <p:spPr>
          <a:xfrm>
            <a:off x="2267743" y="5949279"/>
            <a:ext cx="446449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Komposition in Blau </a:t>
            </a:r>
            <a:r>
              <a:rPr i="0"/>
              <a:t>(Oskar Fischinger, 1935)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7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79"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
        <p:nvSpPr>
          <p:cNvPr id="280" name="Radio Dynamics (Oskar Fischinger, 1942)"/>
          <p:cNvSpPr txBox="1"/>
          <p:nvPr/>
        </p:nvSpPr>
        <p:spPr>
          <a:xfrm>
            <a:off x="2584102" y="5949279"/>
            <a:ext cx="397579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Radio Dynamics </a:t>
            </a:r>
            <a:r>
              <a:rPr i="0"/>
              <a:t>(Oskar Fischinger, 1942)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28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8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Fischinger</a:t>
            </a:r>
          </a:p>
        </p:txBody>
      </p:sp>
      <p:sp>
        <p:nvSpPr>
          <p:cNvPr id="285" name="Motion Painting No. 1 (Oskar Fischinger, 1947)"/>
          <p:cNvSpPr txBox="1"/>
          <p:nvPr/>
        </p:nvSpPr>
        <p:spPr>
          <a:xfrm>
            <a:off x="2277368" y="5949279"/>
            <a:ext cx="4589264"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Motion Painting No. 1 </a:t>
            </a:r>
            <a:r>
              <a:rPr i="0"/>
              <a:t>(Oskar Fischinger, 1947)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288" name="Suggested readings"/>
          <p:cNvSpPr txBox="1"/>
          <p:nvPr/>
        </p:nvSpPr>
        <p:spPr>
          <a:xfrm>
            <a:off x="5982469" y="188912"/>
            <a:ext cx="2890070"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chemeClr val="accent3">
                    <a:lumOff val="44000"/>
                  </a:schemeClr>
                </a:solidFill>
              </a:defRPr>
            </a:lvl1pPr>
          </a:lstStyle>
          <a:p>
            <a:pPr/>
            <a:r>
              <a:t>Suggested readings</a:t>
            </a:r>
          </a:p>
        </p:txBody>
      </p:sp>
      <p:pic>
        <p:nvPicPr>
          <p:cNvPr id="28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90" name="Giannalberto Bendazzi, Animation. A World History. 3 voll., Waltham, Massachusetts: Focal Press, 2015. Vol. I, pp. 140-147: “Alexandre Alexeïeff”; Vol. I, pp. 153-157: Oskar Fischinger; Vol. II, pp. 30-36: “Norman McLaren”."/>
          <p:cNvSpPr txBox="1"/>
          <p:nvPr/>
        </p:nvSpPr>
        <p:spPr>
          <a:xfrm>
            <a:off x="683568" y="1124744"/>
            <a:ext cx="7367587" cy="6530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800"/>
            </a:pPr>
            <a:r>
              <a:t>Giannalberto Bendazzi, </a:t>
            </a:r>
            <a:r>
              <a:rPr i="1"/>
              <a:t>Animation. A World History</a:t>
            </a:r>
            <a:r>
              <a:t>. 3 voll., Waltham, Massachusetts: Focal Press, 2015. Vol. I, pp. 140-147: “Alexandre Alexeïeff”; Vol. I, pp. 153-157: Oskar Fischinger; Vol. II, pp. 30-36: “Norman McLaren”.</a:t>
            </a:r>
          </a:p>
          <a:p>
            <a:pPr algn="just">
              <a:defRPr b="1" sz="2800"/>
            </a:pPr>
          </a:p>
          <a:p>
            <a:pPr algn="just">
              <a:defRPr b="1" sz="2800"/>
            </a:pPr>
            <a:endParaRPr>
              <a:latin typeface="+mn-lt"/>
              <a:ea typeface="+mn-ea"/>
              <a:cs typeface="+mn-cs"/>
              <a:sym typeface="Arial"/>
            </a:endParaRPr>
          </a:p>
          <a:p>
            <a:pPr algn="just">
              <a:defRPr b="1" sz="2800"/>
            </a:pPr>
          </a:p>
          <a:p>
            <a:pPr algn="just">
              <a:defRPr b="1" sz="2800"/>
            </a:pPr>
          </a:p>
          <a:p>
            <a:pPr algn="just">
              <a:defRPr b="1" sz="3200"/>
            </a:pPr>
          </a:p>
          <a:p>
            <a:pPr algn="just">
              <a:defRPr b="1" sz="3200"/>
            </a:pPr>
          </a:p>
          <a:p>
            <a:pPr algn="just">
              <a:defRPr b="1" sz="3200"/>
            </a:pPr>
          </a:p>
          <a:p>
            <a:pPr algn="just">
              <a:defRPr b="1" sz="32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126"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7" name="Alexeïeff experienced also another mysterious disappearance during his youth: his second oldest brother Nikolai went missing during the Russian Revolution of 1917.…"/>
          <p:cNvSpPr txBox="1"/>
          <p:nvPr/>
        </p:nvSpPr>
        <p:spPr>
          <a:xfrm>
            <a:off x="467544" y="1340767"/>
            <a:ext cx="8135936" cy="6377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Alexeïeff experienced also another mysterious disappearance during his youth: his second oldest brother Nikolai went missing during the Russian Revolution of 1917.</a:t>
            </a:r>
            <a:endParaRPr>
              <a:latin typeface="+mn-lt"/>
              <a:ea typeface="+mn-ea"/>
              <a:cs typeface="+mn-cs"/>
              <a:sym typeface="Arial"/>
            </a:endParaRPr>
          </a:p>
          <a:p>
            <a:pPr algn="just">
              <a:defRPr b="1"/>
            </a:pPr>
          </a:p>
          <a:p>
            <a:pPr algn="just">
              <a:defRPr b="1"/>
            </a:pPr>
            <a:r>
              <a:t>Those early, unsettling experiences maybe influenced «Alexeïeff’s lifelong attachment to darkness, mystery and the spirit world». They «show themselves throughout his work in black figures rising from beneath the sidewalk, in gnomes and monsters, in empty streets and landscapes, in metamorphoses of every kind, and in his poetic use of blacks and whites and greys». </a:t>
            </a:r>
            <a:endParaRPr>
              <a:latin typeface="+mn-lt"/>
              <a:ea typeface="+mn-ea"/>
              <a:cs typeface="+mn-cs"/>
              <a:sym typeface="Arial"/>
            </a:endParaRPr>
          </a:p>
          <a:p>
            <a:pPr algn="just">
              <a:defRPr b="1" sz="1800"/>
            </a:pPr>
            <a:r>
              <a:t>Cecile Starr, “Interview with Alexeïeff, quoted in Robin Allan, “Two Nights on Bald Mountain”, in Giannalberto Bendazzi (ed.), Alexeïeff – Itinerary of a Master, Dreamland, Annecy, 2001, p. 83.</a:t>
            </a:r>
          </a:p>
          <a:p>
            <a:pPr algn="ctr">
              <a:defRPr b="1" sz="4400"/>
            </a:pPr>
          </a:p>
          <a:p>
            <a:pPr algn="just">
              <a:defRPr b="1" sz="2300"/>
            </a:pPr>
          </a:p>
        </p:txBody>
      </p:sp>
      <p:sp>
        <p:nvSpPr>
          <p:cNvPr id="128"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31"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32"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3" name="From the illustrations for Adrienne Mesurat by Julien Green, 1929"/>
          <p:cNvSpPr txBox="1"/>
          <p:nvPr/>
        </p:nvSpPr>
        <p:spPr>
          <a:xfrm>
            <a:off x="827583" y="6021287"/>
            <a:ext cx="7704858" cy="350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800">
                <a:latin typeface="+mn-lt"/>
                <a:ea typeface="+mn-ea"/>
                <a:cs typeface="+mn-cs"/>
                <a:sym typeface="Arial"/>
              </a:defRPr>
            </a:pPr>
            <a:r>
              <a:t>From the illustrations for </a:t>
            </a:r>
            <a:r>
              <a:rPr i="1"/>
              <a:t>Adrienne Mesurat</a:t>
            </a:r>
            <a:r>
              <a:t> by Julien Green, 1929</a:t>
            </a:r>
          </a:p>
        </p:txBody>
      </p:sp>
      <p:pic>
        <p:nvPicPr>
          <p:cNvPr id="134" name="01-Alexeieff--illus.-for-Adrienne-Mesurat-by-Julien-Green--1929.jpg" descr="01-Alexeieff--illus.-for-Adrienne-Mesurat-by-Julien-Green--1929.jpg"/>
          <p:cNvPicPr>
            <a:picLocks noChangeAspect="1"/>
          </p:cNvPicPr>
          <p:nvPr/>
        </p:nvPicPr>
        <p:blipFill>
          <a:blip r:embed="rId3">
            <a:extLst/>
          </a:blip>
          <a:stretch>
            <a:fillRect/>
          </a:stretch>
        </p:blipFill>
        <p:spPr>
          <a:xfrm>
            <a:off x="2195735" y="980728"/>
            <a:ext cx="4353985" cy="505062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37"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3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pic>
        <p:nvPicPr>
          <p:cNvPr id="139" name="03-Alexeieff--illus.-for-Adrienne-Mesurat-by-Julien-Green--1929.jpg" descr="03-Alexeieff--illus.-for-Adrienne-Mesurat-by-Julien-Green--1929.jpg"/>
          <p:cNvPicPr>
            <a:picLocks noChangeAspect="1"/>
          </p:cNvPicPr>
          <p:nvPr/>
        </p:nvPicPr>
        <p:blipFill>
          <a:blip r:embed="rId3">
            <a:extLst/>
          </a:blip>
          <a:stretch>
            <a:fillRect/>
          </a:stretch>
        </p:blipFill>
        <p:spPr>
          <a:xfrm>
            <a:off x="2051719" y="1020853"/>
            <a:ext cx="5112570" cy="580973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sp>
        <p:nvSpPr>
          <p:cNvPr id="142"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pic>
        <p:nvPicPr>
          <p:cNvPr id="14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pic>
        <p:nvPicPr>
          <p:cNvPr id="144" name="04-Alexeieff--illus.-for-Adrienne-Mesurat-by-Julien-Green--1929.jpg" descr="04-Alexeieff--illus.-for-Adrienne-Mesurat-by-Julien-Green--1929.jpg"/>
          <p:cNvPicPr>
            <a:picLocks noChangeAspect="1"/>
          </p:cNvPicPr>
          <p:nvPr/>
        </p:nvPicPr>
        <p:blipFill>
          <a:blip r:embed="rId3">
            <a:extLst/>
          </a:blip>
          <a:stretch>
            <a:fillRect/>
          </a:stretch>
        </p:blipFill>
        <p:spPr>
          <a:xfrm>
            <a:off x="2555775" y="980726"/>
            <a:ext cx="3829979" cy="587727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147"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8" name="He studied Fine Arts at the St Petersburg’s Military School.…"/>
          <p:cNvSpPr txBox="1"/>
          <p:nvPr/>
        </p:nvSpPr>
        <p:spPr>
          <a:xfrm>
            <a:off x="467544" y="1340767"/>
            <a:ext cx="8135936" cy="7203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He studied Fine Arts at the St Petersburg’s Military School.</a:t>
            </a:r>
            <a:endParaRPr>
              <a:latin typeface="+mn-lt"/>
              <a:ea typeface="+mn-ea"/>
              <a:cs typeface="+mn-cs"/>
              <a:sym typeface="Arial"/>
            </a:endParaRPr>
          </a:p>
          <a:p>
            <a:pPr algn="just">
              <a:defRPr b="1"/>
            </a:pPr>
          </a:p>
          <a:p>
            <a:pPr algn="just">
              <a:defRPr b="1"/>
            </a:pPr>
            <a:r>
              <a:t>After he finished his courses, he boarded a military ship. Alexeïeff traveled to Japan, China, India and Egypt. In Dubrovnik, Yugoslavia, the crew dispersed. Alexeïeff traveled to Marseille and finally settled in Paris.</a:t>
            </a:r>
            <a:endParaRPr>
              <a:latin typeface="+mn-lt"/>
              <a:ea typeface="+mn-ea"/>
              <a:cs typeface="+mn-cs"/>
              <a:sym typeface="Arial"/>
            </a:endParaRPr>
          </a:p>
          <a:p>
            <a:pPr algn="just">
              <a:defRPr b="1"/>
            </a:pPr>
          </a:p>
          <a:p>
            <a:pPr algn="just">
              <a:defRPr b="1"/>
            </a:pPr>
            <a:r>
              <a:t>There, he completed his artistic training at the Académie de la Grande Chaumière in Montparnasse, and started working as a set designer and a book illustrator.</a:t>
            </a:r>
            <a:endParaRPr>
              <a:latin typeface="+mn-lt"/>
              <a:ea typeface="+mn-ea"/>
              <a:cs typeface="+mn-cs"/>
              <a:sym typeface="Arial"/>
            </a:endParaRPr>
          </a:p>
          <a:p>
            <a:pPr algn="just">
              <a:defRPr b="1"/>
            </a:pPr>
          </a:p>
          <a:p>
            <a:pPr algn="just">
              <a:defRPr b="1"/>
            </a:pPr>
            <a:r>
              <a:t>At the age of thirty, he started to become interested in cinema.</a:t>
            </a:r>
            <a:endParaRPr>
              <a:latin typeface="+mn-lt"/>
              <a:ea typeface="+mn-ea"/>
              <a:cs typeface="+mn-cs"/>
              <a:sym typeface="Arial"/>
            </a:endParaRPr>
          </a:p>
          <a:p>
            <a:pPr algn="just">
              <a:defRPr b="1"/>
            </a:pPr>
          </a:p>
          <a:p>
            <a:pPr algn="just">
              <a:defRPr b="1"/>
            </a:pPr>
          </a:p>
          <a:p>
            <a:pPr algn="just">
              <a:defRPr b="1" sz="1800"/>
            </a:pPr>
          </a:p>
          <a:p>
            <a:pPr algn="just">
              <a:defRPr b="1" sz="1800"/>
            </a:pPr>
          </a:p>
          <a:p>
            <a:pPr algn="ctr">
              <a:defRPr b="1" sz="4400"/>
            </a:pPr>
          </a:p>
          <a:p>
            <a:pPr algn="just">
              <a:defRPr b="1" sz="2300"/>
            </a:pPr>
          </a:p>
        </p:txBody>
      </p:sp>
      <p:sp>
        <p:nvSpPr>
          <p:cNvPr id="149"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mn-lt"/>
                <a:ea typeface="+mn-ea"/>
                <a:cs typeface="+mn-cs"/>
                <a:sym typeface="Arial"/>
              </a:defRPr>
            </a:pPr>
          </a:p>
        </p:txBody>
      </p:sp>
      <p:pic>
        <p:nvPicPr>
          <p:cNvPr id="152"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3" name="Inspired by Fernand Léger’s Le ballet mécanique (1924) and Berthold Bartosch’s L’idée (1932), Alexeïeff sought a poetic form of animation, based on chiaroscuro. He envisioned an animated engraving; to achieve this result, he theorized the pinscreen.…"/>
          <p:cNvSpPr txBox="1"/>
          <p:nvPr/>
        </p:nvSpPr>
        <p:spPr>
          <a:xfrm>
            <a:off x="467544" y="1340767"/>
            <a:ext cx="8135936" cy="7571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Inspired by Fernand Léger’s </a:t>
            </a:r>
            <a:r>
              <a:rPr i="1"/>
              <a:t>Le ballet mécanique </a:t>
            </a:r>
            <a:r>
              <a:t>(1924) and Berthold Bartosch’s </a:t>
            </a:r>
            <a:r>
              <a:rPr i="1"/>
              <a:t>L’idée</a:t>
            </a:r>
            <a:r>
              <a:t> (1932), Alexeïeff sought a poetic form of animation, based on chiaroscuro. He envisioned an animated engraving; to achieve this result, he theorized the pinscreen.</a:t>
            </a:r>
            <a:endParaRPr>
              <a:latin typeface="+mn-lt"/>
              <a:ea typeface="+mn-ea"/>
              <a:cs typeface="+mn-cs"/>
              <a:sym typeface="Arial"/>
            </a:endParaRPr>
          </a:p>
          <a:p>
            <a:pPr algn="just">
              <a:defRPr b="1"/>
            </a:pPr>
          </a:p>
          <a:p>
            <a:pPr algn="just">
              <a:defRPr b="1"/>
            </a:pPr>
            <a:r>
              <a:t>It would have remained just a theory, however, without the practical aid of his first wife, Alexandra Alexandrovna Grinevskya, and then of Claire Parker (1906-1981). Parker was a young American student; she joined Alexeïeff’s studio in 1931 and soon after she became the artist’s lover. Alexeïeff divorced Alexandra Grinevsky and married Claire Parker in 1940, after they moved to the USA.</a:t>
            </a:r>
            <a:endParaRPr>
              <a:latin typeface="+mn-lt"/>
              <a:ea typeface="+mn-ea"/>
              <a:cs typeface="+mn-cs"/>
              <a:sym typeface="Arial"/>
            </a:endParaRPr>
          </a:p>
          <a:p>
            <a:pPr algn="just">
              <a:defRPr b="1"/>
            </a:pPr>
          </a:p>
          <a:p>
            <a:pPr algn="just">
              <a:defRPr b="1"/>
            </a:pPr>
          </a:p>
          <a:p>
            <a:pPr algn="just">
              <a:defRPr b="1" sz="1800"/>
            </a:pPr>
          </a:p>
          <a:p>
            <a:pPr algn="just">
              <a:defRPr b="1" sz="1800"/>
            </a:pPr>
          </a:p>
          <a:p>
            <a:pPr algn="ctr">
              <a:defRPr b="1" sz="4400"/>
            </a:pPr>
          </a:p>
          <a:p>
            <a:pPr algn="just">
              <a:defRPr b="1" sz="2300"/>
            </a:pPr>
          </a:p>
        </p:txBody>
      </p:sp>
      <p:sp>
        <p:nvSpPr>
          <p:cNvPr id="154" name="The Masters of Animation…"/>
          <p:cNvSpPr txBox="1"/>
          <p:nvPr/>
        </p:nvSpPr>
        <p:spPr>
          <a:xfrm>
            <a:off x="4725871" y="188639"/>
            <a:ext cx="397579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chemeClr val="accent3">
                    <a:lumOff val="44000"/>
                  </a:schemeClr>
                </a:solidFill>
              </a:defRPr>
            </a:pPr>
            <a:r>
              <a:t>The Masters of Animation</a:t>
            </a:r>
            <a:endParaRPr>
              <a:latin typeface="+mn-lt"/>
              <a:ea typeface="+mn-ea"/>
              <a:cs typeface="+mn-cs"/>
              <a:sym typeface="Arial"/>
            </a:endParaRPr>
          </a:p>
          <a:p>
            <a:pPr indent="39687" algn="r">
              <a:defRPr sz="1600">
                <a:solidFill>
                  <a:schemeClr val="accent3">
                    <a:lumOff val="44000"/>
                  </a:schemeClr>
                </a:solidFill>
              </a:defRPr>
            </a:pPr>
            <a:r>
              <a:t>Alexeïeff</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Struttura predefinita">
      <a:majorFont>
        <a:latin typeface="Helvetica"/>
        <a:ea typeface="Helvetica"/>
        <a:cs typeface="Helvetica"/>
      </a:majorFont>
      <a:minorFont>
        <a:latin typeface="Arial"/>
        <a:ea typeface="Arial"/>
        <a:cs typeface="Arial"/>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Struttura predefinita">
      <a:majorFont>
        <a:latin typeface="Helvetica"/>
        <a:ea typeface="Helvetica"/>
        <a:cs typeface="Helvetica"/>
      </a:majorFont>
      <a:minorFont>
        <a:latin typeface="Arial"/>
        <a:ea typeface="Arial"/>
        <a:cs typeface="Arial"/>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