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n">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932"/>
  </p:normalViewPr>
  <p:slideViewPr>
    <p:cSldViewPr snapToGrid="0" snapToObjects="1">
      <p:cViewPr varScale="1">
        <p:scale>
          <a:sx n="53" d="100"/>
          <a:sy n="53" d="100"/>
        </p:scale>
        <p:origin x="10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1844675"/>
            <a:ext cx="7772400" cy="2041525"/>
          </a:xfrm>
          <a:prstGeom prst="rect">
            <a:avLst/>
          </a:prstGeom>
        </p:spPr>
        <p:txBody>
          <a:bodyPr/>
          <a:lstStyle/>
          <a:p>
            <a:r>
              <a:t>Titolo Testo</a:t>
            </a:r>
          </a:p>
        </p:txBody>
      </p:sp>
      <p:sp>
        <p:nvSpPr>
          <p:cNvPr id="12" name="Corpo livello uno…"/>
          <p:cNvSpPr txBox="1">
            <a:spLocks noGrp="1"/>
          </p:cNvSpPr>
          <p:nvPr>
            <p:ph type="body" sz="half" idx="1"/>
          </p:nvPr>
        </p:nvSpPr>
        <p:spPr>
          <a:xfrm>
            <a:off x="1371600" y="3886200"/>
            <a:ext cx="6400800" cy="29718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89" name="Titolo Testo"/>
          <p:cNvSpPr txBox="1">
            <a:spLocks noGrp="1"/>
          </p:cNvSpPr>
          <p:nvPr>
            <p:ph type="title"/>
          </p:nvPr>
        </p:nvSpPr>
        <p:spPr>
          <a:prstGeom prst="rect">
            <a:avLst/>
          </a:prstGeom>
        </p:spPr>
        <p:txBody>
          <a:bodyPr/>
          <a:lstStyle/>
          <a:p>
            <a:r>
              <a:t>Titolo Testo</a:t>
            </a:r>
          </a:p>
        </p:txBody>
      </p:sp>
      <p:sp>
        <p:nvSpPr>
          <p:cNvPr id="90"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verticale e testo">
    <p:spTree>
      <p:nvGrpSpPr>
        <p:cNvPr id="1" name=""/>
        <p:cNvGrpSpPr/>
        <p:nvPr/>
      </p:nvGrpSpPr>
      <p:grpSpPr>
        <a:xfrm>
          <a:off x="0" y="0"/>
          <a:ext cx="0" cy="0"/>
          <a:chOff x="0" y="0"/>
          <a:chExt cx="0" cy="0"/>
        </a:xfrm>
      </p:grpSpPr>
      <p:sp>
        <p:nvSpPr>
          <p:cNvPr id="98" name="Titolo Testo"/>
          <p:cNvSpPr txBox="1">
            <a:spLocks noGrp="1"/>
          </p:cNvSpPr>
          <p:nvPr>
            <p:ph type="title"/>
          </p:nvPr>
        </p:nvSpPr>
        <p:spPr>
          <a:xfrm>
            <a:off x="6629400" y="0"/>
            <a:ext cx="2057400" cy="6858000"/>
          </a:xfrm>
          <a:prstGeom prst="rect">
            <a:avLst/>
          </a:prstGeom>
        </p:spPr>
        <p:txBody>
          <a:bodyPr/>
          <a:lstStyle/>
          <a:p>
            <a:r>
              <a:t>Titolo Testo</a:t>
            </a:r>
          </a:p>
        </p:txBody>
      </p:sp>
      <p:sp>
        <p:nvSpPr>
          <p:cNvPr id="99" name="Corpo livello uno…"/>
          <p:cNvSpPr txBox="1">
            <a:spLocks noGrp="1"/>
          </p:cNvSpPr>
          <p:nvPr>
            <p:ph type="body" idx="1"/>
          </p:nvPr>
        </p:nvSpPr>
        <p:spPr>
          <a:xfrm>
            <a:off x="457200" y="0"/>
            <a:ext cx="6019800" cy="6858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uto 2">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457200" y="256810"/>
            <a:ext cx="8229600" cy="1178656"/>
          </a:xfrm>
          <a:prstGeom prst="rect">
            <a:avLst/>
          </a:prstGeom>
        </p:spPr>
        <p:txBody>
          <a:bodyPr/>
          <a:lstStyle/>
          <a:p>
            <a:r>
              <a:t>Titolo Testo</a:t>
            </a:r>
          </a:p>
        </p:txBody>
      </p:sp>
      <p:sp>
        <p:nvSpPr>
          <p:cNvPr id="48" name="Corpo livello uno…"/>
          <p:cNvSpPr txBox="1">
            <a:spLocks noGrp="1"/>
          </p:cNvSpPr>
          <p:nvPr>
            <p:ph type="body" sz="quarter" idx="1"/>
          </p:nvPr>
        </p:nvSpPr>
        <p:spPr>
          <a:xfrm>
            <a:off x="457200" y="1435465"/>
            <a:ext cx="4040188" cy="739411"/>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1" name="Titolo Testo"/>
          <p:cNvSpPr txBox="1">
            <a:spLocks noGrp="1"/>
          </p:cNvSpPr>
          <p:nvPr>
            <p:ph type="title"/>
          </p:nvPr>
        </p:nvSpPr>
        <p:spPr>
          <a:xfrm>
            <a:off x="457200" y="0"/>
            <a:ext cx="3008314" cy="1435100"/>
          </a:xfrm>
          <a:prstGeom prst="rect">
            <a:avLst/>
          </a:prstGeom>
        </p:spPr>
        <p:txBody>
          <a:bodyPr anchor="b"/>
          <a:lstStyle>
            <a:lvl1pPr algn="l">
              <a:defRPr sz="2000" b="1"/>
            </a:lvl1pPr>
          </a:lstStyle>
          <a:p>
            <a:r>
              <a:t>Titolo Testo</a:t>
            </a:r>
          </a:p>
        </p:txBody>
      </p:sp>
      <p:sp>
        <p:nvSpPr>
          <p:cNvPr id="72" name="Corpo livello uno…"/>
          <p:cNvSpPr txBox="1">
            <a:spLocks noGrp="1"/>
          </p:cNvSpPr>
          <p:nvPr>
            <p:ph type="body" idx="1"/>
          </p:nvPr>
        </p:nvSpPr>
        <p:spPr>
          <a:xfrm>
            <a:off x="3575050" y="273050"/>
            <a:ext cx="5111750" cy="658495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0" name="Titolo Testo"/>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Titolo Testo</a:t>
            </a:r>
          </a:p>
        </p:txBody>
      </p:sp>
      <p:sp>
        <p:nvSpPr>
          <p:cNvPr id="81" name="Corpo livello uno…"/>
          <p:cNvSpPr txBox="1">
            <a:spLocks noGrp="1"/>
          </p:cNvSpPr>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0"/>
            <a:ext cx="8229600" cy="1692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Titolo Testo</a:t>
            </a:r>
          </a:p>
        </p:txBody>
      </p:sp>
      <p:sp>
        <p:nvSpPr>
          <p:cNvPr id="3"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D1C"/>
        </a:solidFill>
        <a:effectLst/>
      </p:bgPr>
    </p:bg>
    <p:spTree>
      <p:nvGrpSpPr>
        <p:cNvPr id="1" name=""/>
        <p:cNvGrpSpPr/>
        <p:nvPr/>
      </p:nvGrpSpPr>
      <p:grpSpPr>
        <a:xfrm>
          <a:off x="0" y="0"/>
          <a:ext cx="0" cy="0"/>
          <a:chOff x="0" y="0"/>
          <a:chExt cx="0" cy="0"/>
        </a:xfrm>
      </p:grpSpPr>
      <p:pic>
        <p:nvPicPr>
          <p:cNvPr id="109"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10" name="History of Animation…"/>
          <p:cNvSpPr txBox="1">
            <a:spLocks noGrp="1"/>
          </p:cNvSpPr>
          <p:nvPr>
            <p:ph type="body" sz="half" idx="1"/>
          </p:nvPr>
        </p:nvSpPr>
        <p:spPr>
          <a:xfrm>
            <a:off x="971550" y="3644900"/>
            <a:ext cx="7200900" cy="2879725"/>
          </a:xfrm>
          <a:prstGeom prst="rect">
            <a:avLst/>
          </a:prstGeom>
        </p:spPr>
        <p:txBody>
          <a:bodyPr>
            <a:normAutofit/>
          </a:bodyPr>
          <a:lstStyle/>
          <a:p>
            <a:pPr marL="0" indent="39687" algn="ctr">
              <a:buSzTx/>
              <a:buNone/>
            </a:pPr>
            <a:r>
              <a:rPr sz="6000" b="1" i="1">
                <a:solidFill>
                  <a:schemeClr val="accent3">
                    <a:lumOff val="44000"/>
                  </a:schemeClr>
                </a:solidFill>
              </a:rPr>
              <a:t>History of Animation</a:t>
            </a:r>
          </a:p>
          <a:p>
            <a:pPr marL="0" indent="39687" algn="ctr">
              <a:buSzTx/>
              <a:buNone/>
            </a:pPr>
            <a:r>
              <a:rPr sz="1600" b="1" i="1">
                <a:solidFill>
                  <a:schemeClr val="accent3">
                    <a:lumOff val="44000"/>
                  </a:schemeClr>
                </a:solidFill>
              </a:rPr>
              <a:t>Second Cycle Degree in Theatre, Film, Television and Media Studies</a:t>
            </a:r>
          </a:p>
          <a:p>
            <a:pPr marL="0" indent="39687" algn="r">
              <a:buSzTx/>
              <a:buNone/>
            </a:pPr>
            <a:endParaRPr sz="2000">
              <a:solidFill>
                <a:schemeClr val="accent3">
                  <a:lumOff val="44000"/>
                </a:schemeClr>
              </a:solidFill>
            </a:endParaRPr>
          </a:p>
          <a:p>
            <a:pPr marL="0" indent="39687" algn="r">
              <a:buSzTx/>
              <a:buNone/>
            </a:pPr>
            <a:r>
              <a:rPr sz="2000">
                <a:solidFill>
                  <a:schemeClr val="accent3">
                    <a:lumOff val="44000"/>
                  </a:schemeClr>
                </a:solidFill>
              </a:rPr>
              <a:t>Academic Year 2018-2019</a:t>
            </a:r>
          </a:p>
          <a:p>
            <a:pPr marL="0" indent="39687" algn="r">
              <a:buSzTx/>
              <a:buNone/>
            </a:pPr>
            <a:r>
              <a:rPr sz="4000" b="1">
                <a:solidFill>
                  <a:schemeClr val="accent3">
                    <a:lumOff val="44000"/>
                  </a:schemeClr>
                </a:solidFill>
              </a:rPr>
              <a:t>Lesson 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59"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A Few Basic Questions (And Answers) About Styles of Animation</a:t>
            </a:r>
          </a:p>
        </p:txBody>
      </p:sp>
      <p:pic>
        <p:nvPicPr>
          <p:cNvPr id="16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1" name="The number of images used to break down an action is related with two basic strategies, used in any kind of animation:…"/>
          <p:cNvSpPr txBox="1"/>
          <p:nvPr/>
        </p:nvSpPr>
        <p:spPr>
          <a:xfrm>
            <a:off x="971550" y="1989138"/>
            <a:ext cx="7200900" cy="2821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b="1">
                <a:latin typeface="Arial"/>
                <a:ea typeface="Arial"/>
                <a:cs typeface="Arial"/>
                <a:sym typeface="Arial"/>
              </a:defRPr>
            </a:pPr>
            <a:r>
              <a:rPr sz="3200">
                <a:latin typeface="Calibri"/>
                <a:ea typeface="Calibri"/>
                <a:cs typeface="Calibri"/>
                <a:sym typeface="Calibri"/>
              </a:rPr>
              <a:t>The number of images used to break down an action is related with two basic strategies, used in any kind of animation:</a:t>
            </a:r>
          </a:p>
          <a:p>
            <a:pPr algn="just">
              <a:defRPr b="1">
                <a:latin typeface="Arial"/>
                <a:ea typeface="Arial"/>
                <a:cs typeface="Arial"/>
                <a:sym typeface="Arial"/>
              </a:defRPr>
            </a:pPr>
            <a:endParaRPr sz="3200">
              <a:latin typeface="Calibri"/>
              <a:ea typeface="Calibri"/>
              <a:cs typeface="Calibri"/>
              <a:sym typeface="Calibri"/>
            </a:endParaRPr>
          </a:p>
          <a:p>
            <a:pPr algn="ctr">
              <a:defRPr b="1">
                <a:latin typeface="Arial"/>
                <a:ea typeface="Arial"/>
                <a:cs typeface="Arial"/>
                <a:sym typeface="Arial"/>
              </a:defRPr>
            </a:pPr>
            <a:r>
              <a:rPr sz="4800">
                <a:latin typeface="Calibri"/>
                <a:ea typeface="Calibri"/>
                <a:cs typeface="Calibri"/>
                <a:sym typeface="Calibri"/>
              </a:rPr>
              <a:t>TIMING and SPACING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64"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A Few Basic Questions (And Answers) About Styles of Animation</a:t>
            </a:r>
          </a:p>
        </p:txBody>
      </p:sp>
      <p:pic>
        <p:nvPicPr>
          <p:cNvPr id="16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6" name="From Richard Williams, The Animator’s Survival Kit, Faber and Faber, London, 2001, p. 37."/>
          <p:cNvSpPr txBox="1"/>
          <p:nvPr/>
        </p:nvSpPr>
        <p:spPr>
          <a:xfrm>
            <a:off x="971550" y="5661025"/>
            <a:ext cx="7200900" cy="701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b="1">
                <a:latin typeface="Arial"/>
                <a:ea typeface="Arial"/>
                <a:cs typeface="Arial"/>
                <a:sym typeface="Arial"/>
              </a:defRPr>
            </a:pPr>
            <a:r>
              <a:rPr sz="2000" b="0">
                <a:latin typeface="Calibri"/>
                <a:ea typeface="Calibri"/>
                <a:cs typeface="Calibri"/>
                <a:sym typeface="Calibri"/>
              </a:rPr>
              <a:t>From Richard Williams, </a:t>
            </a:r>
            <a:r>
              <a:rPr sz="2000" b="0" i="1">
                <a:latin typeface="Calibri"/>
                <a:ea typeface="Calibri"/>
                <a:cs typeface="Calibri"/>
                <a:sym typeface="Calibri"/>
              </a:rPr>
              <a:t>The Animator’s Survival Kit</a:t>
            </a:r>
            <a:r>
              <a:rPr sz="2000" b="0">
                <a:latin typeface="Calibri"/>
                <a:ea typeface="Calibri"/>
                <a:cs typeface="Calibri"/>
                <a:sym typeface="Calibri"/>
              </a:rPr>
              <a:t>, Faber and Faber, London, 2001, p. 37.</a:t>
            </a:r>
          </a:p>
        </p:txBody>
      </p:sp>
      <p:pic>
        <p:nvPicPr>
          <p:cNvPr id="167" name="TIming Spacing.jpg" descr="TIming Spacing.jpg"/>
          <p:cNvPicPr>
            <a:picLocks noChangeAspect="1"/>
          </p:cNvPicPr>
          <p:nvPr/>
        </p:nvPicPr>
        <p:blipFill>
          <a:blip r:embed="rId3">
            <a:extLst/>
          </a:blip>
          <a:stretch>
            <a:fillRect/>
          </a:stretch>
        </p:blipFill>
        <p:spPr>
          <a:xfrm>
            <a:off x="0" y="1341437"/>
            <a:ext cx="9144000" cy="40227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70"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A Few Basic Questions (And Answers) About Styles of Animation</a:t>
            </a:r>
          </a:p>
        </p:txBody>
      </p:sp>
      <p:pic>
        <p:nvPicPr>
          <p:cNvPr id="17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2" name="How many images are used to break down the action?"/>
          <p:cNvSpPr txBox="1"/>
          <p:nvPr/>
        </p:nvSpPr>
        <p:spPr>
          <a:xfrm>
            <a:off x="971550" y="2565400"/>
            <a:ext cx="7200900" cy="1792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4000" b="1"/>
            </a:lvl1pPr>
          </a:lstStyle>
          <a:p>
            <a:pPr>
              <a:defRPr sz="2400">
                <a:latin typeface="Arial"/>
                <a:ea typeface="Arial"/>
                <a:cs typeface="Arial"/>
                <a:sym typeface="Arial"/>
              </a:defRPr>
            </a:pPr>
            <a:r>
              <a:rPr sz="4000">
                <a:latin typeface="Calibri"/>
                <a:ea typeface="Calibri"/>
                <a:cs typeface="Calibri"/>
                <a:sym typeface="Calibri"/>
              </a:rPr>
              <a:t>How many images are used to break down the action?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75"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A Few Basic Questions (And Answers) About Styles of Animation</a:t>
            </a:r>
          </a:p>
        </p:txBody>
      </p:sp>
      <p:pic>
        <p:nvPicPr>
          <p:cNvPr id="17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7" name="Key Animation and Inbetweening…"/>
          <p:cNvSpPr txBox="1"/>
          <p:nvPr/>
        </p:nvSpPr>
        <p:spPr>
          <a:xfrm>
            <a:off x="971550" y="1989138"/>
            <a:ext cx="7200900" cy="298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b="1">
                <a:latin typeface="Arial"/>
                <a:ea typeface="Arial"/>
                <a:cs typeface="Arial"/>
                <a:sym typeface="Arial"/>
              </a:defRPr>
            </a:pPr>
            <a:r>
              <a:rPr sz="3600">
                <a:latin typeface="Calibri"/>
                <a:ea typeface="Calibri"/>
                <a:cs typeface="Calibri"/>
                <a:sym typeface="Calibri"/>
              </a:rPr>
              <a:t>Key Animation and Inbetweening</a:t>
            </a:r>
          </a:p>
          <a:p>
            <a:pPr algn="just">
              <a:defRPr b="1">
                <a:latin typeface="Arial"/>
                <a:ea typeface="Arial"/>
                <a:cs typeface="Arial"/>
                <a:sym typeface="Arial"/>
              </a:defRPr>
            </a:pPr>
            <a:endParaRPr sz="3600">
              <a:latin typeface="Calibri"/>
              <a:ea typeface="Calibri"/>
              <a:cs typeface="Calibri"/>
              <a:sym typeface="Calibri"/>
            </a:endParaRPr>
          </a:p>
          <a:p>
            <a:pPr algn="just">
              <a:defRPr b="1">
                <a:latin typeface="Arial"/>
                <a:ea typeface="Arial"/>
                <a:cs typeface="Arial"/>
                <a:sym typeface="Arial"/>
              </a:defRPr>
            </a:pPr>
            <a:r>
              <a:rPr sz="2800">
                <a:latin typeface="Calibri"/>
                <a:ea typeface="Calibri"/>
                <a:cs typeface="Calibri"/>
                <a:sym typeface="Calibri"/>
              </a:rPr>
              <a:t>What is a “key” in animation?</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r>
              <a:rPr sz="2800">
                <a:latin typeface="Calibri"/>
                <a:ea typeface="Calibri"/>
                <a:cs typeface="Calibri"/>
                <a:sym typeface="Calibri"/>
              </a:rPr>
              <a:t>The storytelling positions. The positions that show what is happening in the shot.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80"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A Few Basic Questions (And Answers) About Styles of Animation</a:t>
            </a:r>
          </a:p>
        </p:txBody>
      </p:sp>
      <p:pic>
        <p:nvPicPr>
          <p:cNvPr id="18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2" name="From Williams, op. cit., p. 64."/>
          <p:cNvSpPr txBox="1"/>
          <p:nvPr/>
        </p:nvSpPr>
        <p:spPr>
          <a:xfrm>
            <a:off x="971550" y="5229225"/>
            <a:ext cx="720090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b="1">
                <a:latin typeface="Arial"/>
                <a:ea typeface="Arial"/>
                <a:cs typeface="Arial"/>
                <a:sym typeface="Arial"/>
              </a:defRPr>
            </a:pPr>
            <a:r>
              <a:rPr sz="2000" b="0">
                <a:latin typeface="Calibri"/>
                <a:ea typeface="Calibri"/>
                <a:cs typeface="Calibri"/>
                <a:sym typeface="Calibri"/>
              </a:rPr>
              <a:t>From Williams, </a:t>
            </a:r>
            <a:r>
              <a:rPr sz="2000" b="0" i="1">
                <a:latin typeface="Calibri"/>
                <a:ea typeface="Calibri"/>
                <a:cs typeface="Calibri"/>
                <a:sym typeface="Calibri"/>
              </a:rPr>
              <a:t>op. cit.</a:t>
            </a:r>
            <a:r>
              <a:rPr sz="2000" b="0">
                <a:latin typeface="Calibri"/>
                <a:ea typeface="Calibri"/>
                <a:cs typeface="Calibri"/>
                <a:sym typeface="Calibri"/>
              </a:rPr>
              <a:t>, p. 64.</a:t>
            </a:r>
          </a:p>
        </p:txBody>
      </p:sp>
      <p:pic>
        <p:nvPicPr>
          <p:cNvPr id="183" name="Key.jpg" descr="Key.jpg"/>
          <p:cNvPicPr>
            <a:picLocks noChangeAspect="1"/>
          </p:cNvPicPr>
          <p:nvPr/>
        </p:nvPicPr>
        <p:blipFill>
          <a:blip r:embed="rId3">
            <a:extLst/>
          </a:blip>
          <a:stretch>
            <a:fillRect/>
          </a:stretch>
        </p:blipFill>
        <p:spPr>
          <a:xfrm>
            <a:off x="0" y="981075"/>
            <a:ext cx="9144000" cy="37369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86"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A Few Basic Questions (And Answers) About Styles of Animation</a:t>
            </a:r>
          </a:p>
        </p:txBody>
      </p:sp>
      <p:pic>
        <p:nvPicPr>
          <p:cNvPr id="18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8" name="From Williams, op. cit., p. 65."/>
          <p:cNvSpPr txBox="1"/>
          <p:nvPr/>
        </p:nvSpPr>
        <p:spPr>
          <a:xfrm>
            <a:off x="971550" y="5445125"/>
            <a:ext cx="720090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b="1">
                <a:latin typeface="Arial"/>
                <a:ea typeface="Arial"/>
                <a:cs typeface="Arial"/>
                <a:sym typeface="Arial"/>
              </a:defRPr>
            </a:pPr>
            <a:r>
              <a:rPr sz="2000" b="0">
                <a:latin typeface="Calibri"/>
                <a:ea typeface="Calibri"/>
                <a:cs typeface="Calibri"/>
                <a:sym typeface="Calibri"/>
              </a:rPr>
              <a:t>From Williams, </a:t>
            </a:r>
            <a:r>
              <a:rPr sz="2000" b="0" i="1">
                <a:latin typeface="Calibri"/>
                <a:ea typeface="Calibri"/>
                <a:cs typeface="Calibri"/>
                <a:sym typeface="Calibri"/>
              </a:rPr>
              <a:t>op. cit.</a:t>
            </a:r>
            <a:r>
              <a:rPr sz="2000" b="0">
                <a:latin typeface="Calibri"/>
                <a:ea typeface="Calibri"/>
                <a:cs typeface="Calibri"/>
                <a:sym typeface="Calibri"/>
              </a:rPr>
              <a:t>, p. 65.</a:t>
            </a:r>
          </a:p>
        </p:txBody>
      </p:sp>
      <p:pic>
        <p:nvPicPr>
          <p:cNvPr id="189" name="Inbetween 1.jpg" descr="Inbetween 1.jpg"/>
          <p:cNvPicPr>
            <a:picLocks noChangeAspect="1"/>
          </p:cNvPicPr>
          <p:nvPr/>
        </p:nvPicPr>
        <p:blipFill>
          <a:blip r:embed="rId3">
            <a:extLst/>
          </a:blip>
          <a:stretch>
            <a:fillRect/>
          </a:stretch>
        </p:blipFill>
        <p:spPr>
          <a:xfrm>
            <a:off x="1587" y="981075"/>
            <a:ext cx="9144001" cy="41433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92"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A Few Basic Questions (And Answers) About Styles of Animation</a:t>
            </a:r>
          </a:p>
        </p:txBody>
      </p:sp>
      <p:pic>
        <p:nvPicPr>
          <p:cNvPr id="19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4" name="From Williams, op. cit., p. 65."/>
          <p:cNvSpPr txBox="1"/>
          <p:nvPr/>
        </p:nvSpPr>
        <p:spPr>
          <a:xfrm>
            <a:off x="971550" y="5445125"/>
            <a:ext cx="720090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b="1">
                <a:latin typeface="Arial"/>
                <a:ea typeface="Arial"/>
                <a:cs typeface="Arial"/>
                <a:sym typeface="Arial"/>
              </a:defRPr>
            </a:pPr>
            <a:r>
              <a:rPr sz="2000" b="0">
                <a:latin typeface="Calibri"/>
                <a:ea typeface="Calibri"/>
                <a:cs typeface="Calibri"/>
                <a:sym typeface="Calibri"/>
              </a:rPr>
              <a:t>From Williams, </a:t>
            </a:r>
            <a:r>
              <a:rPr sz="2000" b="0" i="1">
                <a:latin typeface="Calibri"/>
                <a:ea typeface="Calibri"/>
                <a:cs typeface="Calibri"/>
                <a:sym typeface="Calibri"/>
              </a:rPr>
              <a:t>op. cit.</a:t>
            </a:r>
            <a:r>
              <a:rPr sz="2000" b="0">
                <a:latin typeface="Calibri"/>
                <a:ea typeface="Calibri"/>
                <a:cs typeface="Calibri"/>
                <a:sym typeface="Calibri"/>
              </a:rPr>
              <a:t>, p. 65.</a:t>
            </a:r>
          </a:p>
        </p:txBody>
      </p:sp>
      <p:pic>
        <p:nvPicPr>
          <p:cNvPr id="195" name="Inbetween 2.jpg" descr="Inbetween 2.jpg"/>
          <p:cNvPicPr>
            <a:picLocks noChangeAspect="1"/>
          </p:cNvPicPr>
          <p:nvPr/>
        </p:nvPicPr>
        <p:blipFill>
          <a:blip r:embed="rId3">
            <a:extLst/>
          </a:blip>
          <a:stretch>
            <a:fillRect/>
          </a:stretch>
        </p:blipFill>
        <p:spPr>
          <a:xfrm>
            <a:off x="0" y="981075"/>
            <a:ext cx="9142414" cy="36718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98"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A Few Basic Questions (And Answers) About Styles of Animation</a:t>
            </a:r>
          </a:p>
        </p:txBody>
      </p:sp>
      <p:pic>
        <p:nvPicPr>
          <p:cNvPr id="19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0" name="From Williams, op. cit., p. 66."/>
          <p:cNvSpPr txBox="1"/>
          <p:nvPr/>
        </p:nvSpPr>
        <p:spPr>
          <a:xfrm>
            <a:off x="971550" y="5445125"/>
            <a:ext cx="720090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b="1">
                <a:latin typeface="Arial"/>
                <a:ea typeface="Arial"/>
                <a:cs typeface="Arial"/>
                <a:sym typeface="Arial"/>
              </a:defRPr>
            </a:pPr>
            <a:r>
              <a:rPr sz="2000" b="0">
                <a:latin typeface="Calibri"/>
                <a:ea typeface="Calibri"/>
                <a:cs typeface="Calibri"/>
                <a:sym typeface="Calibri"/>
              </a:rPr>
              <a:t>From Williams, </a:t>
            </a:r>
            <a:r>
              <a:rPr sz="2000" b="0" i="1">
                <a:latin typeface="Calibri"/>
                <a:ea typeface="Calibri"/>
                <a:cs typeface="Calibri"/>
                <a:sym typeface="Calibri"/>
              </a:rPr>
              <a:t>op. cit.</a:t>
            </a:r>
            <a:r>
              <a:rPr sz="2000" b="0">
                <a:latin typeface="Calibri"/>
                <a:ea typeface="Calibri"/>
                <a:cs typeface="Calibri"/>
                <a:sym typeface="Calibri"/>
              </a:rPr>
              <a:t>, p. 66.</a:t>
            </a:r>
          </a:p>
        </p:txBody>
      </p:sp>
      <p:pic>
        <p:nvPicPr>
          <p:cNvPr id="201" name="Inbetween 3.jpg" descr="Inbetween 3.jpg"/>
          <p:cNvPicPr>
            <a:picLocks noChangeAspect="1"/>
          </p:cNvPicPr>
          <p:nvPr/>
        </p:nvPicPr>
        <p:blipFill>
          <a:blip r:embed="rId3">
            <a:extLst/>
          </a:blip>
          <a:stretch>
            <a:fillRect/>
          </a:stretch>
        </p:blipFill>
        <p:spPr>
          <a:xfrm>
            <a:off x="0" y="981075"/>
            <a:ext cx="9144000" cy="36909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204"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A Few Basic Questions (And Answers) About Styles of Animation</a:t>
            </a:r>
          </a:p>
        </p:txBody>
      </p:sp>
      <p:pic>
        <p:nvPicPr>
          <p:cNvPr id="20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6" name="The “x-sheet” (“exposure sheet”) or “dope-sheet”.…"/>
          <p:cNvSpPr txBox="1"/>
          <p:nvPr/>
        </p:nvSpPr>
        <p:spPr>
          <a:xfrm>
            <a:off x="971550" y="1989138"/>
            <a:ext cx="7200900" cy="2072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b="1">
                <a:latin typeface="Arial"/>
                <a:ea typeface="Arial"/>
                <a:cs typeface="Arial"/>
                <a:sym typeface="Arial"/>
              </a:defRPr>
            </a:pPr>
            <a:r>
              <a:rPr sz="3200">
                <a:latin typeface="Calibri"/>
                <a:ea typeface="Calibri"/>
                <a:cs typeface="Calibri"/>
                <a:sym typeface="Calibri"/>
              </a:rPr>
              <a:t>The “x-sheet” (“exposure sheet”) or “dope-sheet”.</a:t>
            </a:r>
          </a:p>
          <a:p>
            <a:pPr algn="just">
              <a:defRPr b="1">
                <a:latin typeface="Arial"/>
                <a:ea typeface="Arial"/>
                <a:cs typeface="Arial"/>
                <a:sym typeface="Arial"/>
              </a:defRPr>
            </a:pPr>
            <a:endParaRPr sz="3200">
              <a:latin typeface="Calibri"/>
              <a:ea typeface="Calibri"/>
              <a:cs typeface="Calibri"/>
              <a:sym typeface="Calibri"/>
            </a:endParaRPr>
          </a:p>
          <a:p>
            <a:pPr algn="just">
              <a:defRPr b="1">
                <a:latin typeface="Arial"/>
                <a:ea typeface="Arial"/>
                <a:cs typeface="Arial"/>
                <a:sym typeface="Arial"/>
              </a:defRPr>
            </a:pPr>
            <a:r>
              <a:rPr sz="3200">
                <a:latin typeface="Calibri"/>
                <a:ea typeface="Calibri"/>
                <a:cs typeface="Calibri"/>
                <a:sym typeface="Calibri"/>
              </a:rPr>
              <a:t>From Williams, </a:t>
            </a:r>
            <a:r>
              <a:rPr sz="3200" i="1">
                <a:latin typeface="Calibri"/>
                <a:ea typeface="Calibri"/>
                <a:cs typeface="Calibri"/>
                <a:sym typeface="Calibri"/>
              </a:rPr>
              <a:t>op. cit.</a:t>
            </a:r>
            <a:r>
              <a:rPr sz="3200">
                <a:latin typeface="Calibri"/>
                <a:ea typeface="Calibri"/>
                <a:cs typeface="Calibri"/>
                <a:sym typeface="Calibri"/>
              </a:rPr>
              <a:t>, p. 72.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209"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A Few Basic Questions (And Answers) About Styles of Animation</a:t>
            </a:r>
          </a:p>
        </p:txBody>
      </p:sp>
      <p:pic>
        <p:nvPicPr>
          <p:cNvPr id="21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11" name="x-sheet.jpg" descr="x-sheet.jpg"/>
          <p:cNvPicPr>
            <a:picLocks noChangeAspect="1"/>
          </p:cNvPicPr>
          <p:nvPr/>
        </p:nvPicPr>
        <p:blipFill>
          <a:blip r:embed="rId3">
            <a:extLst/>
          </a:blip>
          <a:stretch>
            <a:fillRect/>
          </a:stretch>
        </p:blipFill>
        <p:spPr>
          <a:xfrm>
            <a:off x="2195513" y="976312"/>
            <a:ext cx="4752976" cy="58737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13" name="Why Animation?"/>
          <p:cNvSpPr txBox="1"/>
          <p:nvPr/>
        </p:nvSpPr>
        <p:spPr>
          <a:xfrm>
            <a:off x="6320382" y="188912"/>
            <a:ext cx="2520406"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Why Animation?</a:t>
            </a:r>
          </a:p>
        </p:txBody>
      </p:sp>
      <p:pic>
        <p:nvPicPr>
          <p:cNvPr id="11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15" name="«In recent decades, animators have found increasingly inventive ways of using animation. Today it pervades much of the landscape of popular culture, being a medium of choice to push boundaries, cross traditional disciplinary divides and support and enhance other creative work. While animation’s history is relatively short compared to other arts disciplines, this needs to be juxtaposed against the prolific and accelerated advances in technology, such as the growth of the Internet, the developing reliance on mobile technology and the need for greater visually oriented support for social media. Such technical leaps have created changes in global social and economic conditions and have encouraged increased interest in the subject of animation – an interest that is likely to grow and spread over the coming years».…"/>
          <p:cNvSpPr txBox="1"/>
          <p:nvPr/>
        </p:nvSpPr>
        <p:spPr>
          <a:xfrm>
            <a:off x="539750" y="1484312"/>
            <a:ext cx="8064500" cy="465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b="1">
                <a:latin typeface="Arial"/>
                <a:ea typeface="Arial"/>
                <a:cs typeface="Arial"/>
                <a:sym typeface="Arial"/>
              </a:defRPr>
            </a:pPr>
            <a:r>
              <a:rPr sz="2000">
                <a:latin typeface="Calibri"/>
                <a:ea typeface="Calibri"/>
                <a:cs typeface="Calibri"/>
                <a:sym typeface="Calibri"/>
              </a:rPr>
              <a:t>«In recent decades, animators have found increasingly inventive ways of using animation. Today it pervades much of the landscape of popular culture, being a medium of choice to push boundaries, cross traditional disciplinary divides and support and enhance other creative work. While animation’s history is relatively short compared to other arts disciplines, this needs to be juxtaposed against the prolific and accelerated advances in technology, such as the growth of the Internet, the developing reliance on mobile technology and the need for greater visually oriented support for social media. Such technical leaps have created changes in global social and economic conditions and have encouraged increased interest in the subject of animation – an interest that is likely to grow and spread over the coming years».</a:t>
            </a:r>
          </a:p>
          <a:p>
            <a:pPr algn="just">
              <a:defRPr b="1">
                <a:latin typeface="Arial"/>
                <a:ea typeface="Arial"/>
                <a:cs typeface="Arial"/>
                <a:sym typeface="Arial"/>
              </a:defRPr>
            </a:pPr>
            <a:endParaRPr sz="2000"/>
          </a:p>
          <a:p>
            <a:pPr algn="just">
              <a:defRPr b="1">
                <a:latin typeface="Arial"/>
                <a:ea typeface="Arial"/>
                <a:cs typeface="Arial"/>
                <a:sym typeface="Arial"/>
              </a:defRPr>
            </a:pPr>
            <a:r>
              <a:rPr sz="2000" b="0">
                <a:latin typeface="Calibri"/>
                <a:ea typeface="Calibri"/>
                <a:cs typeface="Calibri"/>
                <a:sym typeface="Calibri"/>
              </a:rPr>
              <a:t>Andrew Selby, “Introduction”, in Id., </a:t>
            </a:r>
            <a:r>
              <a:rPr sz="2000" b="0" i="1">
                <a:latin typeface="Calibri"/>
                <a:ea typeface="Calibri"/>
                <a:cs typeface="Calibri"/>
                <a:sym typeface="Calibri"/>
              </a:rPr>
              <a:t>Animation</a:t>
            </a:r>
            <a:r>
              <a:rPr sz="2000" b="0">
                <a:latin typeface="Calibri"/>
                <a:ea typeface="Calibri"/>
                <a:cs typeface="Calibri"/>
                <a:sym typeface="Calibri"/>
              </a:rPr>
              <a:t>, Laurence King, London, 2013, p. 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214" name="Suggested readings"/>
          <p:cNvSpPr txBox="1"/>
          <p:nvPr/>
        </p:nvSpPr>
        <p:spPr>
          <a:xfrm>
            <a:off x="5982469" y="188912"/>
            <a:ext cx="2890070"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Suggested readings</a:t>
            </a:r>
          </a:p>
        </p:txBody>
      </p:sp>
      <p:pic>
        <p:nvPicPr>
          <p:cNvPr id="21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16" name="Marco Bellano, “La dimensione che non c’è. Appunti sull’animazione Disney e l’estetica del tridimensionale”, Cabiria No. 171, May-August 2012, pp. 28-42.…"/>
          <p:cNvSpPr txBox="1"/>
          <p:nvPr/>
        </p:nvSpPr>
        <p:spPr>
          <a:xfrm>
            <a:off x="755649" y="1341437"/>
            <a:ext cx="7367590" cy="2308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b="1">
                <a:latin typeface="Arial"/>
                <a:ea typeface="Arial"/>
                <a:cs typeface="Arial"/>
                <a:sym typeface="Arial"/>
              </a:defRPr>
            </a:pPr>
            <a:r>
              <a:rPr sz="2000">
                <a:latin typeface="Calibri"/>
                <a:ea typeface="Calibri"/>
                <a:cs typeface="Calibri"/>
                <a:sym typeface="Calibri"/>
              </a:rPr>
              <a:t>Richard </a:t>
            </a:r>
            <a:r>
              <a:rPr sz="2000" dirty="0">
                <a:latin typeface="Calibri"/>
                <a:ea typeface="Calibri"/>
                <a:cs typeface="Calibri"/>
                <a:sym typeface="Calibri"/>
              </a:rPr>
              <a:t>Williams, </a:t>
            </a:r>
            <a:r>
              <a:rPr sz="2000" i="1" dirty="0">
                <a:latin typeface="Calibri"/>
                <a:ea typeface="Calibri"/>
                <a:cs typeface="Calibri"/>
                <a:sym typeface="Calibri"/>
              </a:rPr>
              <a:t>The Animator’s Survival Kit</a:t>
            </a:r>
            <a:r>
              <a:rPr sz="2000" dirty="0">
                <a:latin typeface="Calibri"/>
                <a:ea typeface="Calibri"/>
                <a:cs typeface="Calibri"/>
                <a:sym typeface="Calibri"/>
              </a:rPr>
              <a:t>, Faber and Faber, London, 2001, pp. 35-39; 64-67.</a:t>
            </a:r>
          </a:p>
          <a:p>
            <a:pPr algn="just">
              <a:defRPr b="1">
                <a:latin typeface="Arial"/>
                <a:ea typeface="Arial"/>
                <a:cs typeface="Arial"/>
                <a:sym typeface="Arial"/>
              </a:defRPr>
            </a:pPr>
            <a:endParaRPr sz="2000" dirty="0">
              <a:latin typeface="Calibri"/>
              <a:ea typeface="Calibri"/>
              <a:cs typeface="Calibri"/>
              <a:sym typeface="Calibri"/>
            </a:endParaRPr>
          </a:p>
          <a:p>
            <a:pPr algn="just">
              <a:defRPr b="1">
                <a:latin typeface="Arial"/>
                <a:ea typeface="Arial"/>
                <a:cs typeface="Arial"/>
                <a:sym typeface="Arial"/>
              </a:defRPr>
            </a:pPr>
            <a:endParaRPr sz="2000" dirty="0">
              <a:latin typeface="Calibri"/>
              <a:ea typeface="Calibri"/>
              <a:cs typeface="Calibri"/>
              <a:sym typeface="Calibri"/>
            </a:endParaRPr>
          </a:p>
          <a:p>
            <a:pPr algn="just">
              <a:defRPr b="1">
                <a:latin typeface="Arial"/>
                <a:ea typeface="Arial"/>
                <a:cs typeface="Arial"/>
                <a:sym typeface="Arial"/>
              </a:defRPr>
            </a:pPr>
            <a:endParaRPr sz="2000" dirty="0">
              <a:latin typeface="Calibri"/>
              <a:ea typeface="Calibri"/>
              <a:cs typeface="Calibri"/>
              <a:sym typeface="Calibri"/>
            </a:endParaRPr>
          </a:p>
          <a:p>
            <a:pPr algn="just">
              <a:defRPr b="1">
                <a:latin typeface="Arial"/>
                <a:ea typeface="Arial"/>
                <a:cs typeface="Arial"/>
                <a:sym typeface="Arial"/>
              </a:defRPr>
            </a:pPr>
            <a:endParaRPr sz="2000" dirty="0">
              <a:latin typeface="Calibri"/>
              <a:ea typeface="Calibri"/>
              <a:cs typeface="Calibri"/>
              <a:sym typeface="Calibri"/>
            </a:endParaRPr>
          </a:p>
          <a:p>
            <a:pPr algn="just">
              <a:defRPr b="1">
                <a:latin typeface="Arial"/>
                <a:ea typeface="Arial"/>
                <a:cs typeface="Arial"/>
                <a:sym typeface="Arial"/>
              </a:defRPr>
            </a:pPr>
            <a:endParaRPr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18"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Styles: A Brief Survey</a:t>
            </a:r>
          </a:p>
        </p:txBody>
      </p:sp>
      <p:pic>
        <p:nvPicPr>
          <p:cNvPr id="11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0" name="Fantasia/2000 (Eric Goldberg et al., 1999)."/>
          <p:cNvSpPr txBox="1"/>
          <p:nvPr/>
        </p:nvSpPr>
        <p:spPr>
          <a:xfrm>
            <a:off x="2268538" y="6092825"/>
            <a:ext cx="445972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a:latin typeface="Arial"/>
                <a:ea typeface="Arial"/>
                <a:cs typeface="Arial"/>
                <a:sym typeface="Arial"/>
              </a:defRPr>
            </a:pPr>
            <a:r>
              <a:rPr sz="2000" b="0" i="1">
                <a:latin typeface="Calibri"/>
                <a:ea typeface="Calibri"/>
                <a:cs typeface="Calibri"/>
                <a:sym typeface="Calibri"/>
              </a:rPr>
              <a:t>Fantasia/2000 </a:t>
            </a:r>
            <a:r>
              <a:rPr sz="2000" b="0">
                <a:latin typeface="Calibri"/>
                <a:ea typeface="Calibri"/>
                <a:cs typeface="Calibri"/>
                <a:sym typeface="Calibri"/>
              </a:rPr>
              <a:t>(Eric Goldberg </a:t>
            </a:r>
            <a:r>
              <a:rPr sz="2000" b="0" i="1">
                <a:latin typeface="Calibri"/>
                <a:ea typeface="Calibri"/>
                <a:cs typeface="Calibri"/>
                <a:sym typeface="Calibri"/>
              </a:rPr>
              <a:t>et al.</a:t>
            </a:r>
            <a:r>
              <a:rPr sz="2000" b="0">
                <a:latin typeface="Calibri"/>
                <a:ea typeface="Calibri"/>
                <a:cs typeface="Calibri"/>
                <a:sym typeface="Calibri"/>
              </a:rPr>
              <a:t>, 1999).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24"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Styles: A Brief Survey</a:t>
            </a:r>
          </a:p>
        </p:txBody>
      </p:sp>
      <p:pic>
        <p:nvPicPr>
          <p:cNvPr id="12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6" name="Howl’s Moving Castle (Hauru no Ugoku Shiro, Hayao Miyazaki, 2004)."/>
          <p:cNvSpPr txBox="1"/>
          <p:nvPr/>
        </p:nvSpPr>
        <p:spPr>
          <a:xfrm>
            <a:off x="1331912" y="6021387"/>
            <a:ext cx="6476366"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a:latin typeface="Arial"/>
                <a:ea typeface="Arial"/>
                <a:cs typeface="Arial"/>
                <a:sym typeface="Arial"/>
              </a:defRPr>
            </a:pPr>
            <a:r>
              <a:rPr sz="1800" b="0" i="1">
                <a:latin typeface="Calibri"/>
                <a:ea typeface="Calibri"/>
                <a:cs typeface="Calibri"/>
                <a:sym typeface="Calibri"/>
              </a:rPr>
              <a:t>Howl’s Moving Castle </a:t>
            </a:r>
            <a:r>
              <a:rPr sz="1800" b="0">
                <a:latin typeface="Calibri"/>
                <a:ea typeface="Calibri"/>
                <a:cs typeface="Calibri"/>
                <a:sym typeface="Calibri"/>
              </a:rPr>
              <a:t>(</a:t>
            </a:r>
            <a:r>
              <a:rPr sz="1800" b="0" i="1">
                <a:latin typeface="Calibri"/>
                <a:ea typeface="Calibri"/>
                <a:cs typeface="Calibri"/>
                <a:sym typeface="Calibri"/>
              </a:rPr>
              <a:t>Hauru no Ugoku Shiro</a:t>
            </a:r>
            <a:r>
              <a:rPr sz="1800" b="0">
                <a:latin typeface="Calibri"/>
                <a:ea typeface="Calibri"/>
                <a:cs typeface="Calibri"/>
                <a:sym typeface="Calibri"/>
              </a:rPr>
              <a:t>, Hayao Miyazaki, 2004).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30"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Styles: A Brief Survey</a:t>
            </a:r>
          </a:p>
        </p:txBody>
      </p:sp>
      <p:pic>
        <p:nvPicPr>
          <p:cNvPr id="13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2" name="Idiots and Angels (Bill Plympton, 2009)."/>
          <p:cNvSpPr txBox="1"/>
          <p:nvPr/>
        </p:nvSpPr>
        <p:spPr>
          <a:xfrm>
            <a:off x="2843213" y="6092825"/>
            <a:ext cx="373283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a:latin typeface="Arial"/>
                <a:ea typeface="Arial"/>
                <a:cs typeface="Arial"/>
                <a:sym typeface="Arial"/>
              </a:defRPr>
            </a:pPr>
            <a:r>
              <a:rPr sz="1800" b="0" i="1">
                <a:latin typeface="Calibri"/>
                <a:ea typeface="Calibri"/>
                <a:cs typeface="Calibri"/>
                <a:sym typeface="Calibri"/>
              </a:rPr>
              <a:t>Idiots and Angels </a:t>
            </a:r>
            <a:r>
              <a:rPr sz="1800" b="0">
                <a:latin typeface="Calibri"/>
                <a:ea typeface="Calibri"/>
                <a:cs typeface="Calibri"/>
                <a:sym typeface="Calibri"/>
              </a:rPr>
              <a:t>(Bill Plympton, 2009).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36"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Styles: A Brief Survey</a:t>
            </a:r>
          </a:p>
        </p:txBody>
      </p:sp>
      <p:pic>
        <p:nvPicPr>
          <p:cNvPr id="13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8" name="Sea Scouts (Dick Lundy, 1939)."/>
          <p:cNvSpPr txBox="1"/>
          <p:nvPr/>
        </p:nvSpPr>
        <p:spPr>
          <a:xfrm>
            <a:off x="3059113" y="6021387"/>
            <a:ext cx="2891989"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a:latin typeface="Arial"/>
                <a:ea typeface="Arial"/>
                <a:cs typeface="Arial"/>
                <a:sym typeface="Arial"/>
              </a:defRPr>
            </a:pPr>
            <a:r>
              <a:rPr sz="1800" b="0" i="1">
                <a:latin typeface="Calibri"/>
                <a:ea typeface="Calibri"/>
                <a:cs typeface="Calibri"/>
                <a:sym typeface="Calibri"/>
              </a:rPr>
              <a:t>Sea Scouts </a:t>
            </a:r>
            <a:r>
              <a:rPr sz="1800" b="0">
                <a:latin typeface="Calibri"/>
                <a:ea typeface="Calibri"/>
                <a:cs typeface="Calibri"/>
                <a:sym typeface="Calibri"/>
              </a:rPr>
              <a:t>(Dick Lundy, 1939).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42"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Styles: A Brief Survey</a:t>
            </a:r>
          </a:p>
        </p:txBody>
      </p:sp>
      <p:pic>
        <p:nvPicPr>
          <p:cNvPr id="14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4" name="Tangled (Nathan Greno, Byron Howard, 2010)."/>
          <p:cNvSpPr txBox="1"/>
          <p:nvPr/>
        </p:nvSpPr>
        <p:spPr>
          <a:xfrm>
            <a:off x="2195513" y="6092825"/>
            <a:ext cx="4383917"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a:latin typeface="Arial"/>
                <a:ea typeface="Arial"/>
                <a:cs typeface="Arial"/>
                <a:sym typeface="Arial"/>
              </a:defRPr>
            </a:pPr>
            <a:r>
              <a:rPr sz="1800" b="0" i="1">
                <a:latin typeface="Calibri"/>
                <a:ea typeface="Calibri"/>
                <a:cs typeface="Calibri"/>
                <a:sym typeface="Calibri"/>
              </a:rPr>
              <a:t>Tangled </a:t>
            </a:r>
            <a:r>
              <a:rPr sz="1800" b="0">
                <a:latin typeface="Calibri"/>
                <a:ea typeface="Calibri"/>
                <a:cs typeface="Calibri"/>
                <a:sym typeface="Calibri"/>
              </a:rPr>
              <a:t>(Nathan Greno, Byron Howard, 2010).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48"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Styles: A Brief Survey</a:t>
            </a:r>
          </a:p>
        </p:txBody>
      </p:sp>
      <p:pic>
        <p:nvPicPr>
          <p:cNvPr id="14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0" name="“Black Rock Shooter” (Shinobu Yoshioka, 2012)."/>
          <p:cNvSpPr txBox="1"/>
          <p:nvPr/>
        </p:nvSpPr>
        <p:spPr>
          <a:xfrm>
            <a:off x="2195513" y="6092825"/>
            <a:ext cx="4507481" cy="370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lvl1pPr>
          </a:lstStyle>
          <a:p>
            <a:pPr>
              <a:defRPr sz="2400" b="1">
                <a:latin typeface="Arial"/>
                <a:ea typeface="Arial"/>
                <a:cs typeface="Arial"/>
                <a:sym typeface="Arial"/>
              </a:defRPr>
            </a:pPr>
            <a:r>
              <a:rPr sz="1800" b="0">
                <a:latin typeface="Calibri"/>
                <a:ea typeface="Calibri"/>
                <a:cs typeface="Calibri"/>
                <a:sym typeface="Calibri"/>
              </a:rPr>
              <a:t>“Black Rock Shooter” (Shinobu Yoshioka, 2012).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54" name="Animation Styles and Techniques…"/>
          <p:cNvSpPr txBox="1"/>
          <p:nvPr/>
        </p:nvSpPr>
        <p:spPr>
          <a:xfrm>
            <a:off x="3841774" y="115887"/>
            <a:ext cx="4995839"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sz="1400" b="0">
                <a:solidFill>
                  <a:schemeClr val="accent3">
                    <a:lumOff val="44000"/>
                  </a:schemeClr>
                </a:solidFill>
                <a:latin typeface="Calibri"/>
                <a:ea typeface="Calibri"/>
                <a:cs typeface="Calibri"/>
                <a:sym typeface="Calibri"/>
              </a:rPr>
              <a:t>A Few Basic Questions (And Answers) About Styles of Animation</a:t>
            </a:r>
          </a:p>
        </p:txBody>
      </p:sp>
      <p:pic>
        <p:nvPicPr>
          <p:cNvPr id="15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6" name="How is the action broken down?"/>
          <p:cNvSpPr txBox="1"/>
          <p:nvPr/>
        </p:nvSpPr>
        <p:spPr>
          <a:xfrm>
            <a:off x="971550" y="3068638"/>
            <a:ext cx="7200900" cy="713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4000" b="1"/>
            </a:lvl1pPr>
          </a:lstStyle>
          <a:p>
            <a:pPr>
              <a:defRPr sz="2400">
                <a:latin typeface="Arial"/>
                <a:ea typeface="Arial"/>
                <a:cs typeface="Arial"/>
                <a:sym typeface="Arial"/>
              </a:defRPr>
            </a:pPr>
            <a:r>
              <a:rPr sz="4000">
                <a:latin typeface="Calibri"/>
                <a:ea typeface="Calibri"/>
                <a:cs typeface="Calibri"/>
                <a:sym typeface="Calibri"/>
              </a:rPr>
              <a:t>How is the action broken down?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Macintosh PowerPoint</Application>
  <PresentationFormat>Presentazione su schermo (4:3)</PresentationFormat>
  <Paragraphs>72</Paragraphs>
  <Slides>20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Arial</vt:lpstr>
      <vt:lpstr>Calibri</vt:lpstr>
      <vt:lpstr>Helvetica Neue</vt:lpstr>
      <vt:lpstr>Default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Marco Bellano</cp:lastModifiedBy>
  <cp:revision>2</cp:revision>
  <dcterms:modified xsi:type="dcterms:W3CDTF">2018-10-03T08:46:31Z</dcterms:modified>
</cp:coreProperties>
</file>