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2932"/>
  </p:normalViewPr>
  <p:slideViewPr>
    <p:cSldViewPr snapToGrid="0" snapToObjects="1">
      <p:cViewPr varScale="1">
        <p:scale>
          <a:sx n="53" d="100"/>
          <a:sy n="53" d="100"/>
        </p:scale>
        <p:origin x="1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olo Testo"/>
          <p:cNvSpPr txBox="1">
            <a:spLocks noGrp="1"/>
          </p:cNvSpPr>
          <p:nvPr>
            <p:ph type="title"/>
          </p:nvPr>
        </p:nvSpPr>
        <p:spPr>
          <a:xfrm>
            <a:off x="6629400" y="0"/>
            <a:ext cx="2057400" cy="6858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0"/>
            <a:ext cx="6019800" cy="6858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/>
            </a:lvl1pPr>
            <a:lvl2pPr marL="0" indent="457200">
              <a:buSzTx/>
              <a:buFontTx/>
              <a:buNone/>
              <a:defRPr sz="2000"/>
            </a:lvl2pPr>
            <a:lvl3pPr marL="0" indent="914400">
              <a:buSzTx/>
              <a:buFontTx/>
              <a:buNone/>
              <a:defRPr sz="2000"/>
            </a:lvl3pPr>
            <a:lvl4pPr marL="0" indent="1371600">
              <a:buSzTx/>
              <a:buFontTx/>
              <a:buNone/>
              <a:defRPr sz="2000"/>
            </a:lvl4pPr>
            <a:lvl5pPr marL="0" indent="1828800">
              <a:buSzTx/>
              <a:buFontTx/>
              <a:buNone/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79462" indent="-333375">
              <a:defRPr sz="2800"/>
            </a:lvl2pPr>
            <a:lvl3pPr marL="1223327" indent="-320039">
              <a:defRPr sz="2800"/>
            </a:lvl3pPr>
            <a:lvl4pPr marL="1716087" indent="-355599">
              <a:defRPr sz="2800"/>
            </a:lvl4pPr>
            <a:lvl5pPr marL="2173288" indent="-355600"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Testo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Titolo Testo</a:t>
            </a:r>
          </a:p>
        </p:txBody>
      </p:sp>
      <p:sp>
        <p:nvSpPr>
          <p:cNvPr id="7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olo Test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Titolo Testo</a:t>
            </a:r>
          </a:p>
        </p:txBody>
      </p:sp>
      <p:sp>
        <p:nvSpPr>
          <p:cNvPr id="8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7477021" y="6245225"/>
            <a:ext cx="284372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9687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9687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687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9687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82588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72659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08087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62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34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06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78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50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22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0D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logo-dBC&amp;UniPD_bianco.pdf" descr="logo-dBC&amp;UniPD_bianc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63613"/>
            <a:ext cx="9144000" cy="6461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History of Animation…"/>
          <p:cNvSpPr txBox="1">
            <a:spLocks noGrp="1"/>
          </p:cNvSpPr>
          <p:nvPr>
            <p:ph type="body" sz="half" idx="1"/>
          </p:nvPr>
        </p:nvSpPr>
        <p:spPr>
          <a:xfrm>
            <a:off x="971550" y="3644900"/>
            <a:ext cx="7200900" cy="2879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39687" algn="ctr">
              <a:buSzTx/>
              <a:buNone/>
            </a:pPr>
            <a:r>
              <a:rPr sz="6000" b="1" i="1">
                <a:solidFill>
                  <a:schemeClr val="accent3">
                    <a:lumOff val="44000"/>
                  </a:schemeClr>
                </a:solidFill>
              </a:rPr>
              <a:t>History of Animation</a:t>
            </a:r>
          </a:p>
          <a:p>
            <a:pPr marL="0" indent="39687" algn="ctr">
              <a:buSzTx/>
              <a:buNone/>
            </a:pPr>
            <a:r>
              <a:rPr sz="1600" b="1" i="1">
                <a:solidFill>
                  <a:schemeClr val="accent3">
                    <a:lumOff val="44000"/>
                  </a:schemeClr>
                </a:solidFill>
              </a:rPr>
              <a:t>Second Cycle Degree in Theatre, Film, Television and Media Studies</a:t>
            </a:r>
          </a:p>
          <a:p>
            <a:pPr marL="0" indent="39687" algn="r">
              <a:buSzTx/>
              <a:buNone/>
            </a:pPr>
            <a:endParaRPr sz="2000">
              <a:solidFill>
                <a:schemeClr val="accent3">
                  <a:lumOff val="44000"/>
                </a:schemeClr>
              </a:solidFill>
            </a:endParaRPr>
          </a:p>
          <a:p>
            <a:pPr marL="0" indent="39687" algn="r">
              <a:buSzTx/>
              <a:buNone/>
            </a:pPr>
            <a:r>
              <a:rPr sz="2000">
                <a:solidFill>
                  <a:schemeClr val="accent3">
                    <a:lumOff val="44000"/>
                  </a:schemeClr>
                </a:solidFill>
              </a:rPr>
              <a:t>Academic Year 2018-2019</a:t>
            </a:r>
          </a:p>
          <a:p>
            <a:pPr marL="0" indent="39687" algn="r">
              <a:buSzTx/>
              <a:buNone/>
            </a:pPr>
            <a:r>
              <a:rPr sz="4000" b="1">
                <a:solidFill>
                  <a:schemeClr val="accent3">
                    <a:lumOff val="44000"/>
                  </a:schemeClr>
                </a:solidFill>
              </a:rPr>
              <a:t>Lesson 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59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Prologue trailer (Richard Williams, 2015)."/>
          <p:cNvSpPr txBox="1"/>
          <p:nvPr/>
        </p:nvSpPr>
        <p:spPr>
          <a:xfrm>
            <a:off x="2614669" y="6165850"/>
            <a:ext cx="3914662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800" b="0" i="1">
                <a:latin typeface="Calibri"/>
                <a:ea typeface="Calibri"/>
                <a:cs typeface="Calibri"/>
                <a:sym typeface="Calibri"/>
              </a:rPr>
              <a:t>Prologue trailer </a:t>
            </a:r>
            <a:r>
              <a:rPr sz="1800" b="0">
                <a:latin typeface="Calibri"/>
                <a:ea typeface="Calibri"/>
                <a:cs typeface="Calibri"/>
                <a:sym typeface="Calibri"/>
              </a:rPr>
              <a:t>(Richard Williams, 2015).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65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What kind of trajectories do the movements trace?…"/>
          <p:cNvSpPr txBox="1"/>
          <p:nvPr/>
        </p:nvSpPr>
        <p:spPr>
          <a:xfrm>
            <a:off x="971550" y="1844675"/>
            <a:ext cx="7200900" cy="320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4000">
                <a:latin typeface="Calibri"/>
                <a:ea typeface="Calibri"/>
                <a:cs typeface="Calibri"/>
                <a:sym typeface="Calibri"/>
              </a:rPr>
              <a:t>What kind of trajectories do the movements trace?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4000">
                <a:latin typeface="Calibri"/>
                <a:ea typeface="Calibri"/>
                <a:cs typeface="Calibri"/>
                <a:sym typeface="Calibri"/>
              </a:rPr>
              <a:t>Do shapes participate in the movement?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70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kippy, a character from Robin Hood (Wolfgang Reitherman, 1973) animated by Milt Kahl."/>
          <p:cNvSpPr txBox="1"/>
          <p:nvPr/>
        </p:nvSpPr>
        <p:spPr>
          <a:xfrm>
            <a:off x="971550" y="5732462"/>
            <a:ext cx="7200900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 b="0">
                <a:latin typeface="Calibri"/>
                <a:ea typeface="Calibri"/>
                <a:cs typeface="Calibri"/>
                <a:sym typeface="Calibri"/>
              </a:rPr>
              <a:t>Skippy, a character from </a:t>
            </a:r>
            <a:r>
              <a:rPr sz="2000" b="0" i="1">
                <a:latin typeface="Calibri"/>
                <a:ea typeface="Calibri"/>
                <a:cs typeface="Calibri"/>
                <a:sym typeface="Calibri"/>
              </a:rPr>
              <a:t>Robin Hood</a:t>
            </a:r>
            <a:r>
              <a:rPr sz="2000" b="0">
                <a:latin typeface="Calibri"/>
                <a:ea typeface="Calibri"/>
                <a:cs typeface="Calibri"/>
                <a:sym typeface="Calibri"/>
              </a:rPr>
              <a:t> (Wolfgang Reitherman, 1973) animated by Milt Kahl.</a:t>
            </a:r>
          </a:p>
        </p:txBody>
      </p:sp>
      <p:pic>
        <p:nvPicPr>
          <p:cNvPr id="172" name="miltkahlsequence_sm.png" descr="miltkahlsequence_s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76475"/>
            <a:ext cx="9144000" cy="2498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75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nimators have a wide range of possibilities in terms of choice of materials, dimensions and methods of capturing images.…"/>
          <p:cNvSpPr txBox="1"/>
          <p:nvPr/>
        </p:nvSpPr>
        <p:spPr>
          <a:xfrm>
            <a:off x="539750" y="1484312"/>
            <a:ext cx="8064500" cy="428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Animators have a wide range of possibilities in terms of choice of materials, dimensions and methods of capturing images.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Those possibilities can be combined within the same production.</a:t>
            </a:r>
          </a:p>
        </p:txBody>
      </p:sp>
      <p:sp>
        <p:nvSpPr>
          <p:cNvPr id="177" name="Animation Styles and Techniques…"/>
          <p:cNvSpPr txBox="1"/>
          <p:nvPr/>
        </p:nvSpPr>
        <p:spPr>
          <a:xfrm>
            <a:off x="3837656" y="116631"/>
            <a:ext cx="499584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Basic Techniques of Animation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Basic Techniques of Animation</a:t>
            </a:r>
          </a:p>
        </p:txBody>
      </p:sp>
      <p:pic>
        <p:nvPicPr>
          <p:cNvPr id="181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Cel animation and traditional 2D processes…"/>
          <p:cNvSpPr txBox="1"/>
          <p:nvPr/>
        </p:nvSpPr>
        <p:spPr>
          <a:xfrm>
            <a:off x="467543" y="1556791"/>
            <a:ext cx="8208914" cy="4153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4400"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2D computer-generated images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5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86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Patented by Earl Hurd in 1915.…"/>
          <p:cNvSpPr txBox="1"/>
          <p:nvPr/>
        </p:nvSpPr>
        <p:spPr>
          <a:xfrm>
            <a:off x="467543" y="1124743"/>
            <a:ext cx="8208914" cy="534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Patented by Earl Hurd in 1915.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Cel animation consisted of rough drawings which were drawn over in pencil or ink to finalize the design.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The individually inked line drawings were crafted onto single pre-punched acetate cels (or animation paper) by the animator at the animation table.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The table was tilted at an angle towards the animator, lit from underneath, with the cel fixed to a peg-bar directly over the light source, which illuminated a movable frosted glass or plastic disc in the centre of the table.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The illuminated disc allowed the animator to draw the new image onto a cel using the previous cel as a guide underneath, ensuring that moves previously drawn were incremental and consistent in keeping with the intended action.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The inked cels were turned over and painted on the back using acrylic paint on a factory line and, once dry, were turned right side up for filming.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91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int Cel Back.jpg" descr="Paint Cel Bac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3353" y="974165"/>
            <a:ext cx="7037294" cy="5277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96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Get a Horse - Animation Cell 2.jpg" descr="Get a Horse - Animation Cell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648" y="980728"/>
            <a:ext cx="6408712" cy="5387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0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201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tand1.jpg" descr="Stan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004242"/>
            <a:ext cx="9144000" cy="5826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5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206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tand3.jpg" descr="Stand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980728"/>
            <a:ext cx="4024516" cy="5445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tand3 legenda.jpg" descr="Stand3 legend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1150" y="980728"/>
            <a:ext cx="4569859" cy="5661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3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14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What is moving? The camera or what seems to lie in front of the camera (pro-filmic)? Or both?…"/>
          <p:cNvSpPr txBox="1"/>
          <p:nvPr/>
        </p:nvSpPr>
        <p:spPr>
          <a:xfrm>
            <a:off x="971550" y="1844675"/>
            <a:ext cx="7200900" cy="382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4000">
                <a:latin typeface="Calibri"/>
                <a:ea typeface="Calibri"/>
                <a:cs typeface="Calibri"/>
                <a:sym typeface="Calibri"/>
              </a:rPr>
              <a:t>What is moving? The camera or what seems to lie in front of the camera (pro-filmic)? Or both?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4000">
                <a:latin typeface="Calibri"/>
                <a:ea typeface="Calibri"/>
                <a:cs typeface="Calibri"/>
                <a:sym typeface="Calibri"/>
              </a:rPr>
              <a:t>(Is the space flat or three-dimensional)?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1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212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egs Mickey.jpg" descr="Pegs Mick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5655" y="980728"/>
            <a:ext cx="5981889" cy="522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6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21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he Kingdom of Dreams and Madness (Yume to kyōki no Ohkoku, Mami Sunada, 2013)"/>
          <p:cNvSpPr txBox="1"/>
          <p:nvPr/>
        </p:nvSpPr>
        <p:spPr>
          <a:xfrm>
            <a:off x="395535" y="6093295"/>
            <a:ext cx="82089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800" b="0" i="1">
                <a:latin typeface="Calibri"/>
                <a:ea typeface="Calibri"/>
                <a:cs typeface="Calibri"/>
                <a:sym typeface="Calibri"/>
              </a:rPr>
              <a:t>The Kingdom of Dreams and Madness</a:t>
            </a:r>
            <a:r>
              <a:rPr sz="1800" b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sz="1800" b="0" i="1">
                <a:latin typeface="Calibri"/>
                <a:ea typeface="Calibri"/>
                <a:cs typeface="Calibri"/>
                <a:sym typeface="Calibri"/>
              </a:rPr>
              <a:t>Yume to kyōki no Ohkoku</a:t>
            </a:r>
            <a:r>
              <a:rPr sz="1800" b="0">
                <a:latin typeface="Calibri"/>
                <a:ea typeface="Calibri"/>
                <a:cs typeface="Calibri"/>
                <a:sym typeface="Calibri"/>
              </a:rPr>
              <a:t>, Mami Sunada, 2013)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2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22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chermata 2014-10-18 alle 11.49.22.png" descr="Schermata 2014-10-18 alle 11.4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640" y="980728"/>
            <a:ext cx="6552728" cy="5430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7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2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Patented by the Fleischer Brothers in 1917.…"/>
          <p:cNvSpPr txBox="1"/>
          <p:nvPr/>
        </p:nvSpPr>
        <p:spPr>
          <a:xfrm>
            <a:off x="467543" y="1004411"/>
            <a:ext cx="8208914" cy="54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Patented by the Fleischer Brothers in 1917.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A device that allowed the rear projection of a live-action film frame-by-frame on to a translucent surface set into a drawing board. An animator could simply trace each live-action image on to a piece of paper, advance the film by another frame and repeat the process. By these means, the live-action images became a guide to detailed and lifelike animation. 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The instrument has been superseded by more efficient digital technology.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2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3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at1242674_Page_1.jpg" descr="pat1242674_Page_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576" y="980728"/>
            <a:ext cx="3676466" cy="540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at1242674_Page_2.jpg" descr="pat1242674_Page_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8024" y="980728"/>
            <a:ext cx="3772766" cy="5542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8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39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now-White (Dave Fleischer, 1933)"/>
          <p:cNvSpPr txBox="1"/>
          <p:nvPr/>
        </p:nvSpPr>
        <p:spPr>
          <a:xfrm>
            <a:off x="1907703" y="5877271"/>
            <a:ext cx="532859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 i="1">
                <a:latin typeface="Calibri"/>
                <a:ea typeface="Calibri"/>
                <a:cs typeface="Calibri"/>
                <a:sym typeface="Calibri"/>
              </a:rPr>
              <a:t>Snow-White </a:t>
            </a:r>
            <a:r>
              <a:rPr sz="2800">
                <a:latin typeface="Calibri"/>
                <a:ea typeface="Calibri"/>
                <a:cs typeface="Calibri"/>
                <a:sym typeface="Calibri"/>
              </a:rPr>
              <a:t>(Dave Fleischer, 1933)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4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45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Gulliver’s Travels (Max and Dave Fleischer, 1939)"/>
          <p:cNvSpPr txBox="1"/>
          <p:nvPr/>
        </p:nvSpPr>
        <p:spPr>
          <a:xfrm>
            <a:off x="899591" y="5877271"/>
            <a:ext cx="748883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 i="1">
                <a:latin typeface="Calibri"/>
                <a:ea typeface="Calibri"/>
                <a:cs typeface="Calibri"/>
                <a:sym typeface="Calibri"/>
              </a:rPr>
              <a:t>Gulliver’s Travels </a:t>
            </a:r>
            <a:r>
              <a:rPr sz="2800">
                <a:latin typeface="Calibri"/>
                <a:ea typeface="Calibri"/>
                <a:cs typeface="Calibri"/>
                <a:sym typeface="Calibri"/>
              </a:rPr>
              <a:t>(Max and Dave Fleischer, 1939)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0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51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he Goddess of Spring (Wilfred Jackson, 1934)"/>
          <p:cNvSpPr txBox="1"/>
          <p:nvPr/>
        </p:nvSpPr>
        <p:spPr>
          <a:xfrm>
            <a:off x="1043608" y="5805263"/>
            <a:ext cx="720080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 i="1">
                <a:latin typeface="Calibri"/>
                <a:ea typeface="Calibri"/>
                <a:cs typeface="Calibri"/>
                <a:sym typeface="Calibri"/>
              </a:rPr>
              <a:t>The Goddess of Spring </a:t>
            </a:r>
            <a:r>
              <a:rPr sz="2800">
                <a:latin typeface="Calibri"/>
                <a:ea typeface="Calibri"/>
                <a:cs typeface="Calibri"/>
                <a:sym typeface="Calibri"/>
              </a:rPr>
              <a:t>(Wilfred Jackson, 1934)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6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5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he Goddess of Spring (Wilfred Jackson, 1934)"/>
          <p:cNvSpPr txBox="1"/>
          <p:nvPr/>
        </p:nvSpPr>
        <p:spPr>
          <a:xfrm>
            <a:off x="1043608" y="5877271"/>
            <a:ext cx="720080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 i="1">
                <a:latin typeface="Calibri"/>
                <a:ea typeface="Calibri"/>
                <a:cs typeface="Calibri"/>
                <a:sym typeface="Calibri"/>
              </a:rPr>
              <a:t>The Goddess of Spring </a:t>
            </a:r>
            <a:r>
              <a:rPr sz="2800">
                <a:latin typeface="Calibri"/>
                <a:ea typeface="Calibri"/>
                <a:cs typeface="Calibri"/>
                <a:sym typeface="Calibri"/>
              </a:rPr>
              <a:t>(Wilfred Jackson, 1934)</a:t>
            </a:r>
          </a:p>
        </p:txBody>
      </p:sp>
      <p:pic>
        <p:nvPicPr>
          <p:cNvPr id="259" name="goddess.jpg" descr="goddes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648" y="980728"/>
            <a:ext cx="6336704" cy="4878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2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6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marge.jpg" descr="mar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1799" y="980728"/>
            <a:ext cx="3585499" cy="5373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19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In animation, the simulation of camera movements is related with the construction of a visual style. Its effectiveness often depends on the interaction with other visual hints addressing our perception of space."/>
          <p:cNvSpPr txBox="1"/>
          <p:nvPr/>
        </p:nvSpPr>
        <p:spPr>
          <a:xfrm>
            <a:off x="971550" y="1628775"/>
            <a:ext cx="7200900" cy="4447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4000" b="1"/>
            </a:lvl1pPr>
          </a:lstStyle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4000">
                <a:latin typeface="Calibri"/>
                <a:ea typeface="Calibri"/>
                <a:cs typeface="Calibri"/>
                <a:sym typeface="Calibri"/>
              </a:rPr>
              <a:t>In animation, the simulation of camera movements is related with the construction of a visual style. Its effectiveness often depends on the interaction with other visual hints addressing our perception of space.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7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6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biancaneveroto.jpg" descr="biancaneverot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5775" y="980728"/>
            <a:ext cx="3954781" cy="5184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2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7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now White and the Seven Dwarfs (David Hand, 1937)"/>
          <p:cNvSpPr txBox="1"/>
          <p:nvPr/>
        </p:nvSpPr>
        <p:spPr>
          <a:xfrm>
            <a:off x="1115616" y="5877271"/>
            <a:ext cx="705678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i="1">
                <a:latin typeface="Calibri"/>
                <a:ea typeface="Calibri"/>
                <a:cs typeface="Calibri"/>
                <a:sym typeface="Calibri"/>
              </a:rPr>
              <a:t>Snow White and the Seven Dwarfs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(David Hand, 1937)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8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computer-generated images</a:t>
            </a:r>
          </a:p>
        </p:txBody>
      </p:sp>
      <p:pic>
        <p:nvPicPr>
          <p:cNvPr id="279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wo-dimensional computer-generated animation is created, produced and edited exclusively using digital technology.…"/>
          <p:cNvSpPr txBox="1"/>
          <p:nvPr/>
        </p:nvSpPr>
        <p:spPr>
          <a:xfrm>
            <a:off x="467543" y="1124744"/>
            <a:ext cx="8208914" cy="405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latin typeface="Calibri"/>
                <a:ea typeface="Calibri"/>
                <a:cs typeface="Calibri"/>
                <a:sym typeface="Calibri"/>
              </a:rPr>
              <a:t>Two-dimensional computer-generated animation is created, produced and edited exclusively using digital technology.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latin typeface="Calibri"/>
                <a:ea typeface="Calibri"/>
                <a:cs typeface="Calibri"/>
                <a:sym typeface="Calibri"/>
              </a:rPr>
              <a:t>Not to be confused with digitalized drawn animation.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latin typeface="Calibri"/>
                <a:ea typeface="Calibri"/>
                <a:cs typeface="Calibri"/>
                <a:sym typeface="Calibri"/>
              </a:rPr>
              <a:t>Example: Adobe Flash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3" name="Cel animation and traditional 2D processes…"/>
          <p:cNvSpPr txBox="1"/>
          <p:nvPr/>
        </p:nvSpPr>
        <p:spPr>
          <a:xfrm>
            <a:off x="2387079" y="115887"/>
            <a:ext cx="64505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computer-generated images</a:t>
            </a:r>
          </a:p>
        </p:txBody>
      </p:sp>
      <p:pic>
        <p:nvPicPr>
          <p:cNvPr id="284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“The World of Stainboy” (Tim Burton, 2000)"/>
          <p:cNvSpPr txBox="1"/>
          <p:nvPr/>
        </p:nvSpPr>
        <p:spPr>
          <a:xfrm>
            <a:off x="1115616" y="5805263"/>
            <a:ext cx="6912768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800" b="1"/>
            </a:lvl1pPr>
          </a:lstStyle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“The World of Stainboy” (Tim Burton, 2000)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9" name="Suggested readings"/>
          <p:cNvSpPr txBox="1"/>
          <p:nvPr/>
        </p:nvSpPr>
        <p:spPr>
          <a:xfrm>
            <a:off x="5982469" y="188912"/>
            <a:ext cx="289007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sz="28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Suggested readings</a:t>
            </a:r>
          </a:p>
        </p:txBody>
      </p:sp>
      <p:pic>
        <p:nvPicPr>
          <p:cNvPr id="290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Marco Bellano, “La mappa della realtà. Il rotoscopio e l’estetica del realismo nel cinema d’animazione”.…"/>
          <p:cNvSpPr txBox="1"/>
          <p:nvPr/>
        </p:nvSpPr>
        <p:spPr>
          <a:xfrm>
            <a:off x="755649" y="1341437"/>
            <a:ext cx="7367590" cy="472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latin typeface="Calibri"/>
                <a:ea typeface="Calibri"/>
                <a:cs typeface="Calibri"/>
                <a:sym typeface="Calibri"/>
              </a:rPr>
              <a:t>Marco Bellano, “La mappa della realtà. Il rotoscopio e l’estetica del realismo nel cinema d’animazione”.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latin typeface="Calibri"/>
                <a:ea typeface="Calibri"/>
                <a:cs typeface="Calibri"/>
                <a:sym typeface="Calibri"/>
              </a:rPr>
              <a:t>Andrew Selby, ”Production”, in Id., </a:t>
            </a:r>
            <a:r>
              <a:rPr sz="2000" i="1">
                <a:latin typeface="Calibri"/>
                <a:ea typeface="Calibri"/>
                <a:cs typeface="Calibri"/>
                <a:sym typeface="Calibri"/>
              </a:rPr>
              <a:t>Animation</a:t>
            </a:r>
            <a:r>
              <a:rPr sz="2000">
                <a:latin typeface="Calibri"/>
                <a:ea typeface="Calibri"/>
                <a:cs typeface="Calibri"/>
                <a:sym typeface="Calibri"/>
              </a:rPr>
              <a:t>, Laurence King, London, 2013, pp. 128-135.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latin typeface="Calibri"/>
                <a:ea typeface="Calibri"/>
                <a:cs typeface="Calibri"/>
                <a:sym typeface="Calibri"/>
              </a:rPr>
              <a:t>Richard Williams, </a:t>
            </a:r>
            <a:r>
              <a:rPr sz="2000" i="1">
                <a:latin typeface="Calibri"/>
                <a:ea typeface="Calibri"/>
                <a:cs typeface="Calibri"/>
                <a:sym typeface="Calibri"/>
              </a:rPr>
              <a:t>The Animator’s Survival Kit</a:t>
            </a:r>
            <a:r>
              <a:rPr sz="2000">
                <a:latin typeface="Calibri"/>
                <a:ea typeface="Calibri"/>
                <a:cs typeface="Calibri"/>
                <a:sym typeface="Calibri"/>
              </a:rPr>
              <a:t>, Faber and Faber, London, 2001, pp. 80-83.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3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24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Our perception of space within a flat image is influenced by:…"/>
          <p:cNvSpPr txBox="1"/>
          <p:nvPr/>
        </p:nvSpPr>
        <p:spPr>
          <a:xfrm>
            <a:off x="971550" y="1628775"/>
            <a:ext cx="7200900" cy="6403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Our perception of space within a flat image is influenced by: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666750" indent="-666750" algn="just">
              <a:buSzPct val="100000"/>
              <a:buFont typeface="Calibri"/>
              <a:buChar char="-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linear perspective;</a:t>
            </a:r>
          </a:p>
          <a:p>
            <a:pPr marL="666750" indent="-666750" algn="just">
              <a:buSzPct val="100000"/>
              <a:buFont typeface="Calibri"/>
              <a:buChar char="-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overlapping;</a:t>
            </a:r>
          </a:p>
          <a:p>
            <a:pPr marL="666750" indent="-666750" algn="just">
              <a:buSzPct val="100000"/>
              <a:buFont typeface="Calibri"/>
              <a:buChar char="-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height on the horizon;</a:t>
            </a:r>
          </a:p>
          <a:p>
            <a:pPr marL="666750" indent="-666750" algn="just">
              <a:buSzPct val="100000"/>
              <a:buFont typeface="Calibri"/>
              <a:buChar char="-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focus;</a:t>
            </a:r>
          </a:p>
          <a:p>
            <a:pPr marL="666750" indent="-666750" algn="just">
              <a:buSzPct val="100000"/>
              <a:buFont typeface="Calibri"/>
              <a:buChar char="-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chiaroscuro;</a:t>
            </a:r>
          </a:p>
          <a:p>
            <a:pPr marL="666750" indent="-666750" algn="just">
              <a:buSzPct val="100000"/>
              <a:buFont typeface="Calibri"/>
              <a:buChar char="-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textural gradient;</a:t>
            </a:r>
          </a:p>
          <a:p>
            <a:pPr marL="666750" indent="-666750" algn="just">
              <a:buSzPct val="100000"/>
              <a:buFont typeface="Calibri"/>
              <a:buChar char="-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parallaxes.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8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29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rolley Troubles (Walt Disney, 1927)."/>
          <p:cNvSpPr txBox="1"/>
          <p:nvPr/>
        </p:nvSpPr>
        <p:spPr>
          <a:xfrm>
            <a:off x="2700338" y="5949950"/>
            <a:ext cx="3456569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800" b="0" i="1">
                <a:latin typeface="Calibri"/>
                <a:ea typeface="Calibri"/>
                <a:cs typeface="Calibri"/>
                <a:sym typeface="Calibri"/>
              </a:rPr>
              <a:t>Trolley Troubles </a:t>
            </a:r>
            <a:r>
              <a:rPr sz="1800" b="0">
                <a:latin typeface="Calibri"/>
                <a:ea typeface="Calibri"/>
                <a:cs typeface="Calibri"/>
                <a:sym typeface="Calibri"/>
              </a:rPr>
              <a:t>(Walt Disney, 1927).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4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35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he Hunchback of Notre Dame (Gary Trousdale, Kirk Wise, 1996)."/>
          <p:cNvSpPr txBox="1"/>
          <p:nvPr/>
        </p:nvSpPr>
        <p:spPr>
          <a:xfrm>
            <a:off x="1403350" y="6092825"/>
            <a:ext cx="6120406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800" b="0" i="1">
                <a:latin typeface="Calibri"/>
                <a:ea typeface="Calibri"/>
                <a:cs typeface="Calibri"/>
                <a:sym typeface="Calibri"/>
              </a:rPr>
              <a:t>The Hunchback of Notre Dame </a:t>
            </a:r>
            <a:r>
              <a:rPr sz="1800" b="0">
                <a:latin typeface="Calibri"/>
                <a:ea typeface="Calibri"/>
                <a:cs typeface="Calibri"/>
                <a:sym typeface="Calibri"/>
              </a:rPr>
              <a:t>(Gary Trousdale, Kirk Wise, 1996).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0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41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he multiplane camera at Disney, invented by William Garity in 1937"/>
          <p:cNvSpPr txBox="1"/>
          <p:nvPr/>
        </p:nvSpPr>
        <p:spPr>
          <a:xfrm>
            <a:off x="1258887" y="5805487"/>
            <a:ext cx="643372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pPr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sz="1800" b="0">
                <a:latin typeface="Calibri"/>
                <a:ea typeface="Calibri"/>
                <a:cs typeface="Calibri"/>
                <a:sym typeface="Calibri"/>
              </a:rPr>
              <a:t>The multiplane camera at Disney, invented by William Garity in 1937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6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4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Kiki’s Delivery Service (Majo no Takkyūbun, Hayao Miyazaki, 1989)."/>
          <p:cNvSpPr txBox="1"/>
          <p:nvPr/>
        </p:nvSpPr>
        <p:spPr>
          <a:xfrm>
            <a:off x="1692275" y="6021387"/>
            <a:ext cx="624966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800" b="0" i="1">
                <a:latin typeface="Calibri"/>
                <a:ea typeface="Calibri"/>
                <a:cs typeface="Calibri"/>
                <a:sym typeface="Calibri"/>
              </a:rPr>
              <a:t>Kiki’s Delivery Service </a:t>
            </a:r>
            <a:r>
              <a:rPr sz="1800" b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sz="1800" b="0" i="1">
                <a:latin typeface="Calibri"/>
                <a:ea typeface="Calibri"/>
                <a:cs typeface="Calibri"/>
                <a:sym typeface="Calibri"/>
              </a:rPr>
              <a:t>Majo no Takkyūbun</a:t>
            </a:r>
            <a:r>
              <a:rPr sz="1800" b="0">
                <a:latin typeface="Calibri"/>
                <a:ea typeface="Calibri"/>
                <a:cs typeface="Calibri"/>
                <a:sym typeface="Calibri"/>
              </a:rPr>
              <a:t>, Hayao Miyazaki, 1989).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2" name="Animation Styles and Techniques…"/>
          <p:cNvSpPr txBox="1"/>
          <p:nvPr/>
        </p:nvSpPr>
        <p:spPr>
          <a:xfrm>
            <a:off x="3841774" y="115887"/>
            <a:ext cx="49958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400" b="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Few Basic Questions (And Answers) About Styles of Animation</a:t>
            </a:r>
          </a:p>
        </p:txBody>
      </p:sp>
      <p:pic>
        <p:nvPicPr>
          <p:cNvPr id="15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he Thief and the Cobbler (Richard Williams, 1993)."/>
          <p:cNvSpPr txBox="1"/>
          <p:nvPr/>
        </p:nvSpPr>
        <p:spPr>
          <a:xfrm>
            <a:off x="2124075" y="6165850"/>
            <a:ext cx="4842902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800" b="0" i="1">
                <a:latin typeface="Calibri"/>
                <a:ea typeface="Calibri"/>
                <a:cs typeface="Calibri"/>
                <a:sym typeface="Calibri"/>
              </a:rPr>
              <a:t>The Thief and the Cobbler </a:t>
            </a:r>
            <a:r>
              <a:rPr sz="1800" b="0">
                <a:latin typeface="Calibri"/>
                <a:ea typeface="Calibri"/>
                <a:cs typeface="Calibri"/>
                <a:sym typeface="Calibri"/>
              </a:rPr>
              <a:t>(Richard Williams, 1993).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Microsoft Macintosh PowerPoint</Application>
  <PresentationFormat>Presentazione su schermo (4:3)</PresentationFormat>
  <Paragraphs>138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8" baseType="lpstr">
      <vt:lpstr>Arial</vt:lpstr>
      <vt:lpstr>Calibri</vt:lpstr>
      <vt:lpstr>Helvetica Neue</vt:lpstr>
      <vt:lpstr>Default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Marco Bellano</cp:lastModifiedBy>
  <cp:revision>1</cp:revision>
  <dcterms:modified xsi:type="dcterms:W3CDTF">2018-10-11T08:40:13Z</dcterms:modified>
</cp:coreProperties>
</file>