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E7F3F4"/>
          </a:solidFill>
        </a:fill>
      </a:tcStyle>
    </a:wholeTbl>
    <a:band2H>
      <a:tcTxStyle/>
      <a:tcStyle>
        <a:tcBdr/>
        <a:fill>
          <a:solidFill>
            <a:srgbClr val="F3F9FA"/>
          </a:solidFill>
        </a:fill>
      </a:tcStyle>
    </a:band2H>
    <a:firstCol>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1"/>
          </a:solidFill>
        </a:fill>
      </a:tcStyle>
    </a:firstCol>
    <a:lastRow>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1"/>
          </a:solidFill>
        </a:fill>
      </a:tcStyle>
    </a:lastRow>
    <a:firstRow>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1"/>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firstCol>
    <a:lastRow>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lastRow>
    <a:firstRow>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CCCCD9"/>
          </a:solidFill>
        </a:fill>
      </a:tcStyle>
    </a:wholeTbl>
    <a:band2H>
      <a:tcTxStyle/>
      <a:tcStyle>
        <a:tcBdr/>
        <a:fill>
          <a:solidFill>
            <a:srgbClr val="E7E7ED"/>
          </a:solidFill>
        </a:fill>
      </a:tcStyle>
    </a:band2H>
    <a:firstCol>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6"/>
          </a:solidFill>
        </a:fill>
      </a:tcStyle>
    </a:firstCol>
    <a:lastRow>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6"/>
          </a:solidFill>
        </a:fill>
      </a:tcStyle>
    </a:lastRow>
    <a:firstRow>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n">
        <a:font>
          <a:latin typeface="Calibri"/>
          <a:ea typeface="Calibri"/>
          <a:cs typeface="Calibri"/>
        </a:font>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n">
        <a:font>
          <a:latin typeface="Calibri"/>
          <a:ea typeface="Calibri"/>
          <a:cs typeface="Calibri"/>
        </a:font>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000000"/>
          </a:solidFill>
        </a:fill>
      </a:tcStyle>
    </a:firstCol>
    <a:lastRow>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000000"/>
          </a:solidFill>
        </a:fill>
      </a:tcStyle>
    </a:lastRow>
    <a:firstRow>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000000"/>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chemeClr val="accent3">
              <a:lumOff val="44000"/>
            </a:schemeClr>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2932"/>
  </p:normalViewPr>
  <p:slideViewPr>
    <p:cSldViewPr snapToGrid="0" snapToObjects="1">
      <p:cViewPr varScale="1">
        <p:scale>
          <a:sx n="53" d="100"/>
          <a:sy n="53" d="100"/>
        </p:scale>
        <p:origin x="106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6" name="Shape 106"/>
          <p:cNvSpPr>
            <a:spLocks noGrp="1" noRot="1" noChangeAspect="1"/>
          </p:cNvSpPr>
          <p:nvPr>
            <p:ph type="sldImg"/>
          </p:nvPr>
        </p:nvSpPr>
        <p:spPr>
          <a:xfrm>
            <a:off x="1143000" y="685800"/>
            <a:ext cx="4572000" cy="3429000"/>
          </a:xfrm>
          <a:prstGeom prst="rect">
            <a:avLst/>
          </a:prstGeom>
        </p:spPr>
        <p:txBody>
          <a:bodyPr/>
          <a:lstStyle/>
          <a:p>
            <a:endParaRPr/>
          </a:p>
        </p:txBody>
      </p:sp>
      <p:sp>
        <p:nvSpPr>
          <p:cNvPr id="107" name="Shape 10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11" name="Titolo Testo"/>
          <p:cNvSpPr txBox="1">
            <a:spLocks noGrp="1"/>
          </p:cNvSpPr>
          <p:nvPr>
            <p:ph type="title"/>
          </p:nvPr>
        </p:nvSpPr>
        <p:spPr>
          <a:xfrm>
            <a:off x="685800" y="1844675"/>
            <a:ext cx="7772400" cy="2041525"/>
          </a:xfrm>
          <a:prstGeom prst="rect">
            <a:avLst/>
          </a:prstGeom>
        </p:spPr>
        <p:txBody>
          <a:bodyPr/>
          <a:lstStyle/>
          <a:p>
            <a:r>
              <a:t>Titolo Testo</a:t>
            </a:r>
          </a:p>
        </p:txBody>
      </p:sp>
      <p:sp>
        <p:nvSpPr>
          <p:cNvPr id="12" name="Corpo livello uno…"/>
          <p:cNvSpPr txBox="1">
            <a:spLocks noGrp="1"/>
          </p:cNvSpPr>
          <p:nvPr>
            <p:ph type="body" sz="half" idx="1"/>
          </p:nvPr>
        </p:nvSpPr>
        <p:spPr>
          <a:xfrm>
            <a:off x="1371600" y="3886200"/>
            <a:ext cx="6400800" cy="2971800"/>
          </a:xfrm>
          <a:prstGeom prst="rect">
            <a:avLst/>
          </a:prstGeom>
        </p:spPr>
        <p:txBody>
          <a:bodyPr/>
          <a:lstStyle>
            <a:lvl1pPr marL="0" indent="0" algn="ctr">
              <a:buSzTx/>
              <a:buFontTx/>
              <a:buNone/>
            </a:lvl1pPr>
            <a:lvl2pPr marL="0" indent="457200" algn="ctr">
              <a:buSzTx/>
              <a:buFontTx/>
              <a:buNone/>
            </a:lvl2pPr>
            <a:lvl3pPr marL="0" indent="914400" algn="ctr">
              <a:buSzTx/>
              <a:buFontTx/>
              <a:buNone/>
            </a:lvl3pPr>
            <a:lvl4pPr marL="0" indent="1371600" algn="ctr">
              <a:buSzTx/>
              <a:buFontTx/>
              <a:buNone/>
            </a:lvl4pPr>
            <a:lvl5pPr marL="0" indent="1828800" algn="ctr">
              <a:buSzTx/>
              <a:buFontTx/>
              <a:buNone/>
            </a:lvl5pPr>
          </a:lstStyle>
          <a:p>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olo e testo verticale">
    <p:spTree>
      <p:nvGrpSpPr>
        <p:cNvPr id="1" name=""/>
        <p:cNvGrpSpPr/>
        <p:nvPr/>
      </p:nvGrpSpPr>
      <p:grpSpPr>
        <a:xfrm>
          <a:off x="0" y="0"/>
          <a:ext cx="0" cy="0"/>
          <a:chOff x="0" y="0"/>
          <a:chExt cx="0" cy="0"/>
        </a:xfrm>
      </p:grpSpPr>
      <p:sp>
        <p:nvSpPr>
          <p:cNvPr id="89" name="Titolo Testo"/>
          <p:cNvSpPr txBox="1">
            <a:spLocks noGrp="1"/>
          </p:cNvSpPr>
          <p:nvPr>
            <p:ph type="title"/>
          </p:nvPr>
        </p:nvSpPr>
        <p:spPr>
          <a:prstGeom prst="rect">
            <a:avLst/>
          </a:prstGeom>
        </p:spPr>
        <p:txBody>
          <a:bodyPr/>
          <a:lstStyle/>
          <a:p>
            <a:r>
              <a:t>Titolo Testo</a:t>
            </a:r>
          </a:p>
        </p:txBody>
      </p:sp>
      <p:sp>
        <p:nvSpPr>
          <p:cNvPr id="90"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9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olo verticale e testo">
    <p:spTree>
      <p:nvGrpSpPr>
        <p:cNvPr id="1" name=""/>
        <p:cNvGrpSpPr/>
        <p:nvPr/>
      </p:nvGrpSpPr>
      <p:grpSpPr>
        <a:xfrm>
          <a:off x="0" y="0"/>
          <a:ext cx="0" cy="0"/>
          <a:chOff x="0" y="0"/>
          <a:chExt cx="0" cy="0"/>
        </a:xfrm>
      </p:grpSpPr>
      <p:sp>
        <p:nvSpPr>
          <p:cNvPr id="98" name="Titolo Testo"/>
          <p:cNvSpPr txBox="1">
            <a:spLocks noGrp="1"/>
          </p:cNvSpPr>
          <p:nvPr>
            <p:ph type="title"/>
          </p:nvPr>
        </p:nvSpPr>
        <p:spPr>
          <a:xfrm>
            <a:off x="6629400" y="0"/>
            <a:ext cx="2057400" cy="6858000"/>
          </a:xfrm>
          <a:prstGeom prst="rect">
            <a:avLst/>
          </a:prstGeom>
        </p:spPr>
        <p:txBody>
          <a:bodyPr/>
          <a:lstStyle/>
          <a:p>
            <a:r>
              <a:t>Titolo Testo</a:t>
            </a:r>
          </a:p>
        </p:txBody>
      </p:sp>
      <p:sp>
        <p:nvSpPr>
          <p:cNvPr id="99" name="Corpo livello uno…"/>
          <p:cNvSpPr txBox="1">
            <a:spLocks noGrp="1"/>
          </p:cNvSpPr>
          <p:nvPr>
            <p:ph type="body" idx="1"/>
          </p:nvPr>
        </p:nvSpPr>
        <p:spPr>
          <a:xfrm>
            <a:off x="457200" y="0"/>
            <a:ext cx="6019800" cy="6858000"/>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10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20" name="Titolo Testo"/>
          <p:cNvSpPr txBox="1">
            <a:spLocks noGrp="1"/>
          </p:cNvSpPr>
          <p:nvPr>
            <p:ph type="title"/>
          </p:nvPr>
        </p:nvSpPr>
        <p:spPr>
          <a:prstGeom prst="rect">
            <a:avLst/>
          </a:prstGeom>
        </p:spPr>
        <p:txBody>
          <a:bodyPr/>
          <a:lstStyle/>
          <a:p>
            <a:r>
              <a:t>Titolo Testo</a:t>
            </a:r>
          </a:p>
        </p:txBody>
      </p:sp>
      <p:sp>
        <p:nvSpPr>
          <p:cNvPr id="21"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Intestazione sezione">
    <p:spTree>
      <p:nvGrpSpPr>
        <p:cNvPr id="1" name=""/>
        <p:cNvGrpSpPr/>
        <p:nvPr/>
      </p:nvGrpSpPr>
      <p:grpSpPr>
        <a:xfrm>
          <a:off x="0" y="0"/>
          <a:ext cx="0" cy="0"/>
          <a:chOff x="0" y="0"/>
          <a:chExt cx="0" cy="0"/>
        </a:xfrm>
      </p:grpSpPr>
      <p:sp>
        <p:nvSpPr>
          <p:cNvPr id="29" name="Titolo Testo"/>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Titolo Testo</a:t>
            </a:r>
          </a:p>
        </p:txBody>
      </p:sp>
      <p:sp>
        <p:nvSpPr>
          <p:cNvPr id="30" name="Corpo livello uno…"/>
          <p:cNvSpPr txBox="1">
            <a:spLocks noGrp="1"/>
          </p:cNvSpPr>
          <p:nvPr>
            <p:ph type="body" sz="quarter" idx="1"/>
          </p:nvPr>
        </p:nvSpPr>
        <p:spPr>
          <a:xfrm>
            <a:off x="722312" y="2906713"/>
            <a:ext cx="7772401" cy="1500188"/>
          </a:xfrm>
          <a:prstGeom prst="rect">
            <a:avLst/>
          </a:prstGeom>
        </p:spPr>
        <p:txBody>
          <a:bodyPr anchor="b"/>
          <a:lstStyle>
            <a:lvl1pPr marL="0" indent="0">
              <a:buSzTx/>
              <a:buFontTx/>
              <a:buNone/>
              <a:defRPr sz="2000"/>
            </a:lvl1pPr>
            <a:lvl2pPr marL="0" indent="457200">
              <a:buSzTx/>
              <a:buFontTx/>
              <a:buNone/>
              <a:defRPr sz="2000"/>
            </a:lvl2pPr>
            <a:lvl3pPr marL="0" indent="914400">
              <a:buSzTx/>
              <a:buFontTx/>
              <a:buNone/>
              <a:defRPr sz="2000"/>
            </a:lvl3pPr>
            <a:lvl4pPr marL="0" indent="1371600">
              <a:buSzTx/>
              <a:buFontTx/>
              <a:buNone/>
              <a:defRPr sz="2000"/>
            </a:lvl4pPr>
            <a:lvl5pPr marL="0" indent="1828800">
              <a:buSzTx/>
              <a:buFontTx/>
              <a:buNone/>
              <a:defRPr sz="2000"/>
            </a:lvl5pPr>
          </a:lstStyle>
          <a:p>
            <a:r>
              <a:t>Corpo livello uno</a:t>
            </a:r>
          </a:p>
          <a:p>
            <a:pPr lvl="1"/>
            <a:r>
              <a:t>Corpo livello due</a:t>
            </a:r>
          </a:p>
          <a:p>
            <a:pPr lvl="2"/>
            <a:r>
              <a:t>Corpo livello tre</a:t>
            </a:r>
          </a:p>
          <a:p>
            <a:pPr lvl="3"/>
            <a:r>
              <a:t>Corpo livello quattro</a:t>
            </a:r>
          </a:p>
          <a:p>
            <a:pPr lvl="4"/>
            <a:r>
              <a:t>Corpo livello cinque</a:t>
            </a:r>
          </a:p>
        </p:txBody>
      </p:sp>
      <p:sp>
        <p:nvSpPr>
          <p:cNvPr id="3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nuto 2">
    <p:spTree>
      <p:nvGrpSpPr>
        <p:cNvPr id="1" name=""/>
        <p:cNvGrpSpPr/>
        <p:nvPr/>
      </p:nvGrpSpPr>
      <p:grpSpPr>
        <a:xfrm>
          <a:off x="0" y="0"/>
          <a:ext cx="0" cy="0"/>
          <a:chOff x="0" y="0"/>
          <a:chExt cx="0" cy="0"/>
        </a:xfrm>
      </p:grpSpPr>
      <p:sp>
        <p:nvSpPr>
          <p:cNvPr id="38" name="Titolo Testo"/>
          <p:cNvSpPr txBox="1">
            <a:spLocks noGrp="1"/>
          </p:cNvSpPr>
          <p:nvPr>
            <p:ph type="title"/>
          </p:nvPr>
        </p:nvSpPr>
        <p:spPr>
          <a:prstGeom prst="rect">
            <a:avLst/>
          </a:prstGeom>
        </p:spPr>
        <p:txBody>
          <a:bodyPr/>
          <a:lstStyle/>
          <a:p>
            <a:r>
              <a:t>Titolo Testo</a:t>
            </a:r>
          </a:p>
        </p:txBody>
      </p:sp>
      <p:sp>
        <p:nvSpPr>
          <p:cNvPr id="39" name="Corpo livello uno…"/>
          <p:cNvSpPr txBox="1">
            <a:spLocks noGrp="1"/>
          </p:cNvSpPr>
          <p:nvPr>
            <p:ph type="body" sz="half" idx="1"/>
          </p:nvPr>
        </p:nvSpPr>
        <p:spPr>
          <a:xfrm>
            <a:off x="457200" y="1600200"/>
            <a:ext cx="4038600" cy="5257800"/>
          </a:xfrm>
          <a:prstGeom prst="rect">
            <a:avLst/>
          </a:prstGeom>
        </p:spPr>
        <p:txBody>
          <a:bodyPr/>
          <a:lstStyle>
            <a:lvl1pPr>
              <a:defRPr sz="2800"/>
            </a:lvl1pPr>
            <a:lvl2pPr marL="779462" indent="-333375">
              <a:defRPr sz="2800"/>
            </a:lvl2pPr>
            <a:lvl3pPr marL="1223327" indent="-320039">
              <a:defRPr sz="2800"/>
            </a:lvl3pPr>
            <a:lvl4pPr marL="1716087" indent="-355599">
              <a:defRPr sz="2800"/>
            </a:lvl4pPr>
            <a:lvl5pPr marL="2173288" indent="-355600">
              <a:defRPr sz="2800"/>
            </a:lvl5pPr>
          </a:lstStyle>
          <a:p>
            <a:r>
              <a:t>Corpo livello uno</a:t>
            </a:r>
          </a:p>
          <a:p>
            <a:pPr lvl="1"/>
            <a:r>
              <a:t>Corpo livello due</a:t>
            </a:r>
          </a:p>
          <a:p>
            <a:pPr lvl="2"/>
            <a:r>
              <a:t>Corpo livello tre</a:t>
            </a:r>
          </a:p>
          <a:p>
            <a:pPr lvl="3"/>
            <a:r>
              <a:t>Corpo livello quattro</a:t>
            </a:r>
          </a:p>
          <a:p>
            <a:pPr lvl="4"/>
            <a:r>
              <a:t>Corpo livello cinque</a:t>
            </a:r>
          </a:p>
        </p:txBody>
      </p:sp>
      <p:sp>
        <p:nvSpPr>
          <p:cNvPr id="4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fronto">
    <p:spTree>
      <p:nvGrpSpPr>
        <p:cNvPr id="1" name=""/>
        <p:cNvGrpSpPr/>
        <p:nvPr/>
      </p:nvGrpSpPr>
      <p:grpSpPr>
        <a:xfrm>
          <a:off x="0" y="0"/>
          <a:ext cx="0" cy="0"/>
          <a:chOff x="0" y="0"/>
          <a:chExt cx="0" cy="0"/>
        </a:xfrm>
      </p:grpSpPr>
      <p:sp>
        <p:nvSpPr>
          <p:cNvPr id="47" name="Titolo Testo"/>
          <p:cNvSpPr txBox="1">
            <a:spLocks noGrp="1"/>
          </p:cNvSpPr>
          <p:nvPr>
            <p:ph type="title"/>
          </p:nvPr>
        </p:nvSpPr>
        <p:spPr>
          <a:xfrm>
            <a:off x="457200" y="256810"/>
            <a:ext cx="8229600" cy="1178656"/>
          </a:xfrm>
          <a:prstGeom prst="rect">
            <a:avLst/>
          </a:prstGeom>
        </p:spPr>
        <p:txBody>
          <a:bodyPr/>
          <a:lstStyle/>
          <a:p>
            <a:r>
              <a:t>Titolo Testo</a:t>
            </a:r>
          </a:p>
        </p:txBody>
      </p:sp>
      <p:sp>
        <p:nvSpPr>
          <p:cNvPr id="48" name="Corpo livello uno…"/>
          <p:cNvSpPr txBox="1">
            <a:spLocks noGrp="1"/>
          </p:cNvSpPr>
          <p:nvPr>
            <p:ph type="body" sz="quarter" idx="1"/>
          </p:nvPr>
        </p:nvSpPr>
        <p:spPr>
          <a:xfrm>
            <a:off x="457200" y="1435465"/>
            <a:ext cx="4040188" cy="739411"/>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Corpo livello uno</a:t>
            </a:r>
          </a:p>
          <a:p>
            <a:pPr lvl="1"/>
            <a:r>
              <a:t>Corpo livello due</a:t>
            </a:r>
          </a:p>
          <a:p>
            <a:pPr lvl="2"/>
            <a:r>
              <a:t>Corpo livello tre</a:t>
            </a:r>
          </a:p>
          <a:p>
            <a:pPr lvl="3"/>
            <a:r>
              <a:t>Corpo livello quattro</a:t>
            </a:r>
          </a:p>
          <a:p>
            <a:pPr lvl="4"/>
            <a:r>
              <a:t>Corpo livello cinque</a:t>
            </a:r>
          </a:p>
        </p:txBody>
      </p:sp>
      <p:sp>
        <p:nvSpPr>
          <p:cNvPr id="4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56" name="Titolo Testo"/>
          <p:cNvSpPr txBox="1">
            <a:spLocks noGrp="1"/>
          </p:cNvSpPr>
          <p:nvPr>
            <p:ph type="title"/>
          </p:nvPr>
        </p:nvSpPr>
        <p:spPr>
          <a:prstGeom prst="rect">
            <a:avLst/>
          </a:prstGeom>
        </p:spPr>
        <p:txBody>
          <a:bodyPr/>
          <a:lstStyle/>
          <a:p>
            <a:r>
              <a:t>Titolo Testo</a:t>
            </a:r>
          </a:p>
        </p:txBody>
      </p:sp>
      <p:sp>
        <p:nvSpPr>
          <p:cNvPr id="57"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6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uto con didascalia">
    <p:spTree>
      <p:nvGrpSpPr>
        <p:cNvPr id="1" name=""/>
        <p:cNvGrpSpPr/>
        <p:nvPr/>
      </p:nvGrpSpPr>
      <p:grpSpPr>
        <a:xfrm>
          <a:off x="0" y="0"/>
          <a:ext cx="0" cy="0"/>
          <a:chOff x="0" y="0"/>
          <a:chExt cx="0" cy="0"/>
        </a:xfrm>
      </p:grpSpPr>
      <p:sp>
        <p:nvSpPr>
          <p:cNvPr id="71" name="Titolo Testo"/>
          <p:cNvSpPr txBox="1">
            <a:spLocks noGrp="1"/>
          </p:cNvSpPr>
          <p:nvPr>
            <p:ph type="title"/>
          </p:nvPr>
        </p:nvSpPr>
        <p:spPr>
          <a:xfrm>
            <a:off x="457200" y="0"/>
            <a:ext cx="3008314" cy="1435100"/>
          </a:xfrm>
          <a:prstGeom prst="rect">
            <a:avLst/>
          </a:prstGeom>
        </p:spPr>
        <p:txBody>
          <a:bodyPr anchor="b"/>
          <a:lstStyle>
            <a:lvl1pPr algn="l">
              <a:defRPr sz="2000" b="1"/>
            </a:lvl1pPr>
          </a:lstStyle>
          <a:p>
            <a:r>
              <a:t>Titolo Testo</a:t>
            </a:r>
          </a:p>
        </p:txBody>
      </p:sp>
      <p:sp>
        <p:nvSpPr>
          <p:cNvPr id="72" name="Corpo livello uno…"/>
          <p:cNvSpPr txBox="1">
            <a:spLocks noGrp="1"/>
          </p:cNvSpPr>
          <p:nvPr>
            <p:ph type="body" idx="1"/>
          </p:nvPr>
        </p:nvSpPr>
        <p:spPr>
          <a:xfrm>
            <a:off x="3575050" y="273050"/>
            <a:ext cx="5111750" cy="6584950"/>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7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magine con didascalia">
    <p:spTree>
      <p:nvGrpSpPr>
        <p:cNvPr id="1" name=""/>
        <p:cNvGrpSpPr/>
        <p:nvPr/>
      </p:nvGrpSpPr>
      <p:grpSpPr>
        <a:xfrm>
          <a:off x="0" y="0"/>
          <a:ext cx="0" cy="0"/>
          <a:chOff x="0" y="0"/>
          <a:chExt cx="0" cy="0"/>
        </a:xfrm>
      </p:grpSpPr>
      <p:sp>
        <p:nvSpPr>
          <p:cNvPr id="80" name="Titolo Testo"/>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Titolo Testo</a:t>
            </a:r>
          </a:p>
        </p:txBody>
      </p:sp>
      <p:sp>
        <p:nvSpPr>
          <p:cNvPr id="81" name="Corpo livello uno…"/>
          <p:cNvSpPr txBox="1">
            <a:spLocks noGrp="1"/>
          </p:cNvSpPr>
          <p:nvPr>
            <p:ph type="body" sz="quarter" idx="1"/>
          </p:nvPr>
        </p:nvSpPr>
        <p:spPr>
          <a:xfrm>
            <a:off x="1792288" y="5367337"/>
            <a:ext cx="5486401" cy="804863"/>
          </a:xfrm>
          <a:prstGeom prst="rect">
            <a:avLst/>
          </a:prstGeom>
        </p:spPr>
        <p:txBody>
          <a:bodyPr/>
          <a:lstStyle>
            <a:lvl1pPr marL="0" indent="0">
              <a:buSzTx/>
              <a:buFontTx/>
              <a:buNone/>
              <a:defRPr sz="1400"/>
            </a:lvl1pPr>
            <a:lvl2pPr marL="0" indent="457200">
              <a:buSzTx/>
              <a:buFontTx/>
              <a:buNone/>
              <a:defRPr sz="1400"/>
            </a:lvl2pPr>
            <a:lvl3pPr marL="0" indent="914400">
              <a:buSzTx/>
              <a:buFontTx/>
              <a:buNone/>
              <a:defRPr sz="1400"/>
            </a:lvl3pPr>
            <a:lvl4pPr marL="0" indent="1371600">
              <a:buSzTx/>
              <a:buFontTx/>
              <a:buNone/>
              <a:defRPr sz="1400"/>
            </a:lvl4pPr>
            <a:lvl5pPr marL="0" indent="1828800">
              <a:buSzTx/>
              <a:buFontTx/>
              <a:buNone/>
              <a:defRPr sz="1400"/>
            </a:lvl5pPr>
          </a:lstStyle>
          <a:p>
            <a:r>
              <a:t>Corpo livello uno</a:t>
            </a:r>
          </a:p>
          <a:p>
            <a:pPr lvl="1"/>
            <a:r>
              <a:t>Corpo livello due</a:t>
            </a:r>
          </a:p>
          <a:p>
            <a:pPr lvl="2"/>
            <a:r>
              <a:t>Corpo livello tre</a:t>
            </a:r>
          </a:p>
          <a:p>
            <a:pPr lvl="3"/>
            <a:r>
              <a:t>Corpo livello quattro</a:t>
            </a:r>
          </a:p>
          <a:p>
            <a:pPr lvl="4"/>
            <a:r>
              <a:t>Corpo livello cinque</a:t>
            </a:r>
          </a:p>
        </p:txBody>
      </p:sp>
      <p:sp>
        <p:nvSpPr>
          <p:cNvPr id="8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457200" y="0"/>
            <a:ext cx="8229600" cy="16922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r>
              <a:t>Titolo Testo</a:t>
            </a:r>
          </a:p>
        </p:txBody>
      </p:sp>
      <p:sp>
        <p:nvSpPr>
          <p:cNvPr id="3" name="Corpo livello uno…"/>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7477021" y="6245225"/>
            <a:ext cx="284372" cy="307340"/>
          </a:xfrm>
          <a:prstGeom prst="rect">
            <a:avLst/>
          </a:prstGeom>
          <a:ln w="12700">
            <a:miter lim="400000"/>
          </a:ln>
        </p:spPr>
        <p:txBody>
          <a:bodyPr wrap="none" lIns="45719" rIns="45719">
            <a:spAutoFit/>
          </a:bodyPr>
          <a:lstStyle>
            <a:lvl1pPr algn="ctr">
              <a:defRPr sz="1400"/>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39687" marR="0" indent="-39687"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1pPr>
      <a:lvl2pPr marL="39687" marR="0" indent="-39687"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2pPr>
      <a:lvl3pPr marL="39687" marR="0" indent="-39687"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3pPr>
      <a:lvl4pPr marL="39687" marR="0" indent="-39687"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4pPr>
      <a:lvl5pPr marL="39687" marR="0" indent="-39687"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5pPr>
      <a:lvl6pPr marL="39687"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39687"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39687"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39687"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p:titleStyle>
    <p:bodyStyle>
      <a:lvl1pPr marL="382588"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1pPr>
      <a:lvl2pPr marL="772659"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2pPr>
      <a:lvl3pPr marL="1208087"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3pPr>
      <a:lvl4pPr marL="1726247"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4pPr>
      <a:lvl5pPr marL="2183448"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5pPr>
      <a:lvl6pPr marL="2640648"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6pPr>
      <a:lvl7pPr marL="3097848"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7pPr>
      <a:lvl8pPr marL="3555047"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8pPr>
      <a:lvl9pPr marL="4012247"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9pPr>
    </p:bodyStyle>
    <p:otherStyle>
      <a:lvl1pPr marL="0" marR="0" indent="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1pPr>
      <a:lvl2pPr marL="0" marR="0" indent="4572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2pPr>
      <a:lvl3pPr marL="0" marR="0" indent="9144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3pPr>
      <a:lvl4pPr marL="0" marR="0" indent="13716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4pPr>
      <a:lvl5pPr marL="0" marR="0" indent="18288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5pPr>
      <a:lvl6pPr marL="0" marR="0" indent="22860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6pPr>
      <a:lvl7pPr marL="0" marR="0" indent="27432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7pPr>
      <a:lvl8pPr marL="0" marR="0" indent="32004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8pPr>
      <a:lvl9pPr marL="0" marR="0" indent="36576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C0D1C"/>
        </a:solidFill>
        <a:effectLst/>
      </p:bgPr>
    </p:bg>
    <p:spTree>
      <p:nvGrpSpPr>
        <p:cNvPr id="1" name=""/>
        <p:cNvGrpSpPr/>
        <p:nvPr/>
      </p:nvGrpSpPr>
      <p:grpSpPr>
        <a:xfrm>
          <a:off x="0" y="0"/>
          <a:ext cx="0" cy="0"/>
          <a:chOff x="0" y="0"/>
          <a:chExt cx="0" cy="0"/>
        </a:xfrm>
      </p:grpSpPr>
      <p:pic>
        <p:nvPicPr>
          <p:cNvPr id="109" name="logo-dBC&amp;UniPD_bianco.pdf" descr="logo-dBC&amp;UniPD_bianco.pdf"/>
          <p:cNvPicPr>
            <a:picLocks noChangeAspect="1"/>
          </p:cNvPicPr>
          <p:nvPr/>
        </p:nvPicPr>
        <p:blipFill>
          <a:blip r:embed="rId2">
            <a:extLst/>
          </a:blip>
          <a:stretch>
            <a:fillRect/>
          </a:stretch>
        </p:blipFill>
        <p:spPr>
          <a:xfrm>
            <a:off x="0" y="-963613"/>
            <a:ext cx="9144000" cy="6461127"/>
          </a:xfrm>
          <a:prstGeom prst="rect">
            <a:avLst/>
          </a:prstGeom>
          <a:ln w="12700">
            <a:miter lim="400000"/>
          </a:ln>
        </p:spPr>
      </p:pic>
      <p:sp>
        <p:nvSpPr>
          <p:cNvPr id="110" name="History of Animation…"/>
          <p:cNvSpPr txBox="1">
            <a:spLocks noGrp="1"/>
          </p:cNvSpPr>
          <p:nvPr>
            <p:ph type="body" sz="half" idx="1"/>
          </p:nvPr>
        </p:nvSpPr>
        <p:spPr>
          <a:xfrm>
            <a:off x="971550" y="3644900"/>
            <a:ext cx="7200900" cy="2879725"/>
          </a:xfrm>
          <a:prstGeom prst="rect">
            <a:avLst/>
          </a:prstGeom>
        </p:spPr>
        <p:txBody>
          <a:bodyPr>
            <a:normAutofit/>
          </a:bodyPr>
          <a:lstStyle/>
          <a:p>
            <a:pPr marL="0" indent="39687" algn="ctr">
              <a:buSzTx/>
              <a:buNone/>
            </a:pPr>
            <a:r>
              <a:rPr sz="6000" b="1" i="1">
                <a:solidFill>
                  <a:schemeClr val="accent3">
                    <a:lumOff val="44000"/>
                  </a:schemeClr>
                </a:solidFill>
              </a:rPr>
              <a:t>History of Animation</a:t>
            </a:r>
          </a:p>
          <a:p>
            <a:pPr marL="0" indent="39687" algn="ctr">
              <a:buSzTx/>
              <a:buNone/>
            </a:pPr>
            <a:r>
              <a:rPr sz="1600" b="1" i="1">
                <a:solidFill>
                  <a:schemeClr val="accent3">
                    <a:lumOff val="44000"/>
                  </a:schemeClr>
                </a:solidFill>
              </a:rPr>
              <a:t>Second Cycle Degree in Theatre, Film, Television and Media Studies</a:t>
            </a:r>
          </a:p>
          <a:p>
            <a:pPr marL="0" indent="39687" algn="r">
              <a:buSzTx/>
              <a:buNone/>
            </a:pPr>
            <a:endParaRPr sz="2000">
              <a:solidFill>
                <a:schemeClr val="accent3">
                  <a:lumOff val="44000"/>
                </a:schemeClr>
              </a:solidFill>
            </a:endParaRPr>
          </a:p>
          <a:p>
            <a:pPr marL="0" indent="39687" algn="r">
              <a:buSzTx/>
              <a:buNone/>
            </a:pPr>
            <a:r>
              <a:rPr sz="2000">
                <a:solidFill>
                  <a:schemeClr val="accent3">
                    <a:lumOff val="44000"/>
                  </a:schemeClr>
                </a:solidFill>
              </a:rPr>
              <a:t>Academic Year 2018-2019</a:t>
            </a:r>
          </a:p>
          <a:p>
            <a:pPr marL="0" indent="39687" algn="r">
              <a:buSzTx/>
              <a:buNone/>
            </a:pPr>
            <a:r>
              <a:rPr sz="4000" b="1">
                <a:solidFill>
                  <a:schemeClr val="accent3">
                    <a:lumOff val="44000"/>
                  </a:schemeClr>
                </a:solidFill>
              </a:rPr>
              <a:t>Lesson 5</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57" name="Stop-Motion Animation…"/>
          <p:cNvSpPr txBox="1"/>
          <p:nvPr/>
        </p:nvSpPr>
        <p:spPr>
          <a:xfrm>
            <a:off x="5203353" y="115887"/>
            <a:ext cx="3634261"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Stop-Motion Animation</a:t>
            </a:r>
          </a:p>
          <a:p>
            <a:pPr indent="39687" algn="r">
              <a:defRPr b="1">
                <a:latin typeface="Arial"/>
                <a:ea typeface="Arial"/>
                <a:cs typeface="Arial"/>
                <a:sym typeface="Arial"/>
              </a:defRPr>
            </a:pPr>
            <a:r>
              <a:rPr sz="1400" b="0">
                <a:solidFill>
                  <a:schemeClr val="accent3">
                    <a:lumOff val="44000"/>
                  </a:schemeClr>
                </a:solidFill>
                <a:latin typeface="Calibri"/>
                <a:ea typeface="Calibri"/>
                <a:cs typeface="Calibri"/>
                <a:sym typeface="Calibri"/>
              </a:rPr>
              <a:t>2D Stop-Motion</a:t>
            </a:r>
          </a:p>
        </p:txBody>
      </p:sp>
      <p:pic>
        <p:nvPicPr>
          <p:cNvPr id="158"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59" name="Pulcinella (Giulio Gianini, Emanuele Luzzati, 1973)"/>
          <p:cNvSpPr txBox="1"/>
          <p:nvPr/>
        </p:nvSpPr>
        <p:spPr>
          <a:xfrm>
            <a:off x="1331640" y="5733255"/>
            <a:ext cx="6696744"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a:latin typeface="Arial"/>
                <a:ea typeface="Arial"/>
                <a:cs typeface="Arial"/>
                <a:sym typeface="Arial"/>
              </a:defRPr>
            </a:pPr>
            <a:r>
              <a:rPr i="1">
                <a:latin typeface="Calibri"/>
                <a:ea typeface="Calibri"/>
                <a:cs typeface="Calibri"/>
                <a:sym typeface="Calibri"/>
              </a:rPr>
              <a:t>Pulcinella </a:t>
            </a:r>
            <a:r>
              <a:rPr>
                <a:latin typeface="Calibri"/>
                <a:ea typeface="Calibri"/>
                <a:cs typeface="Calibri"/>
                <a:sym typeface="Calibri"/>
              </a:rPr>
              <a:t>(Giulio Gianini, Emanuele Luzzati, 1973)</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63" name="Stop-Motion Animation…"/>
          <p:cNvSpPr txBox="1"/>
          <p:nvPr/>
        </p:nvSpPr>
        <p:spPr>
          <a:xfrm>
            <a:off x="5203353" y="115887"/>
            <a:ext cx="3634261"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Stop-Motion Animation</a:t>
            </a:r>
          </a:p>
          <a:p>
            <a:pPr indent="39687" algn="r">
              <a:defRPr b="1">
                <a:latin typeface="Arial"/>
                <a:ea typeface="Arial"/>
                <a:cs typeface="Arial"/>
                <a:sym typeface="Arial"/>
              </a:defRPr>
            </a:pPr>
            <a:r>
              <a:rPr sz="1400" b="0">
                <a:solidFill>
                  <a:schemeClr val="accent3">
                    <a:lumOff val="44000"/>
                  </a:schemeClr>
                </a:solidFill>
                <a:latin typeface="Calibri"/>
                <a:ea typeface="Calibri"/>
                <a:cs typeface="Calibri"/>
                <a:sym typeface="Calibri"/>
              </a:rPr>
              <a:t>3D Stop-Motion</a:t>
            </a:r>
          </a:p>
        </p:txBody>
      </p:sp>
      <p:pic>
        <p:nvPicPr>
          <p:cNvPr id="164"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65" name="3D stop-motion enables three-dimensional forms to be created, manipulated and captured.…"/>
          <p:cNvSpPr txBox="1"/>
          <p:nvPr/>
        </p:nvSpPr>
        <p:spPr>
          <a:xfrm>
            <a:off x="467543" y="1412775"/>
            <a:ext cx="8208914" cy="50548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a:latin typeface="Arial"/>
                <a:ea typeface="Arial"/>
                <a:cs typeface="Arial"/>
                <a:sym typeface="Arial"/>
              </a:defRPr>
            </a:pPr>
            <a:r>
              <a:rPr sz="2800">
                <a:latin typeface="Calibri"/>
                <a:ea typeface="Calibri"/>
                <a:cs typeface="Calibri"/>
                <a:sym typeface="Calibri"/>
              </a:rPr>
              <a:t>3D stop-motion enables three-dimensional forms to be created, manipulated and captured.</a:t>
            </a:r>
          </a:p>
          <a:p>
            <a:pPr algn="just">
              <a:defRPr b="1">
                <a:latin typeface="Arial"/>
                <a:ea typeface="Arial"/>
                <a:cs typeface="Arial"/>
                <a:sym typeface="Arial"/>
              </a:defRPr>
            </a:pPr>
            <a:endParaRPr sz="2800">
              <a:latin typeface="Calibri"/>
              <a:ea typeface="Calibri"/>
              <a:cs typeface="Calibri"/>
              <a:sym typeface="Calibri"/>
            </a:endParaRPr>
          </a:p>
          <a:p>
            <a:pPr algn="just">
              <a:defRPr b="1">
                <a:latin typeface="Arial"/>
                <a:ea typeface="Arial"/>
                <a:cs typeface="Arial"/>
                <a:sym typeface="Arial"/>
              </a:defRPr>
            </a:pPr>
            <a:r>
              <a:rPr sz="2800">
                <a:latin typeface="Calibri"/>
                <a:ea typeface="Calibri"/>
                <a:cs typeface="Calibri"/>
                <a:sym typeface="Calibri"/>
              </a:rPr>
              <a:t>Sets, props and characters are imaginatively constructed from a variety of materials to make full use of the spatial possibilities of this kind of format.</a:t>
            </a:r>
          </a:p>
          <a:p>
            <a:pPr algn="just">
              <a:defRPr b="1">
                <a:latin typeface="Arial"/>
                <a:ea typeface="Arial"/>
                <a:cs typeface="Arial"/>
                <a:sym typeface="Arial"/>
              </a:defRPr>
            </a:pPr>
            <a:endParaRPr sz="2800">
              <a:latin typeface="Calibri"/>
              <a:ea typeface="Calibri"/>
              <a:cs typeface="Calibri"/>
              <a:sym typeface="Calibri"/>
            </a:endParaRPr>
          </a:p>
          <a:p>
            <a:pPr algn="just">
              <a:defRPr b="1">
                <a:latin typeface="Arial"/>
                <a:ea typeface="Arial"/>
                <a:cs typeface="Arial"/>
                <a:sym typeface="Arial"/>
              </a:defRPr>
            </a:pPr>
            <a:r>
              <a:rPr sz="2800">
                <a:latin typeface="Calibri"/>
                <a:ea typeface="Calibri"/>
                <a:cs typeface="Calibri"/>
                <a:sym typeface="Calibri"/>
              </a:rPr>
              <a:t>Stop motion as a technique encompasses areas such as puppet animation, clay animation (also known as “claymation”), model or object animation.</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68" name="Stop-Motion Animation…"/>
          <p:cNvSpPr txBox="1"/>
          <p:nvPr/>
        </p:nvSpPr>
        <p:spPr>
          <a:xfrm>
            <a:off x="5203353" y="115887"/>
            <a:ext cx="3634261"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Stop-Motion Animation</a:t>
            </a:r>
          </a:p>
          <a:p>
            <a:pPr indent="39687" algn="r">
              <a:defRPr b="1">
                <a:latin typeface="Arial"/>
                <a:ea typeface="Arial"/>
                <a:cs typeface="Arial"/>
                <a:sym typeface="Arial"/>
              </a:defRPr>
            </a:pPr>
            <a:r>
              <a:rPr sz="1400" b="0">
                <a:solidFill>
                  <a:schemeClr val="accent3">
                    <a:lumOff val="44000"/>
                  </a:schemeClr>
                </a:solidFill>
                <a:latin typeface="Calibri"/>
                <a:ea typeface="Calibri"/>
                <a:cs typeface="Calibri"/>
                <a:sym typeface="Calibri"/>
              </a:rPr>
              <a:t>3D Stop-Motion</a:t>
            </a:r>
          </a:p>
        </p:txBody>
      </p:sp>
      <p:pic>
        <p:nvPicPr>
          <p:cNvPr id="169"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70" name="A Midsummer Night’s Dream (Sen noci svatojánské, Jiří Trnka, 1959)."/>
          <p:cNvSpPr txBox="1"/>
          <p:nvPr/>
        </p:nvSpPr>
        <p:spPr>
          <a:xfrm>
            <a:off x="827583" y="5949279"/>
            <a:ext cx="7488834" cy="396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a:latin typeface="Arial"/>
                <a:ea typeface="Arial"/>
                <a:cs typeface="Arial"/>
                <a:sym typeface="Arial"/>
              </a:defRPr>
            </a:pPr>
            <a:r>
              <a:rPr sz="2000" i="1">
                <a:latin typeface="Calibri"/>
                <a:ea typeface="Calibri"/>
                <a:cs typeface="Calibri"/>
                <a:sym typeface="Calibri"/>
              </a:rPr>
              <a:t>A Midsummer Night’s Dream</a:t>
            </a:r>
            <a:r>
              <a:rPr sz="2000">
                <a:latin typeface="Calibri"/>
                <a:ea typeface="Calibri"/>
                <a:cs typeface="Calibri"/>
                <a:sym typeface="Calibri"/>
              </a:rPr>
              <a:t> (</a:t>
            </a:r>
            <a:r>
              <a:rPr sz="2000" i="1">
                <a:latin typeface="Calibri"/>
                <a:ea typeface="Calibri"/>
                <a:cs typeface="Calibri"/>
                <a:sym typeface="Calibri"/>
              </a:rPr>
              <a:t>Sen noci svatojánské</a:t>
            </a:r>
            <a:r>
              <a:rPr sz="2000">
                <a:latin typeface="Calibri"/>
                <a:ea typeface="Calibri"/>
                <a:cs typeface="Calibri"/>
                <a:sym typeface="Calibri"/>
              </a:rPr>
              <a:t>, Jiří Trnka, 1959).</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74" name="Stop-Motion Animation…"/>
          <p:cNvSpPr txBox="1"/>
          <p:nvPr/>
        </p:nvSpPr>
        <p:spPr>
          <a:xfrm>
            <a:off x="5203353" y="115887"/>
            <a:ext cx="3634261"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Stop-Motion Animation</a:t>
            </a:r>
          </a:p>
          <a:p>
            <a:pPr indent="39687" algn="r">
              <a:defRPr b="1">
                <a:latin typeface="Arial"/>
                <a:ea typeface="Arial"/>
                <a:cs typeface="Arial"/>
                <a:sym typeface="Arial"/>
              </a:defRPr>
            </a:pPr>
            <a:r>
              <a:rPr sz="1400" b="0">
                <a:solidFill>
                  <a:schemeClr val="accent3">
                    <a:lumOff val="44000"/>
                  </a:schemeClr>
                </a:solidFill>
                <a:latin typeface="Calibri"/>
                <a:ea typeface="Calibri"/>
                <a:cs typeface="Calibri"/>
                <a:sym typeface="Calibri"/>
              </a:rPr>
              <a:t>3D Stop-Motion</a:t>
            </a:r>
          </a:p>
        </p:txBody>
      </p:sp>
      <p:pic>
        <p:nvPicPr>
          <p:cNvPr id="175"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76" name="Allegro non troppo (Bruno Bozzetto, 1977)."/>
          <p:cNvSpPr txBox="1"/>
          <p:nvPr/>
        </p:nvSpPr>
        <p:spPr>
          <a:xfrm>
            <a:off x="2267743" y="6093295"/>
            <a:ext cx="4824538" cy="396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a:latin typeface="Arial"/>
                <a:ea typeface="Arial"/>
                <a:cs typeface="Arial"/>
                <a:sym typeface="Arial"/>
              </a:defRPr>
            </a:pPr>
            <a:r>
              <a:rPr sz="2000" i="1">
                <a:latin typeface="Calibri"/>
                <a:ea typeface="Calibri"/>
                <a:cs typeface="Calibri"/>
                <a:sym typeface="Calibri"/>
              </a:rPr>
              <a:t>Allegro non troppo </a:t>
            </a:r>
            <a:r>
              <a:rPr sz="2000">
                <a:latin typeface="Calibri"/>
                <a:ea typeface="Calibri"/>
                <a:cs typeface="Calibri"/>
                <a:sym typeface="Calibri"/>
              </a:rPr>
              <a:t>(Bruno Bozzetto, 1977).</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80" name="Stop-Motion Animation…"/>
          <p:cNvSpPr txBox="1"/>
          <p:nvPr/>
        </p:nvSpPr>
        <p:spPr>
          <a:xfrm>
            <a:off x="5203353" y="115887"/>
            <a:ext cx="3634261"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Stop-Motion Animation</a:t>
            </a:r>
          </a:p>
          <a:p>
            <a:pPr indent="39687" algn="r">
              <a:defRPr b="1">
                <a:latin typeface="Arial"/>
                <a:ea typeface="Arial"/>
                <a:cs typeface="Arial"/>
                <a:sym typeface="Arial"/>
              </a:defRPr>
            </a:pPr>
            <a:r>
              <a:rPr sz="1400" b="0">
                <a:solidFill>
                  <a:schemeClr val="accent3">
                    <a:lumOff val="44000"/>
                  </a:schemeClr>
                </a:solidFill>
                <a:latin typeface="Calibri"/>
                <a:ea typeface="Calibri"/>
                <a:cs typeface="Calibri"/>
                <a:sym typeface="Calibri"/>
              </a:rPr>
              <a:t>3D Stop-Motion</a:t>
            </a:r>
          </a:p>
        </p:txBody>
      </p:sp>
      <p:pic>
        <p:nvPicPr>
          <p:cNvPr id="181"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82" name="Interstellar Movie Trailer (CBL Animation, 2014)."/>
          <p:cNvSpPr txBox="1"/>
          <p:nvPr/>
        </p:nvSpPr>
        <p:spPr>
          <a:xfrm>
            <a:off x="1907704" y="5589239"/>
            <a:ext cx="5400600" cy="396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a:latin typeface="Arial"/>
                <a:ea typeface="Arial"/>
                <a:cs typeface="Arial"/>
                <a:sym typeface="Arial"/>
              </a:defRPr>
            </a:pPr>
            <a:r>
              <a:rPr sz="2000" i="1">
                <a:latin typeface="Calibri"/>
                <a:ea typeface="Calibri"/>
                <a:cs typeface="Calibri"/>
                <a:sym typeface="Calibri"/>
              </a:rPr>
              <a:t>Interstellar Movie Trailer </a:t>
            </a:r>
            <a:r>
              <a:rPr sz="2000">
                <a:latin typeface="Calibri"/>
                <a:ea typeface="Calibri"/>
                <a:cs typeface="Calibri"/>
                <a:sym typeface="Calibri"/>
              </a:rPr>
              <a:t>(CBL Animation, 2014).</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86" name="Animation Styles and Techniques…"/>
          <p:cNvSpPr txBox="1"/>
          <p:nvPr/>
        </p:nvSpPr>
        <p:spPr>
          <a:xfrm>
            <a:off x="3841774" y="115887"/>
            <a:ext cx="4995839"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Animation Styles and Techniques</a:t>
            </a:r>
          </a:p>
          <a:p>
            <a:pPr indent="39687" algn="r">
              <a:defRPr b="1">
                <a:latin typeface="Arial"/>
                <a:ea typeface="Arial"/>
                <a:cs typeface="Arial"/>
                <a:sym typeface="Arial"/>
              </a:defRPr>
            </a:pPr>
            <a:r>
              <a:rPr sz="1400" b="0">
                <a:solidFill>
                  <a:schemeClr val="accent3">
                    <a:lumOff val="44000"/>
                  </a:schemeClr>
                </a:solidFill>
                <a:latin typeface="Calibri"/>
                <a:ea typeface="Calibri"/>
                <a:cs typeface="Calibri"/>
                <a:sym typeface="Calibri"/>
              </a:rPr>
              <a:t>Basic Techniques of Animation</a:t>
            </a:r>
          </a:p>
        </p:txBody>
      </p:sp>
      <p:pic>
        <p:nvPicPr>
          <p:cNvPr id="18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88" name="3D computer-generated images"/>
          <p:cNvSpPr txBox="1"/>
          <p:nvPr/>
        </p:nvSpPr>
        <p:spPr>
          <a:xfrm>
            <a:off x="467543" y="2924943"/>
            <a:ext cx="8208914" cy="2453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b="1">
                <a:latin typeface="Arial"/>
                <a:ea typeface="Arial"/>
                <a:cs typeface="Arial"/>
                <a:sym typeface="Arial"/>
              </a:defRPr>
            </a:pPr>
            <a:r>
              <a:rPr sz="4400">
                <a:latin typeface="Calibri"/>
                <a:ea typeface="Calibri"/>
                <a:cs typeface="Calibri"/>
                <a:sym typeface="Calibri"/>
              </a:rPr>
              <a:t>3D computer-generated images</a:t>
            </a:r>
          </a:p>
          <a:p>
            <a:pPr algn="ctr">
              <a:defRPr b="1">
                <a:latin typeface="Arial"/>
                <a:ea typeface="Arial"/>
                <a:cs typeface="Arial"/>
                <a:sym typeface="Arial"/>
              </a:defRPr>
            </a:pPr>
            <a:endParaRPr sz="4400">
              <a:latin typeface="Calibri"/>
              <a:ea typeface="Calibri"/>
              <a:cs typeface="Calibri"/>
              <a:sym typeface="Calibri"/>
            </a:endParaRPr>
          </a:p>
          <a:p>
            <a:pPr algn="ctr">
              <a:defRPr b="1">
                <a:latin typeface="Arial"/>
                <a:ea typeface="Arial"/>
                <a:cs typeface="Arial"/>
                <a:sym typeface="Arial"/>
              </a:defRPr>
            </a:pPr>
            <a:endParaRPr sz="320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91" name="3D Computer-Generated Images"/>
          <p:cNvSpPr txBox="1"/>
          <p:nvPr/>
        </p:nvSpPr>
        <p:spPr>
          <a:xfrm>
            <a:off x="4061751" y="260647"/>
            <a:ext cx="4794475"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indent="39687" algn="r">
              <a:defRPr sz="2800" b="1">
                <a:solidFill>
                  <a:schemeClr val="accent3">
                    <a:lumOff val="44000"/>
                  </a:schemeClr>
                </a:solidFill>
              </a:defRPr>
            </a:lvl1pPr>
          </a:lstStyle>
          <a:p>
            <a:pPr>
              <a:defRPr sz="2400">
                <a:solidFill>
                  <a:srgbClr val="000000"/>
                </a:solidFill>
                <a:latin typeface="Arial"/>
                <a:ea typeface="Arial"/>
                <a:cs typeface="Arial"/>
                <a:sym typeface="Arial"/>
              </a:defRPr>
            </a:pPr>
            <a:r>
              <a:rPr sz="2800">
                <a:solidFill>
                  <a:schemeClr val="accent3">
                    <a:lumOff val="44000"/>
                  </a:schemeClr>
                </a:solidFill>
                <a:latin typeface="Calibri"/>
                <a:ea typeface="Calibri"/>
                <a:cs typeface="Calibri"/>
                <a:sym typeface="Calibri"/>
              </a:rPr>
              <a:t>3D Computer-Generated Images</a:t>
            </a:r>
          </a:p>
        </p:txBody>
      </p:sp>
      <p:pic>
        <p:nvPicPr>
          <p:cNvPr id="19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93" name="3D computer-generated animation merges stop-motion animation and frame-by-frame animation by allowing animators to create and manipulate worlds in which characters and environments are constructed as mathematically-rendered data."/>
          <p:cNvSpPr txBox="1"/>
          <p:nvPr/>
        </p:nvSpPr>
        <p:spPr>
          <a:xfrm>
            <a:off x="467543" y="1628799"/>
            <a:ext cx="8208914" cy="4841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a:latin typeface="Arial"/>
                <a:ea typeface="Arial"/>
                <a:cs typeface="Arial"/>
                <a:sym typeface="Arial"/>
              </a:defRPr>
            </a:pPr>
            <a:r>
              <a:rPr sz="3200">
                <a:latin typeface="Calibri"/>
                <a:ea typeface="Calibri"/>
                <a:cs typeface="Calibri"/>
                <a:sym typeface="Calibri"/>
              </a:rPr>
              <a:t>3D computer-generated animation merges stop-motion animation and frame-by-frame animation by allowing animators to create and manipulate worlds in which characters and environments are constructed as mathematically-rendered data.</a:t>
            </a:r>
          </a:p>
          <a:p>
            <a:pPr algn="just">
              <a:defRPr b="1">
                <a:latin typeface="Arial"/>
                <a:ea typeface="Arial"/>
                <a:cs typeface="Arial"/>
                <a:sym typeface="Arial"/>
              </a:defRPr>
            </a:pPr>
            <a:endParaRPr sz="2800">
              <a:latin typeface="Calibri"/>
              <a:ea typeface="Calibri"/>
              <a:cs typeface="Calibri"/>
              <a:sym typeface="Calibri"/>
            </a:endParaRPr>
          </a:p>
          <a:p>
            <a:pPr algn="just">
              <a:defRPr b="1">
                <a:latin typeface="Arial"/>
                <a:ea typeface="Arial"/>
                <a:cs typeface="Arial"/>
                <a:sym typeface="Arial"/>
              </a:defRPr>
            </a:pPr>
            <a:endParaRPr sz="2800">
              <a:latin typeface="Calibri"/>
              <a:ea typeface="Calibri"/>
              <a:cs typeface="Calibri"/>
              <a:sym typeface="Calibri"/>
            </a:endParaRPr>
          </a:p>
          <a:p>
            <a:pPr algn="just">
              <a:defRPr b="1">
                <a:latin typeface="Arial"/>
                <a:ea typeface="Arial"/>
                <a:cs typeface="Arial"/>
                <a:sym typeface="Arial"/>
              </a:defRPr>
            </a:pPr>
            <a:endParaRPr sz="280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96" name="3D Computer-Generated Images"/>
          <p:cNvSpPr txBox="1"/>
          <p:nvPr/>
        </p:nvSpPr>
        <p:spPr>
          <a:xfrm>
            <a:off x="4061751" y="260647"/>
            <a:ext cx="4794475"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indent="39687" algn="r">
              <a:defRPr sz="2800" b="1">
                <a:solidFill>
                  <a:schemeClr val="accent3">
                    <a:lumOff val="44000"/>
                  </a:schemeClr>
                </a:solidFill>
              </a:defRPr>
            </a:lvl1pPr>
          </a:lstStyle>
          <a:p>
            <a:pPr>
              <a:defRPr sz="2400">
                <a:solidFill>
                  <a:srgbClr val="000000"/>
                </a:solidFill>
                <a:latin typeface="Arial"/>
                <a:ea typeface="Arial"/>
                <a:cs typeface="Arial"/>
                <a:sym typeface="Arial"/>
              </a:defRPr>
            </a:pPr>
            <a:r>
              <a:rPr sz="2800">
                <a:solidFill>
                  <a:schemeClr val="accent3">
                    <a:lumOff val="44000"/>
                  </a:schemeClr>
                </a:solidFill>
                <a:latin typeface="Calibri"/>
                <a:ea typeface="Calibri"/>
                <a:cs typeface="Calibri"/>
                <a:sym typeface="Calibri"/>
              </a:rPr>
              <a:t>3D Computer-Generated Images</a:t>
            </a:r>
          </a:p>
        </p:txBody>
      </p:sp>
      <p:pic>
        <p:nvPicPr>
          <p:cNvPr id="19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98" name="Like stop-motion animation, three-dimensional computer-generated imagery is predominantly created in an artificial state, and every aspect of what is seen on screen needs to be constructed. This primarily includes characters, props and sets, but also involves how these elements are painted, lit and positioned, and indeed, how they move."/>
          <p:cNvSpPr txBox="1"/>
          <p:nvPr/>
        </p:nvSpPr>
        <p:spPr>
          <a:xfrm>
            <a:off x="395535" y="1196751"/>
            <a:ext cx="8208914" cy="47771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3200" b="1">
                <a:latin typeface="Arial"/>
                <a:ea typeface="Arial"/>
                <a:cs typeface="Arial"/>
                <a:sym typeface="Arial"/>
              </a:defRPr>
            </a:lvl1pPr>
          </a:lstStyle>
          <a:p>
            <a:pPr>
              <a:defRPr sz="2400"/>
            </a:pPr>
            <a:r>
              <a:rPr sz="3200"/>
              <a:t>Like stop-motion animation, three-dimensional computer-generated imagery is predominantly created in an artificial state, and every aspect of what is seen on screen needs to be constructed. This primarily includes characters, props and sets, but also involves how these elements are painted, lit and positioned, and indeed, how they move.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201" name="3D Computer-Generated Images"/>
          <p:cNvSpPr txBox="1"/>
          <p:nvPr/>
        </p:nvSpPr>
        <p:spPr>
          <a:xfrm>
            <a:off x="4061751" y="260647"/>
            <a:ext cx="4794475"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indent="39687" algn="r">
              <a:defRPr sz="2800" b="1">
                <a:solidFill>
                  <a:schemeClr val="accent3">
                    <a:lumOff val="44000"/>
                  </a:schemeClr>
                </a:solidFill>
              </a:defRPr>
            </a:lvl1pPr>
          </a:lstStyle>
          <a:p>
            <a:pPr>
              <a:defRPr sz="2400">
                <a:solidFill>
                  <a:srgbClr val="000000"/>
                </a:solidFill>
                <a:latin typeface="Arial"/>
                <a:ea typeface="Arial"/>
                <a:cs typeface="Arial"/>
                <a:sym typeface="Arial"/>
              </a:defRPr>
            </a:pPr>
            <a:r>
              <a:rPr sz="2800">
                <a:solidFill>
                  <a:schemeClr val="accent3">
                    <a:lumOff val="44000"/>
                  </a:schemeClr>
                </a:solidFill>
                <a:latin typeface="Calibri"/>
                <a:ea typeface="Calibri"/>
                <a:cs typeface="Calibri"/>
                <a:sym typeface="Calibri"/>
              </a:rPr>
              <a:t>3D Computer-Generated Images</a:t>
            </a:r>
          </a:p>
        </p:txBody>
      </p:sp>
      <p:pic>
        <p:nvPicPr>
          <p:cNvPr id="20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03" name="Animators working in this field, therefore, need to have not only complete knowledge of the programs they are using to create the production but also a significant awareness of cinematography, movement and narrative techniques to bring ideas to life."/>
          <p:cNvSpPr txBox="1"/>
          <p:nvPr/>
        </p:nvSpPr>
        <p:spPr>
          <a:xfrm>
            <a:off x="395535" y="1196751"/>
            <a:ext cx="8208914" cy="56517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a:latin typeface="Arial"/>
                <a:ea typeface="Arial"/>
                <a:cs typeface="Arial"/>
                <a:sym typeface="Arial"/>
              </a:defRPr>
            </a:pPr>
            <a:r>
              <a:rPr sz="3200"/>
              <a:t>Animators working in this field, therefore, need to have not only complete knowledge of the programs they are using to create the production but also a significant awareness of cinematography, movement and narrative techniques to bring ideas to life.</a:t>
            </a:r>
          </a:p>
          <a:p>
            <a:pPr algn="just">
              <a:defRPr b="1">
                <a:latin typeface="Arial"/>
                <a:ea typeface="Arial"/>
                <a:cs typeface="Arial"/>
                <a:sym typeface="Arial"/>
              </a:defRPr>
            </a:pPr>
            <a:endParaRPr sz="2800"/>
          </a:p>
          <a:p>
            <a:pPr algn="just">
              <a:defRPr b="1">
                <a:latin typeface="Arial"/>
                <a:ea typeface="Arial"/>
                <a:cs typeface="Arial"/>
                <a:sym typeface="Arial"/>
              </a:defRPr>
            </a:pPr>
            <a:endParaRPr sz="2800"/>
          </a:p>
          <a:p>
            <a:pPr algn="just">
              <a:defRPr b="1">
                <a:latin typeface="Arial"/>
                <a:ea typeface="Arial"/>
                <a:cs typeface="Arial"/>
                <a:sym typeface="Arial"/>
              </a:defRPr>
            </a:pPr>
            <a:endParaRPr sz="2800"/>
          </a:p>
          <a:p>
            <a:pPr algn="ctr">
              <a:defRPr b="1">
                <a:latin typeface="Arial"/>
                <a:ea typeface="Arial"/>
                <a:cs typeface="Arial"/>
                <a:sym typeface="Arial"/>
              </a:defRPr>
            </a:pPr>
            <a:endParaRPr sz="3600"/>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206" name="3D Computer-Generated Images"/>
          <p:cNvSpPr txBox="1"/>
          <p:nvPr/>
        </p:nvSpPr>
        <p:spPr>
          <a:xfrm>
            <a:off x="4061751" y="260647"/>
            <a:ext cx="4794475"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indent="39687" algn="r">
              <a:defRPr sz="2800" b="1">
                <a:solidFill>
                  <a:schemeClr val="accent3">
                    <a:lumOff val="44000"/>
                  </a:schemeClr>
                </a:solidFill>
              </a:defRPr>
            </a:lvl1pPr>
          </a:lstStyle>
          <a:p>
            <a:pPr>
              <a:defRPr sz="2400">
                <a:solidFill>
                  <a:srgbClr val="000000"/>
                </a:solidFill>
                <a:latin typeface="Arial"/>
                <a:ea typeface="Arial"/>
                <a:cs typeface="Arial"/>
                <a:sym typeface="Arial"/>
              </a:defRPr>
            </a:pPr>
            <a:r>
              <a:rPr sz="2800">
                <a:solidFill>
                  <a:schemeClr val="accent3">
                    <a:lumOff val="44000"/>
                  </a:schemeClr>
                </a:solidFill>
                <a:latin typeface="Calibri"/>
                <a:ea typeface="Calibri"/>
                <a:cs typeface="Calibri"/>
                <a:sym typeface="Calibri"/>
              </a:rPr>
              <a:t>3D Computer-Generated Images</a:t>
            </a:r>
          </a:p>
        </p:txBody>
      </p:sp>
      <p:pic>
        <p:nvPicPr>
          <p:cNvPr id="20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208" name="3D.png" descr="3D.png"/>
          <p:cNvPicPr>
            <a:picLocks noChangeAspect="1"/>
          </p:cNvPicPr>
          <p:nvPr/>
        </p:nvPicPr>
        <p:blipFill>
          <a:blip r:embed="rId3">
            <a:extLst/>
          </a:blip>
          <a:stretch>
            <a:fillRect/>
          </a:stretch>
        </p:blipFill>
        <p:spPr>
          <a:xfrm>
            <a:off x="2051719" y="1052736"/>
            <a:ext cx="5290496" cy="515823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13" name="Animation Styles and Techniques…"/>
          <p:cNvSpPr txBox="1"/>
          <p:nvPr/>
        </p:nvSpPr>
        <p:spPr>
          <a:xfrm>
            <a:off x="3841774" y="115887"/>
            <a:ext cx="4995839"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Animation Styles and Techniques</a:t>
            </a:r>
          </a:p>
          <a:p>
            <a:pPr indent="39687" algn="r">
              <a:defRPr b="1">
                <a:latin typeface="Arial"/>
                <a:ea typeface="Arial"/>
                <a:cs typeface="Arial"/>
                <a:sym typeface="Arial"/>
              </a:defRPr>
            </a:pPr>
            <a:r>
              <a:rPr sz="1400" b="0">
                <a:solidFill>
                  <a:schemeClr val="accent3">
                    <a:lumOff val="44000"/>
                  </a:schemeClr>
                </a:solidFill>
                <a:latin typeface="Calibri"/>
                <a:ea typeface="Calibri"/>
                <a:cs typeface="Calibri"/>
                <a:sym typeface="Calibri"/>
              </a:rPr>
              <a:t>Basic Techniques of Animation</a:t>
            </a:r>
          </a:p>
        </p:txBody>
      </p:sp>
      <p:pic>
        <p:nvPicPr>
          <p:cNvPr id="114"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15" name="Stop-motion animation…"/>
          <p:cNvSpPr txBox="1"/>
          <p:nvPr/>
        </p:nvSpPr>
        <p:spPr>
          <a:xfrm>
            <a:off x="467543" y="1556792"/>
            <a:ext cx="8208914" cy="40261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b="1">
                <a:latin typeface="Arial"/>
                <a:ea typeface="Arial"/>
                <a:cs typeface="Arial"/>
                <a:sym typeface="Arial"/>
              </a:defRPr>
            </a:pPr>
            <a:r>
              <a:rPr sz="4400">
                <a:latin typeface="Calibri"/>
                <a:ea typeface="Calibri"/>
                <a:cs typeface="Calibri"/>
                <a:sym typeface="Calibri"/>
              </a:rPr>
              <a:t>Stop-motion animation</a:t>
            </a:r>
          </a:p>
          <a:p>
            <a:pPr algn="ctr">
              <a:defRPr b="1">
                <a:latin typeface="Arial"/>
                <a:ea typeface="Arial"/>
                <a:cs typeface="Arial"/>
                <a:sym typeface="Arial"/>
              </a:defRPr>
            </a:pPr>
            <a:endParaRPr sz="3200">
              <a:latin typeface="Calibri"/>
              <a:ea typeface="Calibri"/>
              <a:cs typeface="Calibri"/>
              <a:sym typeface="Calibri"/>
            </a:endParaRPr>
          </a:p>
          <a:p>
            <a:pPr algn="ctr">
              <a:defRPr b="1">
                <a:latin typeface="Arial"/>
                <a:ea typeface="Arial"/>
                <a:cs typeface="Arial"/>
                <a:sym typeface="Arial"/>
              </a:defRPr>
            </a:pPr>
            <a:r>
              <a:rPr sz="3600">
                <a:latin typeface="Calibri"/>
                <a:ea typeface="Calibri"/>
                <a:cs typeface="Calibri"/>
                <a:sym typeface="Calibri"/>
              </a:rPr>
              <a:t>2D stop-motion (sand, oil-paint, paper cut-outs)</a:t>
            </a:r>
          </a:p>
          <a:p>
            <a:pPr algn="ctr">
              <a:defRPr b="1">
                <a:latin typeface="Arial"/>
                <a:ea typeface="Arial"/>
                <a:cs typeface="Arial"/>
                <a:sym typeface="Arial"/>
              </a:defRPr>
            </a:pPr>
            <a:r>
              <a:rPr sz="3600">
                <a:latin typeface="Calibri"/>
                <a:ea typeface="Calibri"/>
                <a:cs typeface="Calibri"/>
                <a:sym typeface="Calibri"/>
              </a:rPr>
              <a:t>3D stop-motion (puppets, claymation, object animation)</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211" name="3D Computer-Generated Images"/>
          <p:cNvSpPr txBox="1"/>
          <p:nvPr/>
        </p:nvSpPr>
        <p:spPr>
          <a:xfrm>
            <a:off x="4061751" y="260647"/>
            <a:ext cx="4794475"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indent="39687" algn="r">
              <a:defRPr sz="2800" b="1">
                <a:solidFill>
                  <a:schemeClr val="accent3">
                    <a:lumOff val="44000"/>
                  </a:schemeClr>
                </a:solidFill>
              </a:defRPr>
            </a:lvl1pPr>
          </a:lstStyle>
          <a:p>
            <a:pPr>
              <a:defRPr sz="2400">
                <a:solidFill>
                  <a:srgbClr val="000000"/>
                </a:solidFill>
                <a:latin typeface="Arial"/>
                <a:ea typeface="Arial"/>
                <a:cs typeface="Arial"/>
                <a:sym typeface="Arial"/>
              </a:defRPr>
            </a:pPr>
            <a:r>
              <a:rPr sz="2800">
                <a:solidFill>
                  <a:schemeClr val="accent3">
                    <a:lumOff val="44000"/>
                  </a:schemeClr>
                </a:solidFill>
                <a:latin typeface="Calibri"/>
                <a:ea typeface="Calibri"/>
                <a:cs typeface="Calibri"/>
                <a:sym typeface="Calibri"/>
              </a:rPr>
              <a:t>3D Computer-Generated Images</a:t>
            </a:r>
          </a:p>
        </p:txBody>
      </p:sp>
      <p:pic>
        <p:nvPicPr>
          <p:cNvPr id="21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13" name="The Black Hole (Gary Nelson, 1979)"/>
          <p:cNvSpPr txBox="1"/>
          <p:nvPr/>
        </p:nvSpPr>
        <p:spPr>
          <a:xfrm>
            <a:off x="2051719" y="5877271"/>
            <a:ext cx="5328594" cy="437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a:latin typeface="Arial"/>
                <a:ea typeface="Arial"/>
                <a:cs typeface="Arial"/>
                <a:sym typeface="Arial"/>
              </a:defRPr>
            </a:pPr>
            <a:r>
              <a:rPr i="1"/>
              <a:t>The Black Hole </a:t>
            </a:r>
            <a:r>
              <a:t>(Gary Nelson, 1979)</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217" name="3D Computer-Generated Images"/>
          <p:cNvSpPr txBox="1"/>
          <p:nvPr/>
        </p:nvSpPr>
        <p:spPr>
          <a:xfrm>
            <a:off x="4061751" y="260647"/>
            <a:ext cx="4794475"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indent="39687" algn="r">
              <a:defRPr sz="2800" b="1">
                <a:solidFill>
                  <a:schemeClr val="accent3">
                    <a:lumOff val="44000"/>
                  </a:schemeClr>
                </a:solidFill>
              </a:defRPr>
            </a:lvl1pPr>
          </a:lstStyle>
          <a:p>
            <a:pPr>
              <a:defRPr sz="2400">
                <a:solidFill>
                  <a:srgbClr val="000000"/>
                </a:solidFill>
                <a:latin typeface="Arial"/>
                <a:ea typeface="Arial"/>
                <a:cs typeface="Arial"/>
                <a:sym typeface="Arial"/>
              </a:defRPr>
            </a:pPr>
            <a:r>
              <a:rPr sz="2800">
                <a:solidFill>
                  <a:schemeClr val="accent3">
                    <a:lumOff val="44000"/>
                  </a:schemeClr>
                </a:solidFill>
                <a:latin typeface="Calibri"/>
                <a:ea typeface="Calibri"/>
                <a:cs typeface="Calibri"/>
                <a:sym typeface="Calibri"/>
              </a:rPr>
              <a:t>3D Computer-Generated Images</a:t>
            </a:r>
          </a:p>
        </p:txBody>
      </p:sp>
      <p:pic>
        <p:nvPicPr>
          <p:cNvPr id="218"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19" name="Young Sherlock Holmes (Barry Levinson, 1985)"/>
          <p:cNvSpPr txBox="1"/>
          <p:nvPr/>
        </p:nvSpPr>
        <p:spPr>
          <a:xfrm>
            <a:off x="1043608" y="5877271"/>
            <a:ext cx="7128793" cy="437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a:latin typeface="Arial"/>
                <a:ea typeface="Arial"/>
                <a:cs typeface="Arial"/>
                <a:sym typeface="Arial"/>
              </a:defRPr>
            </a:pPr>
            <a:r>
              <a:rPr i="1"/>
              <a:t>Young Sherlock Holmes </a:t>
            </a:r>
            <a:r>
              <a:t>(Barry Levinson, 1985)</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223" name="Suggested readings"/>
          <p:cNvSpPr txBox="1"/>
          <p:nvPr/>
        </p:nvSpPr>
        <p:spPr>
          <a:xfrm>
            <a:off x="5982469" y="188912"/>
            <a:ext cx="2890070"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indent="39687" algn="r">
              <a:defRPr sz="2800" b="1">
                <a:solidFill>
                  <a:schemeClr val="accent3">
                    <a:lumOff val="44000"/>
                  </a:schemeClr>
                </a:solidFill>
              </a:defRPr>
            </a:lvl1pPr>
          </a:lstStyle>
          <a:p>
            <a:pPr>
              <a:defRPr sz="2400">
                <a:solidFill>
                  <a:srgbClr val="000000"/>
                </a:solidFill>
                <a:latin typeface="Arial"/>
                <a:ea typeface="Arial"/>
                <a:cs typeface="Arial"/>
                <a:sym typeface="Arial"/>
              </a:defRPr>
            </a:pPr>
            <a:r>
              <a:rPr sz="2800">
                <a:solidFill>
                  <a:schemeClr val="accent3">
                    <a:lumOff val="44000"/>
                  </a:schemeClr>
                </a:solidFill>
                <a:latin typeface="Calibri"/>
                <a:ea typeface="Calibri"/>
                <a:cs typeface="Calibri"/>
                <a:sym typeface="Calibri"/>
              </a:rPr>
              <a:t>Suggested readings</a:t>
            </a:r>
          </a:p>
        </p:txBody>
      </p:sp>
      <p:pic>
        <p:nvPicPr>
          <p:cNvPr id="224"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25" name="Andrew Selby, ”Production”, in Id., Animation, Laurence King, London, 2013, pp. 135-158."/>
          <p:cNvSpPr txBox="1"/>
          <p:nvPr/>
        </p:nvSpPr>
        <p:spPr>
          <a:xfrm>
            <a:off x="755649" y="1341437"/>
            <a:ext cx="7367590" cy="2593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a:latin typeface="Arial"/>
                <a:ea typeface="Arial"/>
                <a:cs typeface="Arial"/>
                <a:sym typeface="Arial"/>
              </a:defRPr>
            </a:pPr>
            <a:r>
              <a:rPr sz="2000">
                <a:latin typeface="Calibri"/>
                <a:ea typeface="Calibri"/>
                <a:cs typeface="Calibri"/>
                <a:sym typeface="Calibri"/>
              </a:rPr>
              <a:t>Andrew Selby, ”Production”, in Id., </a:t>
            </a:r>
            <a:r>
              <a:rPr sz="2000" i="1">
                <a:latin typeface="Calibri"/>
                <a:ea typeface="Calibri"/>
                <a:cs typeface="Calibri"/>
                <a:sym typeface="Calibri"/>
              </a:rPr>
              <a:t>Animation</a:t>
            </a:r>
            <a:r>
              <a:rPr sz="2000">
                <a:latin typeface="Calibri"/>
                <a:ea typeface="Calibri"/>
                <a:cs typeface="Calibri"/>
                <a:sym typeface="Calibri"/>
              </a:rPr>
              <a:t>, Laurence King, London, 2013, pp. 135-158.</a:t>
            </a:r>
          </a:p>
          <a:p>
            <a:pPr algn="just">
              <a:defRPr b="1">
                <a:latin typeface="Arial"/>
                <a:ea typeface="Arial"/>
                <a:cs typeface="Arial"/>
                <a:sym typeface="Arial"/>
              </a:defRPr>
            </a:pPr>
            <a:endParaRPr sz="2000">
              <a:latin typeface="Calibri"/>
              <a:ea typeface="Calibri"/>
              <a:cs typeface="Calibri"/>
              <a:sym typeface="Calibri"/>
            </a:endParaRPr>
          </a:p>
          <a:p>
            <a:pPr algn="just">
              <a:defRPr b="1">
                <a:latin typeface="Arial"/>
                <a:ea typeface="Arial"/>
                <a:cs typeface="Arial"/>
                <a:sym typeface="Arial"/>
              </a:defRPr>
            </a:pPr>
            <a:endParaRPr sz="2000">
              <a:latin typeface="Calibri"/>
              <a:ea typeface="Calibri"/>
              <a:cs typeface="Calibri"/>
              <a:sym typeface="Calibri"/>
            </a:endParaRPr>
          </a:p>
          <a:p>
            <a:pPr algn="just">
              <a:defRPr b="1">
                <a:latin typeface="Arial"/>
                <a:ea typeface="Arial"/>
                <a:cs typeface="Arial"/>
                <a:sym typeface="Arial"/>
              </a:defRPr>
            </a:pPr>
            <a:endParaRPr sz="2000">
              <a:latin typeface="Calibri"/>
              <a:ea typeface="Calibri"/>
              <a:cs typeface="Calibri"/>
              <a:sym typeface="Calibri"/>
            </a:endParaRPr>
          </a:p>
          <a:p>
            <a:pPr algn="just">
              <a:defRPr b="1">
                <a:latin typeface="Arial"/>
                <a:ea typeface="Arial"/>
                <a:cs typeface="Arial"/>
                <a:sym typeface="Arial"/>
              </a:defRPr>
            </a:pPr>
            <a:endParaRPr sz="2000">
              <a:latin typeface="Calibri"/>
              <a:ea typeface="Calibri"/>
              <a:cs typeface="Calibri"/>
              <a:sym typeface="Calibri"/>
            </a:endParaRPr>
          </a:p>
          <a:p>
            <a:pPr algn="just">
              <a:defRPr b="1">
                <a:latin typeface="Arial"/>
                <a:ea typeface="Arial"/>
                <a:cs typeface="Arial"/>
                <a:sym typeface="Arial"/>
              </a:defRPr>
            </a:pPr>
            <a:endParaRPr>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18" name="Stop-Motion Animation…"/>
          <p:cNvSpPr txBox="1"/>
          <p:nvPr/>
        </p:nvSpPr>
        <p:spPr>
          <a:xfrm>
            <a:off x="5203353" y="115887"/>
            <a:ext cx="3634261"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Stop-Motion Animation</a:t>
            </a:r>
          </a:p>
          <a:p>
            <a:pPr indent="39687" algn="r">
              <a:defRPr b="1">
                <a:latin typeface="Arial"/>
                <a:ea typeface="Arial"/>
                <a:cs typeface="Arial"/>
                <a:sym typeface="Arial"/>
              </a:defRPr>
            </a:pPr>
            <a:r>
              <a:rPr sz="1400" b="0">
                <a:solidFill>
                  <a:schemeClr val="accent3">
                    <a:lumOff val="44000"/>
                  </a:schemeClr>
                </a:solidFill>
                <a:latin typeface="Calibri"/>
                <a:ea typeface="Calibri"/>
                <a:cs typeface="Calibri"/>
                <a:sym typeface="Calibri"/>
              </a:rPr>
              <a:t>2D Stop-Motion</a:t>
            </a:r>
          </a:p>
        </p:txBody>
      </p:sp>
      <p:pic>
        <p:nvPicPr>
          <p:cNvPr id="119"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20" name="There are several ways of working two-dimensionally in stop motion, each essentially applying the principle of incremental movement effected and recorded by the animator, creating a frame of film.…"/>
          <p:cNvSpPr txBox="1"/>
          <p:nvPr/>
        </p:nvSpPr>
        <p:spPr>
          <a:xfrm>
            <a:off x="467543" y="1556791"/>
            <a:ext cx="8208914" cy="4536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a:latin typeface="Arial"/>
                <a:ea typeface="Arial"/>
                <a:cs typeface="Arial"/>
                <a:sym typeface="Arial"/>
              </a:defRPr>
            </a:pPr>
            <a:r>
              <a:rPr sz="2800">
                <a:latin typeface="Calibri"/>
                <a:ea typeface="Calibri"/>
                <a:cs typeface="Calibri"/>
                <a:sym typeface="Calibri"/>
              </a:rPr>
              <a:t>There are several ways of working two-dimensionally in stop motion, each essentially applying the principle of incremental movement effected and recorded by the animator, creating a frame of film.</a:t>
            </a:r>
          </a:p>
          <a:p>
            <a:pPr algn="just">
              <a:defRPr b="1">
                <a:latin typeface="Arial"/>
                <a:ea typeface="Arial"/>
                <a:cs typeface="Arial"/>
                <a:sym typeface="Arial"/>
              </a:defRPr>
            </a:pPr>
            <a:endParaRPr sz="2800">
              <a:latin typeface="Calibri"/>
              <a:ea typeface="Calibri"/>
              <a:cs typeface="Calibri"/>
              <a:sym typeface="Calibri"/>
            </a:endParaRPr>
          </a:p>
          <a:p>
            <a:pPr algn="just">
              <a:defRPr b="1">
                <a:latin typeface="Arial"/>
                <a:ea typeface="Arial"/>
                <a:cs typeface="Arial"/>
                <a:sym typeface="Arial"/>
              </a:defRPr>
            </a:pPr>
            <a:r>
              <a:rPr sz="2800">
                <a:latin typeface="Calibri"/>
                <a:ea typeface="Calibri"/>
                <a:cs typeface="Calibri"/>
                <a:sym typeface="Calibri"/>
              </a:rPr>
              <a:t>Some media which have been extensively used by animators: sand, oil-paint, paper cut-outs.</a:t>
            </a:r>
          </a:p>
          <a:p>
            <a:pPr algn="just">
              <a:defRPr b="1">
                <a:latin typeface="Arial"/>
                <a:ea typeface="Arial"/>
                <a:cs typeface="Arial"/>
                <a:sym typeface="Arial"/>
              </a:defRPr>
            </a:pPr>
            <a:endParaRPr sz="2800">
              <a:latin typeface="Calibri"/>
              <a:ea typeface="Calibri"/>
              <a:cs typeface="Calibri"/>
              <a:sym typeface="Calibri"/>
            </a:endParaRPr>
          </a:p>
          <a:p>
            <a:pPr algn="just">
              <a:defRPr b="1">
                <a:latin typeface="Arial"/>
                <a:ea typeface="Arial"/>
                <a:cs typeface="Arial"/>
                <a:sym typeface="Arial"/>
              </a:defRPr>
            </a:pPr>
            <a:endParaRPr sz="280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23" name="Stop-Motion Animation…"/>
          <p:cNvSpPr txBox="1"/>
          <p:nvPr/>
        </p:nvSpPr>
        <p:spPr>
          <a:xfrm>
            <a:off x="5203353" y="115887"/>
            <a:ext cx="3634261"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Stop-Motion Animation</a:t>
            </a:r>
          </a:p>
          <a:p>
            <a:pPr indent="39687" algn="r">
              <a:defRPr b="1">
                <a:latin typeface="Arial"/>
                <a:ea typeface="Arial"/>
                <a:cs typeface="Arial"/>
                <a:sym typeface="Arial"/>
              </a:defRPr>
            </a:pPr>
            <a:r>
              <a:rPr sz="1400" b="0">
                <a:solidFill>
                  <a:schemeClr val="accent3">
                    <a:lumOff val="44000"/>
                  </a:schemeClr>
                </a:solidFill>
                <a:latin typeface="Calibri"/>
                <a:ea typeface="Calibri"/>
                <a:cs typeface="Calibri"/>
                <a:sym typeface="Calibri"/>
              </a:rPr>
              <a:t>2D Stop-Motion</a:t>
            </a:r>
          </a:p>
        </p:txBody>
      </p:sp>
      <p:pic>
        <p:nvPicPr>
          <p:cNvPr id="124"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25" name="Sand and oil-paint are useful to animate with: dry sand can be worked endlessly and oil paint remains wet under lights that become increasingly hot, allowing the animator to draw or paint.…"/>
          <p:cNvSpPr txBox="1"/>
          <p:nvPr/>
        </p:nvSpPr>
        <p:spPr>
          <a:xfrm>
            <a:off x="467543" y="1124744"/>
            <a:ext cx="8208914" cy="6758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a:latin typeface="Arial"/>
                <a:ea typeface="Arial"/>
                <a:cs typeface="Arial"/>
                <a:sym typeface="Arial"/>
              </a:defRPr>
            </a:pPr>
            <a:r>
              <a:rPr sz="2800">
                <a:latin typeface="Calibri"/>
                <a:ea typeface="Calibri"/>
                <a:cs typeface="Calibri"/>
                <a:sym typeface="Calibri"/>
              </a:rPr>
              <a:t>Sand and oil-paint are useful to animate with: dry sand can be worked endlessly and oil paint remains wet under lights that become increasingly hot, allowing the animator to draw or paint.</a:t>
            </a:r>
          </a:p>
          <a:p>
            <a:pPr algn="just">
              <a:defRPr b="1">
                <a:latin typeface="Arial"/>
                <a:ea typeface="Arial"/>
                <a:cs typeface="Arial"/>
                <a:sym typeface="Arial"/>
              </a:defRPr>
            </a:pPr>
            <a:endParaRPr sz="2800">
              <a:latin typeface="Calibri"/>
              <a:ea typeface="Calibri"/>
              <a:cs typeface="Calibri"/>
              <a:sym typeface="Calibri"/>
            </a:endParaRPr>
          </a:p>
          <a:p>
            <a:pPr algn="just">
              <a:defRPr b="1">
                <a:latin typeface="Arial"/>
                <a:ea typeface="Arial"/>
                <a:cs typeface="Arial"/>
                <a:sym typeface="Arial"/>
              </a:defRPr>
            </a:pPr>
            <a:r>
              <a:rPr sz="2800">
                <a:latin typeface="Calibri"/>
                <a:ea typeface="Calibri"/>
                <a:cs typeface="Calibri"/>
                <a:sym typeface="Calibri"/>
              </a:rPr>
              <a:t>Shooting each movement from above using a suspended camera attached to a secured metal framework –known as “rig”- makes for a rewarding working method.</a:t>
            </a:r>
          </a:p>
          <a:p>
            <a:pPr algn="just">
              <a:defRPr b="1">
                <a:latin typeface="Arial"/>
                <a:ea typeface="Arial"/>
                <a:cs typeface="Arial"/>
                <a:sym typeface="Arial"/>
              </a:defRPr>
            </a:pPr>
            <a:endParaRPr sz="2800">
              <a:latin typeface="Calibri"/>
              <a:ea typeface="Calibri"/>
              <a:cs typeface="Calibri"/>
              <a:sym typeface="Calibri"/>
            </a:endParaRPr>
          </a:p>
          <a:p>
            <a:pPr algn="just">
              <a:defRPr b="1">
                <a:latin typeface="Arial"/>
                <a:ea typeface="Arial"/>
                <a:cs typeface="Arial"/>
                <a:sym typeface="Arial"/>
              </a:defRPr>
            </a:pPr>
            <a:r>
              <a:rPr sz="2800">
                <a:latin typeface="Calibri"/>
                <a:ea typeface="Calibri"/>
                <a:cs typeface="Calibri"/>
                <a:sym typeface="Calibri"/>
              </a:rPr>
              <a:t>Those materials are particularly apt to create animations of metamorphosis.</a:t>
            </a:r>
          </a:p>
          <a:p>
            <a:pPr algn="just">
              <a:defRPr b="1">
                <a:latin typeface="Arial"/>
                <a:ea typeface="Arial"/>
                <a:cs typeface="Arial"/>
                <a:sym typeface="Arial"/>
              </a:defRPr>
            </a:pPr>
            <a:endParaRPr sz="2800">
              <a:latin typeface="Calibri"/>
              <a:ea typeface="Calibri"/>
              <a:cs typeface="Calibri"/>
              <a:sym typeface="Calibri"/>
            </a:endParaRPr>
          </a:p>
          <a:p>
            <a:pPr algn="just">
              <a:defRPr b="1">
                <a:latin typeface="Arial"/>
                <a:ea typeface="Arial"/>
                <a:cs typeface="Arial"/>
                <a:sym typeface="Arial"/>
              </a:defRPr>
            </a:pPr>
            <a:endParaRPr sz="280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28" name="Stop-Motion Animation…"/>
          <p:cNvSpPr txBox="1"/>
          <p:nvPr/>
        </p:nvSpPr>
        <p:spPr>
          <a:xfrm>
            <a:off x="5203353" y="115887"/>
            <a:ext cx="3634261"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Stop-Motion Animation</a:t>
            </a:r>
          </a:p>
          <a:p>
            <a:pPr indent="39687" algn="r">
              <a:defRPr b="1">
                <a:latin typeface="Arial"/>
                <a:ea typeface="Arial"/>
                <a:cs typeface="Arial"/>
                <a:sym typeface="Arial"/>
              </a:defRPr>
            </a:pPr>
            <a:r>
              <a:rPr sz="1400" b="0">
                <a:solidFill>
                  <a:schemeClr val="accent3">
                    <a:lumOff val="44000"/>
                  </a:schemeClr>
                </a:solidFill>
                <a:latin typeface="Calibri"/>
                <a:ea typeface="Calibri"/>
                <a:cs typeface="Calibri"/>
                <a:sym typeface="Calibri"/>
              </a:rPr>
              <a:t>2D Stop-Motion</a:t>
            </a:r>
          </a:p>
        </p:txBody>
      </p:sp>
      <p:pic>
        <p:nvPicPr>
          <p:cNvPr id="129"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30" name="Carmen Habanera (Aleksandra Korejwo, 1995)"/>
          <p:cNvSpPr txBox="1"/>
          <p:nvPr/>
        </p:nvSpPr>
        <p:spPr>
          <a:xfrm>
            <a:off x="1403647" y="5949279"/>
            <a:ext cx="6192690"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a:latin typeface="Arial"/>
                <a:ea typeface="Arial"/>
                <a:cs typeface="Arial"/>
                <a:sym typeface="Arial"/>
              </a:defRPr>
            </a:pPr>
            <a:r>
              <a:rPr i="1">
                <a:latin typeface="Calibri"/>
                <a:ea typeface="Calibri"/>
                <a:cs typeface="Calibri"/>
                <a:sym typeface="Calibri"/>
              </a:rPr>
              <a:t>Carmen Habanera </a:t>
            </a:r>
            <a:r>
              <a:rPr>
                <a:latin typeface="Calibri"/>
                <a:ea typeface="Calibri"/>
                <a:cs typeface="Calibri"/>
                <a:sym typeface="Calibri"/>
              </a:rPr>
              <a:t>(Aleksandra Korejwo, 1995)</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34" name="Stop-Motion Animation…"/>
          <p:cNvSpPr txBox="1"/>
          <p:nvPr/>
        </p:nvSpPr>
        <p:spPr>
          <a:xfrm>
            <a:off x="5203353" y="115887"/>
            <a:ext cx="3634261"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Stop-Motion Animation</a:t>
            </a:r>
          </a:p>
          <a:p>
            <a:pPr indent="39687" algn="r">
              <a:defRPr b="1">
                <a:latin typeface="Arial"/>
                <a:ea typeface="Arial"/>
                <a:cs typeface="Arial"/>
                <a:sym typeface="Arial"/>
              </a:defRPr>
            </a:pPr>
            <a:r>
              <a:rPr sz="1400" b="0">
                <a:solidFill>
                  <a:schemeClr val="accent3">
                    <a:lumOff val="44000"/>
                  </a:schemeClr>
                </a:solidFill>
                <a:latin typeface="Calibri"/>
                <a:ea typeface="Calibri"/>
                <a:cs typeface="Calibri"/>
                <a:sym typeface="Calibri"/>
              </a:rPr>
              <a:t>2D Stop-Motion</a:t>
            </a:r>
          </a:p>
        </p:txBody>
      </p:sp>
      <p:pic>
        <p:nvPicPr>
          <p:cNvPr id="135"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36" name="Aleksandr Petrov"/>
          <p:cNvSpPr txBox="1"/>
          <p:nvPr/>
        </p:nvSpPr>
        <p:spPr>
          <a:xfrm>
            <a:off x="3347863" y="5877271"/>
            <a:ext cx="2376265"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b="1"/>
            </a:lvl1pPr>
          </a:lstStyle>
          <a:p>
            <a:pPr>
              <a:defRPr>
                <a:latin typeface="Arial"/>
                <a:ea typeface="Arial"/>
                <a:cs typeface="Arial"/>
                <a:sym typeface="Arial"/>
              </a:defRPr>
            </a:pPr>
            <a:r>
              <a:rPr>
                <a:latin typeface="Calibri"/>
                <a:ea typeface="Calibri"/>
                <a:cs typeface="Calibri"/>
                <a:sym typeface="Calibri"/>
              </a:rPr>
              <a:t>Aleksandr Petrov</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40" name="Stop-Motion Animation…"/>
          <p:cNvSpPr txBox="1"/>
          <p:nvPr/>
        </p:nvSpPr>
        <p:spPr>
          <a:xfrm>
            <a:off x="5203353" y="115887"/>
            <a:ext cx="3634261"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Stop-Motion Animation</a:t>
            </a:r>
          </a:p>
          <a:p>
            <a:pPr indent="39687" algn="r">
              <a:defRPr b="1">
                <a:latin typeface="Arial"/>
                <a:ea typeface="Arial"/>
                <a:cs typeface="Arial"/>
                <a:sym typeface="Arial"/>
              </a:defRPr>
            </a:pPr>
            <a:r>
              <a:rPr sz="1400" b="0">
                <a:solidFill>
                  <a:schemeClr val="accent3">
                    <a:lumOff val="44000"/>
                  </a:schemeClr>
                </a:solidFill>
                <a:latin typeface="Calibri"/>
                <a:ea typeface="Calibri"/>
                <a:cs typeface="Calibri"/>
                <a:sym typeface="Calibri"/>
              </a:rPr>
              <a:t>2D Stop-Motion</a:t>
            </a:r>
          </a:p>
        </p:txBody>
      </p:sp>
      <p:pic>
        <p:nvPicPr>
          <p:cNvPr id="141"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42" name="Aleksandr Petrov"/>
          <p:cNvSpPr txBox="1"/>
          <p:nvPr/>
        </p:nvSpPr>
        <p:spPr>
          <a:xfrm>
            <a:off x="3347863" y="5877271"/>
            <a:ext cx="2376265"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b="1"/>
            </a:lvl1pPr>
          </a:lstStyle>
          <a:p>
            <a:pPr>
              <a:defRPr>
                <a:latin typeface="Arial"/>
                <a:ea typeface="Arial"/>
                <a:cs typeface="Arial"/>
                <a:sym typeface="Arial"/>
              </a:defRPr>
            </a:pPr>
            <a:r>
              <a:rPr>
                <a:latin typeface="Calibri"/>
                <a:ea typeface="Calibri"/>
                <a:cs typeface="Calibri"/>
                <a:sym typeface="Calibri"/>
              </a:rPr>
              <a:t>Aleksandr Petrov</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46" name="Stop-Motion Animation…"/>
          <p:cNvSpPr txBox="1"/>
          <p:nvPr/>
        </p:nvSpPr>
        <p:spPr>
          <a:xfrm>
            <a:off x="5203353" y="115887"/>
            <a:ext cx="3634261"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Stop-Motion Animation</a:t>
            </a:r>
          </a:p>
          <a:p>
            <a:pPr indent="39687" algn="r">
              <a:defRPr b="1">
                <a:latin typeface="Arial"/>
                <a:ea typeface="Arial"/>
                <a:cs typeface="Arial"/>
                <a:sym typeface="Arial"/>
              </a:defRPr>
            </a:pPr>
            <a:r>
              <a:rPr sz="1400" b="0">
                <a:solidFill>
                  <a:schemeClr val="accent3">
                    <a:lumOff val="44000"/>
                  </a:schemeClr>
                </a:solidFill>
                <a:latin typeface="Calibri"/>
                <a:ea typeface="Calibri"/>
                <a:cs typeface="Calibri"/>
                <a:sym typeface="Calibri"/>
              </a:rPr>
              <a:t>2D Stop-Motion</a:t>
            </a:r>
          </a:p>
        </p:txBody>
      </p:sp>
      <p:pic>
        <p:nvPicPr>
          <p:cNvPr id="14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48" name="The Old Man and the Sea (Aleksandr Petrov, 1999)"/>
          <p:cNvSpPr txBox="1"/>
          <p:nvPr/>
        </p:nvSpPr>
        <p:spPr>
          <a:xfrm>
            <a:off x="1331640" y="5733255"/>
            <a:ext cx="6696744"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a:latin typeface="Arial"/>
                <a:ea typeface="Arial"/>
                <a:cs typeface="Arial"/>
                <a:sym typeface="Arial"/>
              </a:defRPr>
            </a:pPr>
            <a:r>
              <a:rPr i="1">
                <a:latin typeface="Calibri"/>
                <a:ea typeface="Calibri"/>
                <a:cs typeface="Calibri"/>
                <a:sym typeface="Calibri"/>
              </a:rPr>
              <a:t>The Old Man and the Sea </a:t>
            </a:r>
            <a:r>
              <a:rPr>
                <a:latin typeface="Calibri"/>
                <a:ea typeface="Calibri"/>
                <a:cs typeface="Calibri"/>
                <a:sym typeface="Calibri"/>
              </a:rPr>
              <a:t>(Aleksandr Petrov, 1999)</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52" name="Stop-Motion Animation…"/>
          <p:cNvSpPr txBox="1"/>
          <p:nvPr/>
        </p:nvSpPr>
        <p:spPr>
          <a:xfrm>
            <a:off x="5203353" y="115887"/>
            <a:ext cx="3634261"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Stop-Motion Animation</a:t>
            </a:r>
          </a:p>
          <a:p>
            <a:pPr indent="39687" algn="r">
              <a:defRPr b="1">
                <a:latin typeface="Arial"/>
                <a:ea typeface="Arial"/>
                <a:cs typeface="Arial"/>
                <a:sym typeface="Arial"/>
              </a:defRPr>
            </a:pPr>
            <a:r>
              <a:rPr sz="1400" b="0">
                <a:solidFill>
                  <a:schemeClr val="accent3">
                    <a:lumOff val="44000"/>
                  </a:schemeClr>
                </a:solidFill>
                <a:latin typeface="Calibri"/>
                <a:ea typeface="Calibri"/>
                <a:cs typeface="Calibri"/>
                <a:sym typeface="Calibri"/>
              </a:rPr>
              <a:t>2D Stop-Motion</a:t>
            </a:r>
          </a:p>
        </p:txBody>
      </p:sp>
      <p:pic>
        <p:nvPicPr>
          <p:cNvPr id="153"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54" name="The process of paper cut-out animation is a technique best employed where only simple or limited incremental movements are required.…"/>
          <p:cNvSpPr txBox="1"/>
          <p:nvPr/>
        </p:nvSpPr>
        <p:spPr>
          <a:xfrm>
            <a:off x="467543" y="1124743"/>
            <a:ext cx="8208914" cy="5869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a:latin typeface="Arial"/>
                <a:ea typeface="Arial"/>
                <a:cs typeface="Arial"/>
                <a:sym typeface="Arial"/>
              </a:defRPr>
            </a:pPr>
            <a:r>
              <a:rPr sz="2800">
                <a:latin typeface="Calibri"/>
                <a:ea typeface="Calibri"/>
                <a:cs typeface="Calibri"/>
                <a:sym typeface="Calibri"/>
              </a:rPr>
              <a:t>The process of paper cut-out animation is a technique best employed where only simple or limited incremental movements are required.</a:t>
            </a:r>
          </a:p>
          <a:p>
            <a:pPr algn="just">
              <a:defRPr b="1">
                <a:latin typeface="Arial"/>
                <a:ea typeface="Arial"/>
                <a:cs typeface="Arial"/>
                <a:sym typeface="Arial"/>
              </a:defRPr>
            </a:pPr>
            <a:endParaRPr sz="2800">
              <a:latin typeface="Calibri"/>
              <a:ea typeface="Calibri"/>
              <a:cs typeface="Calibri"/>
              <a:sym typeface="Calibri"/>
            </a:endParaRPr>
          </a:p>
          <a:p>
            <a:pPr algn="just">
              <a:defRPr b="1">
                <a:latin typeface="Arial"/>
                <a:ea typeface="Arial"/>
                <a:cs typeface="Arial"/>
                <a:sym typeface="Arial"/>
              </a:defRPr>
            </a:pPr>
            <a:r>
              <a:rPr sz="2800">
                <a:latin typeface="Calibri"/>
                <a:ea typeface="Calibri"/>
                <a:cs typeface="Calibri"/>
                <a:sym typeface="Calibri"/>
              </a:rPr>
              <a:t>To create a character using such a technique the animator must create a series of heads, torsos and limbs that can be placed, removed and replaced by others incrementally to create a desired move. The greater the number of interchangeable parts, the more sophisticated the movements can become.</a:t>
            </a:r>
          </a:p>
          <a:p>
            <a:pPr algn="just">
              <a:defRPr b="1">
                <a:latin typeface="Arial"/>
                <a:ea typeface="Arial"/>
                <a:cs typeface="Arial"/>
                <a:sym typeface="Arial"/>
              </a:defRPr>
            </a:pPr>
            <a:endParaRPr sz="2800">
              <a:latin typeface="Calibri"/>
              <a:ea typeface="Calibri"/>
              <a:cs typeface="Calibri"/>
              <a:sym typeface="Calibri"/>
            </a:endParaRPr>
          </a:p>
          <a:p>
            <a:pPr algn="just">
              <a:defRPr b="1">
                <a:latin typeface="Arial"/>
                <a:ea typeface="Arial"/>
                <a:cs typeface="Arial"/>
                <a:sym typeface="Arial"/>
              </a:defRPr>
            </a:pPr>
            <a:endParaRPr sz="280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bevel/>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bevel/>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627</Words>
  <Application>Microsoft Macintosh PowerPoint</Application>
  <PresentationFormat>Presentazione su schermo (4:3)</PresentationFormat>
  <Paragraphs>81</Paragraphs>
  <Slides>22</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22</vt:i4>
      </vt:variant>
    </vt:vector>
  </HeadingPairs>
  <TitlesOfParts>
    <vt:vector size="26" baseType="lpstr">
      <vt:lpstr>Arial</vt:lpstr>
      <vt:lpstr>Calibri</vt:lpstr>
      <vt:lpstr>Helvetica Neue</vt:lpstr>
      <vt:lpstr>Default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Marco Bellano</cp:lastModifiedBy>
  <cp:revision>1</cp:revision>
  <dcterms:modified xsi:type="dcterms:W3CDTF">2018-10-11T08:41:43Z</dcterms:modified>
</cp:coreProperties>
</file>