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932"/>
  </p:normalViewPr>
  <p:slideViewPr>
    <p:cSldViewPr snapToGrid="0" snapToObjects="1">
      <p:cViewPr varScale="1">
        <p:scale>
          <a:sx n="53" d="100"/>
          <a:sy n="53" d="100"/>
        </p:scale>
        <p:origin x="1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 b="1">
        <a:latin typeface="+mj-lt"/>
        <a:ea typeface="+mj-ea"/>
        <a:cs typeface="+mj-cs"/>
        <a:sym typeface="Arial"/>
      </a:defRPr>
    </a:lvl1pPr>
    <a:lvl2pPr indent="228600" latinLnBrk="0">
      <a:defRPr sz="1200" b="1">
        <a:latin typeface="+mj-lt"/>
        <a:ea typeface="+mj-ea"/>
        <a:cs typeface="+mj-cs"/>
        <a:sym typeface="Arial"/>
      </a:defRPr>
    </a:lvl2pPr>
    <a:lvl3pPr indent="457200" latinLnBrk="0">
      <a:defRPr sz="1200" b="1">
        <a:latin typeface="+mj-lt"/>
        <a:ea typeface="+mj-ea"/>
        <a:cs typeface="+mj-cs"/>
        <a:sym typeface="Arial"/>
      </a:defRPr>
    </a:lvl3pPr>
    <a:lvl4pPr indent="685800" latinLnBrk="0">
      <a:defRPr sz="1200" b="1">
        <a:latin typeface="+mj-lt"/>
        <a:ea typeface="+mj-ea"/>
        <a:cs typeface="+mj-cs"/>
        <a:sym typeface="Arial"/>
      </a:defRPr>
    </a:lvl4pPr>
    <a:lvl5pPr indent="914400" latinLnBrk="0">
      <a:defRPr sz="1200" b="1">
        <a:latin typeface="+mj-lt"/>
        <a:ea typeface="+mj-ea"/>
        <a:cs typeface="+mj-cs"/>
        <a:sym typeface="Arial"/>
      </a:defRPr>
    </a:lvl5pPr>
    <a:lvl6pPr indent="1143000" latinLnBrk="0">
      <a:defRPr sz="1200" b="1">
        <a:latin typeface="+mj-lt"/>
        <a:ea typeface="+mj-ea"/>
        <a:cs typeface="+mj-cs"/>
        <a:sym typeface="Arial"/>
      </a:defRPr>
    </a:lvl6pPr>
    <a:lvl7pPr indent="1371600" latinLnBrk="0">
      <a:defRPr sz="1200" b="1">
        <a:latin typeface="+mj-lt"/>
        <a:ea typeface="+mj-ea"/>
        <a:cs typeface="+mj-cs"/>
        <a:sym typeface="Arial"/>
      </a:defRPr>
    </a:lvl7pPr>
    <a:lvl8pPr indent="1600200" latinLnBrk="0">
      <a:defRPr sz="1200" b="1">
        <a:latin typeface="+mj-lt"/>
        <a:ea typeface="+mj-ea"/>
        <a:cs typeface="+mj-cs"/>
        <a:sym typeface="Arial"/>
      </a:defRPr>
    </a:lvl8pPr>
    <a:lvl9pPr indent="1828800" latinLnBrk="0">
      <a:defRPr sz="1200" b="1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marL="0" indent="457200" algn="ctr">
              <a:buSzTx/>
              <a:buFontTx/>
              <a:buNone/>
            </a:lvl2pPr>
            <a:lvl3pPr marL="0" indent="914400" algn="ctr">
              <a:buSzTx/>
              <a:buFontTx/>
              <a:buNone/>
            </a:lvl3pPr>
            <a:lvl4pPr marL="0" indent="1371600" algn="ctr">
              <a:buSzTx/>
              <a:buFontTx/>
              <a:buNone/>
            </a:lvl4pPr>
            <a:lvl5pPr marL="0" indent="1828800" algn="ctr">
              <a:buSzTx/>
              <a:buFontTx/>
              <a:buNone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93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Testo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2057400" cy="6858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0"/>
            <a:ext cx="6019800" cy="6858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t>Titolo Testo</a:t>
            </a:r>
          </a:p>
        </p:txBody>
      </p:sp>
      <p:sp>
        <p:nvSpPr>
          <p:cNvPr id="11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7477021" y="6245225"/>
            <a:ext cx="284372" cy="3073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/>
            </a:lvl1pPr>
            <a:lvl2pPr marL="0" indent="457200">
              <a:buSzTx/>
              <a:buFontTx/>
              <a:buNone/>
              <a:defRPr sz="2000"/>
            </a:lvl2pPr>
            <a:lvl3pPr marL="0" indent="914400">
              <a:buSzTx/>
              <a:buFontTx/>
              <a:buNone/>
              <a:defRPr sz="2000"/>
            </a:lvl3pPr>
            <a:lvl4pPr marL="0" indent="1371600">
              <a:buSzTx/>
              <a:buFontTx/>
              <a:buNone/>
              <a:defRPr sz="2000"/>
            </a:lvl4pPr>
            <a:lvl5pPr marL="0" indent="1828800">
              <a:buSzTx/>
              <a:buFontTx/>
              <a:buNone/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79462" indent="-333375">
              <a:defRPr sz="2800"/>
            </a:lvl2pPr>
            <a:lvl3pPr marL="1223327" indent="-320039">
              <a:defRPr sz="2800"/>
            </a:lvl3pPr>
            <a:lvl4pPr marL="1716087" indent="-355599">
              <a:defRPr sz="2800"/>
            </a:lvl4pPr>
            <a:lvl5pPr marL="2173288" indent="-355600"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Rettangolo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Rettangolo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Titolo Testo</a:t>
            </a:r>
          </a:p>
        </p:txBody>
      </p:sp>
      <p:sp>
        <p:nvSpPr>
          <p:cNvPr id="83" name="Immagin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457200">
              <a:buSzTx/>
              <a:buFontTx/>
              <a:buNone/>
              <a:defRPr sz="1400"/>
            </a:lvl2pPr>
            <a:lvl3pPr marL="0" indent="914400">
              <a:buSzTx/>
              <a:buFontTx/>
              <a:buNone/>
              <a:defRPr sz="1400"/>
            </a:lvl3pPr>
            <a:lvl4pPr marL="0" indent="1371600">
              <a:buSzTx/>
              <a:buFontTx/>
              <a:buNone/>
              <a:defRPr sz="1400"/>
            </a:lvl4pPr>
            <a:lvl5pPr marL="0" indent="1828800"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7477021" y="6245225"/>
            <a:ext cx="284372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4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9687" marR="0" indent="-39687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9687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9687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9687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9687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82588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2659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8087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6247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3448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0648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7848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5047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2247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0D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logo-dBC&amp;UniPD_bianco.pdf" descr="logo-dBC&amp;UniPD_bianco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963613"/>
            <a:ext cx="9144000" cy="646112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History of Animation…"/>
          <p:cNvSpPr txBox="1">
            <a:spLocks noGrp="1"/>
          </p:cNvSpPr>
          <p:nvPr>
            <p:ph type="body" sz="half" idx="1"/>
          </p:nvPr>
        </p:nvSpPr>
        <p:spPr>
          <a:xfrm>
            <a:off x="971550" y="3644900"/>
            <a:ext cx="7200900" cy="2879725"/>
          </a:xfrm>
          <a:prstGeom prst="rect">
            <a:avLst/>
          </a:prstGeom>
        </p:spPr>
        <p:txBody>
          <a:bodyPr/>
          <a:lstStyle/>
          <a:p>
            <a:pPr marL="0" indent="39687" algn="ctr">
              <a:buSzTx/>
              <a:buNone/>
              <a:defRPr sz="6000" b="1" i="1">
                <a:solidFill>
                  <a:schemeClr val="accent3">
                    <a:lumOff val="44000"/>
                  </a:schemeClr>
                </a:solidFill>
              </a:defRPr>
            </a:pPr>
            <a:r>
              <a:t>History of Animation</a:t>
            </a:r>
          </a:p>
          <a:p>
            <a:pPr marL="0" indent="39687" algn="ctr">
              <a:buSzTx/>
              <a:buNone/>
              <a:defRPr sz="1600" b="1" i="1">
                <a:solidFill>
                  <a:schemeClr val="accent3">
                    <a:lumOff val="44000"/>
                  </a:schemeClr>
                </a:solidFill>
              </a:defRPr>
            </a:pPr>
            <a:r>
              <a:t>Second Cycle Degree in Theatre, Film, Television and Media Studies</a:t>
            </a:r>
          </a:p>
          <a:p>
            <a:pPr marL="0" indent="39687" algn="r"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  <a:p>
            <a:pPr marL="0" indent="39687" algn="r"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pPr>
            <a:r>
              <a:t>Academic Year 2018-2019</a:t>
            </a:r>
          </a:p>
          <a:p>
            <a:pPr marL="0" indent="39687" algn="r">
              <a:buSzTx/>
              <a:buNone/>
              <a:defRPr sz="4000" b="1">
                <a:solidFill>
                  <a:schemeClr val="accent3">
                    <a:lumOff val="44000"/>
                  </a:schemeClr>
                </a:solidFill>
              </a:defRPr>
            </a:pPr>
            <a:r>
              <a:t>Lesson  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8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16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Der Golem, wie er in die Welt kam (Paul Wegener, 1920)"/>
          <p:cNvSpPr txBox="1"/>
          <p:nvPr/>
        </p:nvSpPr>
        <p:spPr>
          <a:xfrm>
            <a:off x="971599" y="5805263"/>
            <a:ext cx="716261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/>
            </a:pPr>
            <a:r>
              <a:t>Der Golem, wie er in die Welt kam </a:t>
            </a:r>
            <a:r>
              <a:rPr i="0"/>
              <a:t>(Paul Wegener, 1920)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4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17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Close to the golem tradition:…"/>
          <p:cNvSpPr txBox="1"/>
          <p:nvPr/>
        </p:nvSpPr>
        <p:spPr>
          <a:xfrm>
            <a:off x="395535" y="1484784"/>
            <a:ext cx="8208914" cy="432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600" b="1"/>
            </a:pPr>
            <a:r>
              <a:t>Close to the golem tradition: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36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sz="2800" b="1"/>
            </a:pPr>
            <a:r>
              <a:t>Lucian’s </a:t>
            </a:r>
            <a:r>
              <a:rPr i="1"/>
              <a:t>Philopseudes</a:t>
            </a:r>
            <a:r>
              <a:t> (150 A. D.) and its legacy (</a:t>
            </a:r>
            <a:r>
              <a:rPr i="1"/>
              <a:t>Der Zauberlehrling</a:t>
            </a:r>
            <a:r>
              <a:t> by Goethe… );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sz="2800" b="1" i="1"/>
            </a:pPr>
            <a:r>
              <a:t>Frankenstein</a:t>
            </a:r>
            <a:r>
              <a:rPr i="0"/>
              <a:t> by Mary Shelley (1818);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sz="2800" b="1" i="1"/>
            </a:pPr>
            <a:r>
              <a:t>R. U. R. - Rosumovi Univerzální Roboti </a:t>
            </a:r>
            <a:r>
              <a:rPr i="0"/>
              <a:t>(</a:t>
            </a:r>
            <a:r>
              <a:t>Rossum’s Universal Robots</a:t>
            </a:r>
            <a:r>
              <a:rPr i="0"/>
              <a:t>), by Karel Čapek (1921).</a:t>
            </a:r>
          </a:p>
          <a:p>
            <a:pPr algn="just">
              <a:defRPr sz="2800" b="1"/>
            </a:pPr>
            <a:endParaRPr i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79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18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he animated figures stand…"/>
          <p:cNvSpPr txBox="1"/>
          <p:nvPr/>
        </p:nvSpPr>
        <p:spPr>
          <a:xfrm>
            <a:off x="467543" y="1988840"/>
            <a:ext cx="8208914" cy="320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 b="1"/>
            </a:pPr>
            <a:r>
              <a:t>The animated figures stand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sz="2800" b="1"/>
            </a:pPr>
            <a:r>
              <a:t>Adorning every public street</a:t>
            </a:r>
          </a:p>
          <a:p>
            <a:pPr algn="ctr">
              <a:defRPr sz="2800" b="1"/>
            </a:pPr>
            <a:r>
              <a:t>And seem to breathe in stone, or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sz="2800" b="1"/>
            </a:pPr>
            <a:r>
              <a:t>move their marble feet.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sz="28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algn="ctr">
              <a:defRPr sz="2800"/>
            </a:pPr>
            <a:r>
              <a:t>From Pindar, </a:t>
            </a:r>
            <a:r>
              <a:rPr i="1"/>
              <a:t>7th Olympian Ode</a:t>
            </a:r>
          </a:p>
          <a:p>
            <a:pPr algn="ctr">
              <a:defRPr sz="2800"/>
            </a:pPr>
            <a:r>
              <a:t>For Diagoras of Rhodes Boxing-Match 464 B. 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84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18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Pierre Jaquet-Droz, the writing automaton (1774)"/>
          <p:cNvSpPr txBox="1"/>
          <p:nvPr/>
        </p:nvSpPr>
        <p:spPr>
          <a:xfrm>
            <a:off x="1547663" y="5877271"/>
            <a:ext cx="633670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Pierre Jaquet-Droz, the writing automaton (1774)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90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191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raditional forerunners of animation as communication through related images…"/>
          <p:cNvSpPr txBox="1"/>
          <p:nvPr/>
        </p:nvSpPr>
        <p:spPr>
          <a:xfrm>
            <a:off x="395535" y="1484784"/>
            <a:ext cx="8208914" cy="665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600" b="1"/>
            </a:pPr>
            <a:r>
              <a:t>Traditional forerunners of animation as communication through related images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36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sz="2800" b="1"/>
            </a:pPr>
            <a:r>
              <a:t>Egyptian hieroglyphs;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sz="2800" b="1"/>
            </a:pPr>
            <a:r>
              <a:t>Chinese and Japanese scrolls (</a:t>
            </a:r>
            <a:r>
              <a:rPr i="1"/>
              <a:t>emaki</a:t>
            </a:r>
            <a:r>
              <a:t>);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sz="2800" b="1"/>
            </a:pPr>
            <a:r>
              <a:t>The Bayeux tapestry;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sz="2800" b="1"/>
            </a:pPr>
            <a:r>
              <a:t>…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sz="28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sz="28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28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28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28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2800" b="1"/>
            </a:pPr>
            <a:endParaRPr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95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196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he Bayeux Tapestry (late 11th century)"/>
          <p:cNvSpPr txBox="1"/>
          <p:nvPr/>
        </p:nvSpPr>
        <p:spPr>
          <a:xfrm>
            <a:off x="2771799" y="6021287"/>
            <a:ext cx="360040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The Bayeux Tapestry (late 11th century)</a:t>
            </a:r>
          </a:p>
        </p:txBody>
      </p:sp>
      <p:pic>
        <p:nvPicPr>
          <p:cNvPr id="198" name="Bayeux_Tapestry_scene55_William_Hastings_battlefield.jpg" descr="Bayeux_Tapestry_scene55_William_Hastings_battlefiel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568" y="1340767"/>
            <a:ext cx="7802881" cy="426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01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02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Illustrated Tale of the Heiji Civil War (Scroll of the Imperial Visit to Rokuhara), late 13th century"/>
          <p:cNvSpPr txBox="1"/>
          <p:nvPr/>
        </p:nvSpPr>
        <p:spPr>
          <a:xfrm>
            <a:off x="539551" y="5733255"/>
            <a:ext cx="7992890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i="1"/>
            </a:pPr>
            <a:r>
              <a:t>Illustrated Tale of the Heiji Civil War</a:t>
            </a:r>
            <a:r>
              <a:rPr i="0"/>
              <a:t> (Scroll of the Imperial Visit to Rokuhara), late 13th century</a:t>
            </a:r>
          </a:p>
        </p:txBody>
      </p:sp>
      <p:pic>
        <p:nvPicPr>
          <p:cNvPr id="204" name="1280px-Heiji_Monogatari_Emaki_-_Rokuhara_scroll_part_4.jpg" descr="1280px-Heiji_Monogatari_Emaki_-_Rokuhara_scroll_part_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56791"/>
            <a:ext cx="9144000" cy="3829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07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08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Kaguya-hime no Monogatari (The Tale of Princess Kaguya, Isao Takahata, 2013)"/>
          <p:cNvSpPr txBox="1"/>
          <p:nvPr/>
        </p:nvSpPr>
        <p:spPr>
          <a:xfrm>
            <a:off x="205479" y="5949929"/>
            <a:ext cx="8733043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 i="1"/>
            </a:pPr>
            <a:r>
              <a:t>Kaguya-hime no Monogatari </a:t>
            </a:r>
            <a:r>
              <a:rPr i="0"/>
              <a:t>(</a:t>
            </a:r>
            <a:r>
              <a:t>The Tale of Princess Kaguya</a:t>
            </a:r>
            <a:r>
              <a:rPr i="0"/>
              <a:t>, Isao Takahata, 2013)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13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1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Reconstruction of movement as suggested by some Paleolithic cave paintings"/>
          <p:cNvSpPr txBox="1"/>
          <p:nvPr/>
        </p:nvSpPr>
        <p:spPr>
          <a:xfrm>
            <a:off x="1331640" y="5733255"/>
            <a:ext cx="662473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Reconstruction of movement as suggested by some Paleolithic cave paintings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19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20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raditional forerunners of animation as optical entertainment…"/>
          <p:cNvSpPr txBox="1"/>
          <p:nvPr/>
        </p:nvSpPr>
        <p:spPr>
          <a:xfrm>
            <a:off x="395535" y="1196751"/>
            <a:ext cx="8208914" cy="487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/>
            </a:pPr>
            <a:r>
              <a:t>Traditional forerunners of animation as optical entertainment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b="1"/>
            </a:pPr>
            <a:r>
              <a:t>The “apparition” as an early kind of animation: see the warnings by Athanasius Kircher in his </a:t>
            </a:r>
            <a:r>
              <a:rPr i="1"/>
              <a:t>Ars Magna Lucis et Umbrae</a:t>
            </a:r>
            <a:r>
              <a:t>, 1646;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b="1"/>
            </a:pPr>
            <a:r>
              <a:t>Also, later: Étienne-Gaspard “Robertson” Robert and his </a:t>
            </a:r>
            <a:r>
              <a:rPr i="1"/>
              <a:t>fantasmagorie</a:t>
            </a:r>
            <a:r>
              <a:t> (Paris, 1797), which perfectioned a previous attempt by Paul Philidor;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b="1"/>
            </a:pPr>
            <a:r>
              <a:t>“Special” magic lantern slides;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b="1"/>
            </a:pPr>
            <a:r>
              <a:t>The </a:t>
            </a:r>
            <a:r>
              <a:rPr i="1"/>
              <a:t>théâtre d’ombres </a:t>
            </a:r>
            <a:r>
              <a:t>at the cabaret Le chat noir (1890)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marL="571500" indent="-571500" algn="just">
              <a:buSzPct val="100000"/>
              <a:buChar char="-"/>
              <a:defRPr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b="1"/>
            </a:pPr>
            <a:r>
              <a:t>In this field, the archaeologies of cinema and of animation often overlap.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25" name="Animation Styles and Techniques…"/>
          <p:cNvSpPr txBox="1"/>
          <p:nvPr/>
        </p:nvSpPr>
        <p:spPr>
          <a:xfrm>
            <a:off x="3841774" y="115887"/>
            <a:ext cx="499583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Animation Styles and Techniques</a:t>
            </a:r>
          </a:p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14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Basic Techniques of Animation</a:t>
            </a:r>
          </a:p>
        </p:txBody>
      </p:sp>
      <p:pic>
        <p:nvPicPr>
          <p:cNvPr id="126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Unorthodox animation…"/>
          <p:cNvSpPr txBox="1"/>
          <p:nvPr/>
        </p:nvSpPr>
        <p:spPr>
          <a:xfrm>
            <a:off x="467543" y="1556791"/>
            <a:ext cx="8208914" cy="462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4400">
                <a:latin typeface="Calibri"/>
                <a:ea typeface="Calibri"/>
                <a:cs typeface="Calibri"/>
                <a:sym typeface="Calibri"/>
              </a:rPr>
              <a:t>Unorthodox animation</a:t>
            </a:r>
          </a:p>
          <a:p>
            <a:pPr algn="ctr">
              <a:defRPr b="1">
                <a:latin typeface="+mj-lt"/>
                <a:ea typeface="+mj-ea"/>
                <a:cs typeface="+mj-cs"/>
                <a:sym typeface="Arial"/>
              </a:defRPr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Pixilation</a:t>
            </a:r>
          </a:p>
          <a:p>
            <a:pPr algn="ct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Auteur or artistic processes</a:t>
            </a:r>
          </a:p>
          <a:p>
            <a:pPr algn="ct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Machinema</a:t>
            </a:r>
          </a:p>
          <a:p>
            <a:pPr algn="ct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3600">
                <a:latin typeface="Calibri"/>
                <a:ea typeface="Calibri"/>
                <a:cs typeface="Calibri"/>
                <a:sym typeface="Calibri"/>
              </a:rPr>
              <a:t>Augmented reality</a:t>
            </a:r>
          </a:p>
          <a:p>
            <a:pPr algn="ctr">
              <a:defRPr b="1">
                <a:latin typeface="+mj-lt"/>
                <a:ea typeface="+mj-ea"/>
                <a:cs typeface="+mj-cs"/>
                <a:sym typeface="Arial"/>
              </a:defRPr>
            </a:pP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24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2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he “wheel of life”, a magic lantern slide (1871)"/>
          <p:cNvSpPr txBox="1"/>
          <p:nvPr/>
        </p:nvSpPr>
        <p:spPr>
          <a:xfrm>
            <a:off x="2483767" y="5589239"/>
            <a:ext cx="4176466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r>
              <a:t>The “wheel of life”, a magic lantern slide (1871)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30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31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1824: Peter Mark Roget presented his paper “Explanation of an optical deception in the appearance of the spokes of a wheel when seen through vertical apertures” to the British Royal Society. The work explained that an image was retained by the retina for fractions of a second before being replaced by another image and that if these images appeared at a sufficient rate of a change, the viewer had a perception of motion when looking at still images. This probably influenced the creation of optical devices such as the thaumatrope, the phenakistoscope and the zoetrope."/>
          <p:cNvSpPr txBox="1"/>
          <p:nvPr/>
        </p:nvSpPr>
        <p:spPr>
          <a:xfrm>
            <a:off x="395535" y="1988840"/>
            <a:ext cx="8208914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b="1"/>
            </a:lvl1pPr>
          </a:lstStyle>
          <a:p>
            <a:r>
              <a:t>1824: Peter Mark Roget presented his paper “Explanation of an optical deception in the appearance of the spokes of a wheel when seen through vertical apertures” to the British Royal Society. The work explained that an image was retained by the retina for fractions of a second before being replaced by another image and that if these images appeared at a sufficient rate of a change, the viewer had a perception of motion when looking at still images. This probably influenced the creation of optical devices such as the thaumatrope, the phenakistoscope and the zoetrope.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35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36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Taumatropio_fiori_e_vaso,_1825.gif" descr="Taumatropio_fiori_e_vaso,_1825.gi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624" y="1412775"/>
            <a:ext cx="2808312" cy="2808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henakistoscope_3g07690a.gif" descr="Phenakistoscope_3g07690a.gif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4048" y="3356991"/>
            <a:ext cx="2808312" cy="2808313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haumatrope (John Ayrton Paris, 1824)"/>
          <p:cNvSpPr txBox="1"/>
          <p:nvPr/>
        </p:nvSpPr>
        <p:spPr>
          <a:xfrm>
            <a:off x="899591" y="4365104"/>
            <a:ext cx="339691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/>
            </a:lvl1pPr>
          </a:lstStyle>
          <a:p>
            <a:r>
              <a:t>Thaumatrope (John Ayrton Paris, 1824)</a:t>
            </a:r>
          </a:p>
        </p:txBody>
      </p:sp>
      <p:sp>
        <p:nvSpPr>
          <p:cNvPr id="240" name="Phenakistoscope (Joseph Plateau, 1841)"/>
          <p:cNvSpPr txBox="1"/>
          <p:nvPr/>
        </p:nvSpPr>
        <p:spPr>
          <a:xfrm>
            <a:off x="4644008" y="2852935"/>
            <a:ext cx="346537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/>
            </a:lvl1pPr>
          </a:lstStyle>
          <a:p>
            <a:r>
              <a:t>Phenakistoscope (Joseph Plateau, 1841)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43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4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Daedaleum (William George Horner, 1833-34);…"/>
          <p:cNvSpPr txBox="1"/>
          <p:nvPr/>
        </p:nvSpPr>
        <p:spPr>
          <a:xfrm>
            <a:off x="683567" y="4725144"/>
            <a:ext cx="4107122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t>Daedaleum (William George Horner, 1833-34);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1600" b="1"/>
            </a:pPr>
            <a:r>
              <a:t>later, zoetrope (William F. Lincoln)</a:t>
            </a:r>
          </a:p>
        </p:txBody>
      </p:sp>
      <p:pic>
        <p:nvPicPr>
          <p:cNvPr id="246" name="Zoetrope.jpg" descr="Zoetrop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7624" y="1340767"/>
            <a:ext cx="2900191" cy="3175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Zoopraxiscope_16485u.jpg" descr="Zoopraxiscope_16485u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4048" y="3212975"/>
            <a:ext cx="3363015" cy="335328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Zoopraxiscope…"/>
          <p:cNvSpPr txBox="1"/>
          <p:nvPr/>
        </p:nvSpPr>
        <p:spPr>
          <a:xfrm>
            <a:off x="5364088" y="2492896"/>
            <a:ext cx="2543533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 b="1"/>
            </a:pPr>
            <a:r>
              <a:t>Zoopraxiscope 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>
              <a:defRPr sz="1600" b="1"/>
            </a:pPr>
            <a:r>
              <a:t>(Eadweard Muybridge, 1879)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51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52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Eadweard Muybridge (1830-1904) and Ètienne-Jules Marey (1830-1904) both contributed to cronophotography, mostly for scientific purposes. Their efforts demonstrated how any movement can be fragmented into still pictures and then recomposed."/>
          <p:cNvSpPr txBox="1"/>
          <p:nvPr/>
        </p:nvSpPr>
        <p:spPr>
          <a:xfrm>
            <a:off x="467543" y="1988840"/>
            <a:ext cx="8208914" cy="456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3600" b="1"/>
            </a:lvl1pPr>
          </a:lstStyle>
          <a:p>
            <a:r>
              <a:t>Eadweard Muybridge (1830-1904) and Ètienne-Jules Marey (1830-1904) both contributed to cronophotography, mostly for scientific purposes. Their efforts demonstrated how any movement can be fragmented into still pictures and then recomposed.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56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57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Marey: the cronophotographic gun"/>
          <p:cNvSpPr txBox="1"/>
          <p:nvPr/>
        </p:nvSpPr>
        <p:spPr>
          <a:xfrm>
            <a:off x="2483767" y="3140967"/>
            <a:ext cx="388843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2000" b="1"/>
            </a:lvl1pPr>
          </a:lstStyle>
          <a:p>
            <a:r>
              <a:t>Marey: the cronophotographic gun</a:t>
            </a:r>
          </a:p>
        </p:txBody>
      </p:sp>
      <p:pic>
        <p:nvPicPr>
          <p:cNvPr id="259" name="800pxfusildemareyp10403sj4.jpg" descr="800pxfusildemareyp10403sj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1719" y="1052736"/>
            <a:ext cx="4716017" cy="2098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Marey_-_birds.jpg" descr="Marey_-_bird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5696" y="3645024"/>
            <a:ext cx="5400600" cy="2678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63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6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Charles-Émile Reynaud (1844-1918): the praxinoscope (1877), the “praxinoscope theater” (1888) and the Théâtre optique (first public show at the Musée Grevin, Paris: October the 28th, 1892)."/>
          <p:cNvSpPr txBox="1"/>
          <p:nvPr/>
        </p:nvSpPr>
        <p:spPr>
          <a:xfrm>
            <a:off x="467543" y="1988840"/>
            <a:ext cx="8208914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defRPr sz="3600" b="1"/>
            </a:lvl1pPr>
          </a:lstStyle>
          <a:p>
            <a:r>
              <a:t>Charles-Émile Reynaud (1844-1918): the praxinoscope (1877), the “praxinoscope theater” (1888) and the Théâtre optique (first public show at the Musée Grevin, Paris: October the 28th, 1892).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68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6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08 - Prassinoscopio.jpg" descr="08 - Prassinoscopi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83" y="1196751"/>
            <a:ext cx="7568233" cy="4351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73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7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Theatreoptique.jpg" descr="Theatreoptiqu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583" y="980728"/>
            <a:ext cx="7585767" cy="540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78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7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Pauvre Pierrot (Émile Reynaud, 1892)"/>
          <p:cNvSpPr txBox="1"/>
          <p:nvPr/>
        </p:nvSpPr>
        <p:spPr>
          <a:xfrm>
            <a:off x="2663787" y="6155009"/>
            <a:ext cx="381642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 i="1"/>
            </a:pPr>
            <a:r>
              <a:t>Pauvre Pierrot </a:t>
            </a:r>
            <a:r>
              <a:rPr i="0"/>
              <a:t>(Émile Reynaud, 1892)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0" name="Unorthodox Animation…"/>
          <p:cNvSpPr txBox="1"/>
          <p:nvPr/>
        </p:nvSpPr>
        <p:spPr>
          <a:xfrm>
            <a:off x="5292600" y="115887"/>
            <a:ext cx="354501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Unorthodox Animation</a:t>
            </a:r>
          </a:p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14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Pixilation</a:t>
            </a:r>
          </a:p>
        </p:txBody>
      </p:sp>
      <p:pic>
        <p:nvPicPr>
          <p:cNvPr id="131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Food (Jídlo, Jan Švankmajer, 1993)"/>
          <p:cNvSpPr txBox="1"/>
          <p:nvPr/>
        </p:nvSpPr>
        <p:spPr>
          <a:xfrm>
            <a:off x="1835696" y="5893664"/>
            <a:ext cx="5472608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2800" i="1">
                <a:latin typeface="Calibri"/>
                <a:ea typeface="Calibri"/>
                <a:cs typeface="Calibri"/>
                <a:sym typeface="Calibri"/>
              </a:rPr>
              <a:t>Food </a:t>
            </a:r>
            <a:r>
              <a:rPr sz="28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sz="2800" i="1">
                <a:latin typeface="Calibri"/>
                <a:ea typeface="Calibri"/>
                <a:cs typeface="Calibri"/>
                <a:sym typeface="Calibri"/>
              </a:rPr>
              <a:t>Jídlo</a:t>
            </a:r>
            <a:r>
              <a:rPr sz="2800">
                <a:latin typeface="Calibri"/>
                <a:ea typeface="Calibri"/>
                <a:cs typeface="Calibri"/>
                <a:sym typeface="Calibri"/>
              </a:rPr>
              <a:t>, Jan Švankmajer, 1993)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84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85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Autour d’une cabine (Émile Reynaud, 1893)"/>
          <p:cNvSpPr txBox="1"/>
          <p:nvPr/>
        </p:nvSpPr>
        <p:spPr>
          <a:xfrm>
            <a:off x="2285827" y="6152851"/>
            <a:ext cx="43204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800" b="1" i="1"/>
            </a:pPr>
            <a:r>
              <a:t>Autour d’une cabine </a:t>
            </a:r>
            <a:r>
              <a:rPr i="0"/>
              <a:t>(Émile Reynaud, 1893)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90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291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A reconstruction of Reynaud’s show"/>
          <p:cNvSpPr txBox="1"/>
          <p:nvPr/>
        </p:nvSpPr>
        <p:spPr>
          <a:xfrm>
            <a:off x="1979711" y="5805263"/>
            <a:ext cx="462970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r>
              <a:t>A reconstruction of Reynaud’s show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96" name="Suggested readings"/>
          <p:cNvSpPr txBox="1"/>
          <p:nvPr/>
        </p:nvSpPr>
        <p:spPr>
          <a:xfrm>
            <a:off x="5982469" y="188912"/>
            <a:ext cx="289007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Suggested readings</a:t>
            </a:r>
          </a:p>
        </p:txBody>
      </p:sp>
      <p:pic>
        <p:nvPicPr>
          <p:cNvPr id="297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Donald Crafton, “Animation: Myth, Magic and Industry”, in Before Mickey. The Animated Film 1898-1928, The University of Chicago Press, Chicago, 1993, pp. 3-12.…"/>
          <p:cNvSpPr txBox="1"/>
          <p:nvPr/>
        </p:nvSpPr>
        <p:spPr>
          <a:xfrm>
            <a:off x="755649" y="1341437"/>
            <a:ext cx="7367590" cy="381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2000" b="1"/>
            </a:pPr>
            <a:r>
              <a:t>Donald Crafton, “Animation: Myth, Magic and Industry”, in </a:t>
            </a:r>
            <a:r>
              <a:rPr i="1"/>
              <a:t>Before Mickey. The Animated Film 1898-1928</a:t>
            </a:r>
            <a:r>
              <a:t>, The University of Chicago Press, Chicago, 1993, pp. 3-12.</a:t>
            </a:r>
          </a:p>
          <a:p>
            <a:pPr algn="just">
              <a:defRPr sz="2000" b="1"/>
            </a:pPr>
            <a:endParaRPr/>
          </a:p>
          <a:p>
            <a:pPr algn="just">
              <a:defRPr sz="2000" b="1"/>
            </a:pPr>
            <a:r>
              <a:t>Giannalberto Bendazzi, </a:t>
            </a:r>
            <a:r>
              <a:rPr i="1"/>
              <a:t>Animation. A World History</a:t>
            </a:r>
            <a:r>
              <a:t>. 3 voll., Waltham, Massachusetts: Focal Press, 2015. Vol. I, pp. 7-34: “Before Fantasmagorie (0-1908); “The Silent Pioneers (1908-1928)” (to study up to –and including- the section “Georges Méliès”).</a:t>
            </a:r>
          </a:p>
          <a:p>
            <a:pPr algn="just">
              <a:defRPr sz="2000" b="1"/>
            </a:pPr>
            <a:endParaRPr/>
          </a:p>
          <a:p>
            <a:pPr algn="just">
              <a:defRPr sz="2000" b="1"/>
            </a:pPr>
            <a:endParaRPr/>
          </a:p>
          <a:p>
            <a:pPr algn="just">
              <a:defRPr b="1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36" name="Unorthodox Animation…"/>
          <p:cNvSpPr txBox="1"/>
          <p:nvPr/>
        </p:nvSpPr>
        <p:spPr>
          <a:xfrm>
            <a:off x="5292600" y="115887"/>
            <a:ext cx="354501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Unorthodox Animation</a:t>
            </a:r>
          </a:p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14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Auteur or Artistic Processes</a:t>
            </a:r>
          </a:p>
        </p:txBody>
      </p:sp>
      <p:pic>
        <p:nvPicPr>
          <p:cNvPr id="137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Night on Bald Mountain (Une nuit sur le Mont Chauve, Alexander Alexeïeff, Claire Parker, 1933)."/>
          <p:cNvSpPr txBox="1"/>
          <p:nvPr/>
        </p:nvSpPr>
        <p:spPr>
          <a:xfrm>
            <a:off x="467543" y="5733255"/>
            <a:ext cx="820891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1800" i="1">
                <a:latin typeface="Calibri"/>
                <a:ea typeface="Calibri"/>
                <a:cs typeface="Calibri"/>
                <a:sym typeface="Calibri"/>
              </a:rPr>
              <a:t>Night on Bald Mountain </a:t>
            </a:r>
            <a:r>
              <a:rPr sz="18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sz="1800" i="1">
                <a:latin typeface="Calibri"/>
                <a:ea typeface="Calibri"/>
                <a:cs typeface="Calibri"/>
                <a:sym typeface="Calibri"/>
              </a:rPr>
              <a:t>Une nuit sur le Mont Chauve</a:t>
            </a:r>
            <a:r>
              <a:rPr sz="1800">
                <a:latin typeface="Calibri"/>
                <a:ea typeface="Calibri"/>
                <a:cs typeface="Calibri"/>
                <a:sym typeface="Calibri"/>
              </a:rPr>
              <a:t>, Alexander Alexeïeff, Claire Parker, 1933).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42" name="Unorthodox Animation…"/>
          <p:cNvSpPr txBox="1"/>
          <p:nvPr/>
        </p:nvSpPr>
        <p:spPr>
          <a:xfrm>
            <a:off x="5292600" y="115887"/>
            <a:ext cx="354501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Unorthodox Animation</a:t>
            </a:r>
          </a:p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14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Auteur or Artistic Processes</a:t>
            </a:r>
          </a:p>
        </p:txBody>
      </p:sp>
      <p:pic>
        <p:nvPicPr>
          <p:cNvPr id="143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Here and the Great Elsewhere - Michèle Lemieux and the Secret of Pinscreen (Making of)"/>
          <p:cNvSpPr txBox="1"/>
          <p:nvPr/>
        </p:nvSpPr>
        <p:spPr>
          <a:xfrm>
            <a:off x="395535" y="5733255"/>
            <a:ext cx="835293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1800" b="0" i="1">
                <a:latin typeface="Calibri"/>
                <a:ea typeface="Calibri"/>
                <a:cs typeface="Calibri"/>
                <a:sym typeface="Calibri"/>
              </a:rPr>
              <a:t>Here and the Great Elsewhere - Michèle Lemieux and the Secret of Pinscreen</a:t>
            </a:r>
            <a:r>
              <a:rPr sz="1800" b="0">
                <a:latin typeface="Calibri"/>
                <a:ea typeface="Calibri"/>
                <a:cs typeface="Calibri"/>
                <a:sym typeface="Calibri"/>
              </a:rPr>
              <a:t> (Making of)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48" name="Unorthodox Animation…"/>
          <p:cNvSpPr txBox="1"/>
          <p:nvPr/>
        </p:nvSpPr>
        <p:spPr>
          <a:xfrm>
            <a:off x="5292600" y="115887"/>
            <a:ext cx="354501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Unorthodox Animation</a:t>
            </a:r>
          </a:p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14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Machinema</a:t>
            </a:r>
          </a:p>
        </p:txBody>
      </p:sp>
      <p:pic>
        <p:nvPicPr>
          <p:cNvPr id="14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53" name="Unorthodox Animation…"/>
          <p:cNvSpPr txBox="1"/>
          <p:nvPr/>
        </p:nvSpPr>
        <p:spPr>
          <a:xfrm>
            <a:off x="5292600" y="115887"/>
            <a:ext cx="354501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280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Unorthodox Animation</a:t>
            </a:r>
          </a:p>
          <a:p>
            <a:pPr indent="39687" algn="r">
              <a:defRPr b="1">
                <a:latin typeface="+mj-lt"/>
                <a:ea typeface="+mj-ea"/>
                <a:cs typeface="+mj-cs"/>
                <a:sym typeface="Arial"/>
              </a:defRPr>
            </a:pPr>
            <a:r>
              <a:rPr sz="1400" b="0">
                <a:solidFill>
                  <a:schemeClr val="accent3">
                    <a:lumOff val="44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Augmented Reality</a:t>
            </a:r>
          </a:p>
        </p:txBody>
      </p:sp>
      <p:pic>
        <p:nvPicPr>
          <p:cNvPr id="15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58" name="Origins and Pioneers of Animation"/>
          <p:cNvSpPr txBox="1"/>
          <p:nvPr/>
        </p:nvSpPr>
        <p:spPr>
          <a:xfrm>
            <a:off x="3745552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159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4558" y="1246981"/>
            <a:ext cx="8166101" cy="494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ttangolo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8C0E1D"/>
          </a:solidFill>
          <a:ln w="12700">
            <a:miter lim="400000"/>
          </a:ln>
        </p:spPr>
        <p:txBody>
          <a:bodyPr lIns="45719" rIns="45719"/>
          <a:lstStyle/>
          <a:p>
            <a:pPr>
              <a:defRPr b="1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163" name="Origins and Pioneers of Animation"/>
          <p:cNvSpPr txBox="1"/>
          <p:nvPr/>
        </p:nvSpPr>
        <p:spPr>
          <a:xfrm>
            <a:off x="3679154" y="260647"/>
            <a:ext cx="510597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indent="39687" algn="r">
              <a:defRPr sz="28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Origins and Pioneers of Animation</a:t>
            </a:r>
          </a:p>
        </p:txBody>
      </p:sp>
      <p:pic>
        <p:nvPicPr>
          <p:cNvPr id="164" name="logo-dBC&amp;UniPD_orizzontale_testuale_rosso.pdf" descr="logo-dBC&amp;UniPD_orizzontale_testuale_rosso.pdf"/>
          <p:cNvPicPr>
            <a:picLocks noChangeAspect="1"/>
          </p:cNvPicPr>
          <p:nvPr/>
        </p:nvPicPr>
        <p:blipFill>
          <a:blip r:embed="rId2">
            <a:extLst/>
          </a:blip>
          <a:srcRect l="5080" t="40810" r="3255" b="40321"/>
          <a:stretch>
            <a:fillRect/>
          </a:stretch>
        </p:blipFill>
        <p:spPr>
          <a:xfrm>
            <a:off x="179387" y="6453187"/>
            <a:ext cx="1871663" cy="27305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o animate (to give an “anima”, Latin word for “soul”) is a desire as old as humanity: to give life.…"/>
          <p:cNvSpPr txBox="1"/>
          <p:nvPr/>
        </p:nvSpPr>
        <p:spPr>
          <a:xfrm>
            <a:off x="467543" y="1556791"/>
            <a:ext cx="8208914" cy="633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3600" b="1"/>
            </a:pPr>
            <a:r>
              <a:t>To animate (to give an “anima”, Latin word for “soul”) is a desire as old as humanity: to give life.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36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3600" b="1"/>
            </a:pPr>
            <a:r>
              <a:t>Many beliefs, myths and legends stemmed from this desire.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36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3600" b="1"/>
            </a:pPr>
            <a:r>
              <a:t>In western culture, for example…</a:t>
            </a: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28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2800" b="1"/>
            </a:pPr>
            <a:endParaRPr>
              <a:latin typeface="+mj-lt"/>
              <a:ea typeface="+mj-ea"/>
              <a:cs typeface="+mj-cs"/>
              <a:sym typeface="Arial"/>
            </a:endParaRPr>
          </a:p>
          <a:p>
            <a:pPr algn="just">
              <a:defRPr sz="2800" b="1"/>
            </a:pPr>
            <a:endParaRPr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ruttura predefini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</Words>
  <Application>Microsoft Macintosh PowerPoint</Application>
  <PresentationFormat>Presentazione su schermo (4:3)</PresentationFormat>
  <Paragraphs>111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5" baseType="lpstr">
      <vt:lpstr>Arial</vt:lpstr>
      <vt:lpstr>Calibri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Marco Bellano</cp:lastModifiedBy>
  <cp:revision>1</cp:revision>
  <dcterms:modified xsi:type="dcterms:W3CDTF">2018-10-22T08:49:43Z</dcterms:modified>
</cp:coreProperties>
</file>