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b="1">
        <a:latin typeface="+mj-lt"/>
        <a:ea typeface="+mj-ea"/>
        <a:cs typeface="+mj-cs"/>
        <a:sym typeface="Arial"/>
      </a:defRPr>
    </a:lvl1pPr>
    <a:lvl2pPr indent="228600" latinLnBrk="0">
      <a:defRPr sz="1200" b="1">
        <a:latin typeface="+mj-lt"/>
        <a:ea typeface="+mj-ea"/>
        <a:cs typeface="+mj-cs"/>
        <a:sym typeface="Arial"/>
      </a:defRPr>
    </a:lvl2pPr>
    <a:lvl3pPr indent="457200" latinLnBrk="0">
      <a:defRPr sz="1200" b="1">
        <a:latin typeface="+mj-lt"/>
        <a:ea typeface="+mj-ea"/>
        <a:cs typeface="+mj-cs"/>
        <a:sym typeface="Arial"/>
      </a:defRPr>
    </a:lvl3pPr>
    <a:lvl4pPr indent="685800" latinLnBrk="0">
      <a:defRPr sz="1200" b="1">
        <a:latin typeface="+mj-lt"/>
        <a:ea typeface="+mj-ea"/>
        <a:cs typeface="+mj-cs"/>
        <a:sym typeface="Arial"/>
      </a:defRPr>
    </a:lvl4pPr>
    <a:lvl5pPr indent="914400" latinLnBrk="0">
      <a:defRPr sz="1200" b="1">
        <a:latin typeface="+mj-lt"/>
        <a:ea typeface="+mj-ea"/>
        <a:cs typeface="+mj-cs"/>
        <a:sym typeface="Arial"/>
      </a:defRPr>
    </a:lvl5pPr>
    <a:lvl6pPr indent="1143000" latinLnBrk="0">
      <a:defRPr sz="1200" b="1">
        <a:latin typeface="+mj-lt"/>
        <a:ea typeface="+mj-ea"/>
        <a:cs typeface="+mj-cs"/>
        <a:sym typeface="Arial"/>
      </a:defRPr>
    </a:lvl6pPr>
    <a:lvl7pPr indent="1371600" latinLnBrk="0">
      <a:defRPr sz="1200" b="1">
        <a:latin typeface="+mj-lt"/>
        <a:ea typeface="+mj-ea"/>
        <a:cs typeface="+mj-cs"/>
        <a:sym typeface="Arial"/>
      </a:defRPr>
    </a:lvl7pPr>
    <a:lvl8pPr indent="1600200" latinLnBrk="0">
      <a:defRPr sz="1200" b="1">
        <a:latin typeface="+mj-lt"/>
        <a:ea typeface="+mj-ea"/>
        <a:cs typeface="+mj-cs"/>
        <a:sym typeface="Arial"/>
      </a:defRPr>
    </a:lvl8pPr>
    <a:lvl9pPr indent="1828800" latinLnBrk="0">
      <a:defRPr sz="1200" b="1">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102"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Rettangolo"/>
          <p:cNvSpPr>
            <a:spLocks noGrp="1"/>
          </p:cNvSpPr>
          <p:nvPr>
            <p:ph type="body" sz="quarter" idx="13"/>
          </p:nvPr>
        </p:nvSpPr>
        <p:spPr>
          <a:xfrm>
            <a:off x="4645025" y="1535112"/>
            <a:ext cx="4041775" cy="63976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Rettangolo"/>
          <p:cNvSpPr>
            <a:spLocks noGrp="1"/>
          </p:cNvSpPr>
          <p:nvPr>
            <p:ph type="body" sz="half" idx="13"/>
          </p:nvPr>
        </p:nvSpPr>
        <p:spPr>
          <a:xfrm>
            <a:off x="457199" y="1435100"/>
            <a:ext cx="3008315" cy="4691063"/>
          </a:xfrm>
          <a:prstGeom prst="rect">
            <a:avLst/>
          </a:prstGeom>
        </p:spPr>
        <p:txBody>
          <a:bodyPr/>
          <a:lstStyle/>
          <a:p>
            <a:pPr marL="0" indent="0">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Immagine"/>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12"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3" name="History of Animation…"/>
          <p:cNvSpPr txBox="1">
            <a:spLocks noGrp="1"/>
          </p:cNvSpPr>
          <p:nvPr>
            <p:ph type="body" sz="half" idx="1"/>
          </p:nvPr>
        </p:nvSpPr>
        <p:spPr>
          <a:xfrm>
            <a:off x="971550" y="3644900"/>
            <a:ext cx="7200900" cy="2879725"/>
          </a:xfrm>
          <a:prstGeom prst="rect">
            <a:avLst/>
          </a:prstGeom>
        </p:spPr>
        <p:txBody>
          <a:bodyPr/>
          <a:lstStyle/>
          <a:p>
            <a:pPr marL="0" indent="39687" algn="ctr">
              <a:buSzTx/>
              <a:buNone/>
              <a:defRPr sz="6000" b="1" i="1">
                <a:solidFill>
                  <a:schemeClr val="accent3">
                    <a:lumOff val="44000"/>
                  </a:schemeClr>
                </a:solidFill>
              </a:defRPr>
            </a:pPr>
            <a:r>
              <a:t>History of Animation</a:t>
            </a:r>
          </a:p>
          <a:p>
            <a:pPr marL="0" indent="39687" algn="ctr">
              <a:buSzTx/>
              <a:buNone/>
              <a:defRPr sz="1600" b="1" i="1">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endParaRPr/>
          </a:p>
          <a:p>
            <a:pPr marL="0" indent="39687" algn="r">
              <a:buSzTx/>
              <a:buNone/>
              <a:defRPr sz="2000">
                <a:solidFill>
                  <a:schemeClr val="accent3">
                    <a:lumOff val="44000"/>
                  </a:schemeClr>
                </a:solidFill>
              </a:defRPr>
            </a:pPr>
            <a:r>
              <a:t>Academic Year 2018-2019</a:t>
            </a:r>
          </a:p>
          <a:p>
            <a:pPr marL="0" indent="39687" algn="r">
              <a:buSzTx/>
              <a:buNone/>
              <a:defRPr sz="4000" b="1">
                <a:solidFill>
                  <a:schemeClr val="accent3">
                    <a:lumOff val="44000"/>
                  </a:schemeClr>
                </a:solidFill>
              </a:defRPr>
            </a:pPr>
            <a:r>
              <a:t>Lesson 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5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5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58" name="Dream_of_the_Rarebit_Fiend_1905-01-28.jpg" descr="Dream_of_the_Rarebit_Fiend_1905-01-28.jpg"/>
          <p:cNvPicPr>
            <a:picLocks noChangeAspect="1"/>
          </p:cNvPicPr>
          <p:nvPr/>
        </p:nvPicPr>
        <p:blipFill>
          <a:blip r:embed="rId3">
            <a:extLst/>
          </a:blip>
          <a:stretch>
            <a:fillRect/>
          </a:stretch>
        </p:blipFill>
        <p:spPr>
          <a:xfrm>
            <a:off x="2339751" y="980726"/>
            <a:ext cx="4464498" cy="58053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61"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3" name="Dream of a Rarebit Fiend (Edwin S. Porter, 1906)"/>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Dream of a Rarebit Fiend </a:t>
            </a:r>
            <a:r>
              <a:rPr i="0"/>
              <a:t>(Edwin S. Porter, 1906)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67"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6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9" name="In 1911 McCay released his first film, Little Nemo (1911). The live action parts were shot by James Stuart Blackton.…"/>
          <p:cNvSpPr txBox="1"/>
          <p:nvPr/>
        </p:nvSpPr>
        <p:spPr>
          <a:xfrm>
            <a:off x="467543" y="1124744"/>
            <a:ext cx="8208914" cy="476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900" b="1"/>
            </a:pPr>
            <a:r>
              <a:t>In 1911 McCay released his first film, </a:t>
            </a:r>
            <a:r>
              <a:rPr i="1"/>
              <a:t>Little Nemo </a:t>
            </a:r>
            <a:r>
              <a:t>(1911). The live action parts were shot by James Stuart Blackton.</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a:pPr>
            <a:r>
              <a:t>It was followed by at least three outstanding works:</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i="1"/>
            </a:pPr>
            <a:r>
              <a:t>How a Mosquito Operates </a:t>
            </a:r>
            <a:r>
              <a:rPr i="0"/>
              <a:t>(1912); live prolog lost. It was produced and photographed by Vitagraph, but McCay did not allow the studio to distribute the film in the USA, where it would compete with his vaudeville act.</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i="1"/>
            </a:pPr>
            <a:r>
              <a:t>Gertie</a:t>
            </a:r>
            <a:r>
              <a:rPr i="0"/>
              <a:t> (1914), made especially for a vaudeville act. Because of the success of this film, Hearst invoked the exclusivity clause in his contract. McCay had to restrict his show to New York; his vaudeville career was finished. He later adapted Gertie for screening in theaters, by adding a live prolog and intertitles.</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i="1"/>
            </a:pPr>
            <a:r>
              <a:t>The Sinking of the Lusitania </a:t>
            </a:r>
            <a:r>
              <a:rPr i="0"/>
              <a:t>(1918): an animated propaganda documentary, and the first attempt of McCay at using cels.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72"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7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4" name="Little Nemo (Winsor McCay, 1911)"/>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Little Nemo </a:t>
            </a:r>
            <a:r>
              <a:rPr i="0"/>
              <a:t>(Winsor McCay, 1911)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78"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7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0" name="How a Mosquito Operates (Winsor McCay, 1912)"/>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How a Mosquito Operates </a:t>
            </a:r>
            <a:r>
              <a:rPr i="0"/>
              <a:t>(Winsor McCay, 1912)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84"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8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6" name="Gertie (Winsor McCay, 1914)"/>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Gertie </a:t>
            </a:r>
            <a:r>
              <a:rPr i="0"/>
              <a:t>(Winsor McCay, 1914)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90"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9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2" name="The Sinking of the Lusitania (Winsor McCay, 1918)"/>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i="1"/>
            </a:pPr>
            <a:r>
              <a:t>The Sinking of the Lusitania </a:t>
            </a:r>
            <a:r>
              <a:rPr i="0"/>
              <a:t>(Winsor McCay, 1918)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9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8" name="McCay returned to animation during the 20s; however, he was no more competitive. Animation, in the USA, was undergoing a radical change in its production system: the painstaking and time-consuming efforts of single artists were giving place to studios were work was rationally parcellized among a team of professionals. This speeded up the production, reduced the costs and boosted the income.…"/>
          <p:cNvSpPr txBox="1"/>
          <p:nvPr/>
        </p:nvSpPr>
        <p:spPr>
          <a:xfrm>
            <a:off x="467543" y="1124743"/>
            <a:ext cx="8208914" cy="534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900" b="1"/>
            </a:pPr>
            <a:r>
              <a:t>McCay returned to animation during the 20s; however, he was no more competitive. Animation, in the USA, was undergoing a radical change in its production system: the painstaking and time-consuming efforts of single artists were giving place to studios were work was rationally parcellized among a team of professionals. This speeded up the production, reduced the costs and boosted the income.</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a:pPr>
            <a:r>
              <a:t>McCay was not an industrial or a technician. His legacy consists of extraordinary artistic insights about naturalism in animation. He took Cohl’s aesthetics of metamorphic motion and joined it with a new interest in </a:t>
            </a:r>
            <a:r>
              <a:rPr i="1"/>
              <a:t>trompe l’oeil </a:t>
            </a:r>
            <a:r>
              <a:t>illusionism. This mix of free creativity and naturalism defined the aesthetic ground rules for all later American animation.</a:t>
            </a:r>
            <a:endParaRPr>
              <a:latin typeface="+mj-lt"/>
              <a:ea typeface="+mj-ea"/>
              <a:cs typeface="+mj-cs"/>
              <a:sym typeface="Arial"/>
            </a:endParaRPr>
          </a:p>
          <a:p>
            <a:pPr algn="just">
              <a:defRPr sz="1900" b="1"/>
            </a:pPr>
            <a:endParaRPr>
              <a:latin typeface="+mj-lt"/>
              <a:ea typeface="+mj-ea"/>
              <a:cs typeface="+mj-cs"/>
              <a:sym typeface="Arial"/>
            </a:endParaRPr>
          </a:p>
          <a:p>
            <a:pPr algn="just">
              <a:defRPr sz="1900" b="1"/>
            </a:pPr>
            <a:r>
              <a:t>In McCay’s animation, even if the author is often part of the show, there is also a complementary and contrary tendency of the work to absorb and replace its creator. Little Nemo draws; McCay leaves as an animated drawing on top of Gertie; animation can become a “historical record”. This tendency would also leave a mark in the history of American animation.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201"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Suggested readings</a:t>
            </a:r>
          </a:p>
        </p:txBody>
      </p:sp>
      <p:pic>
        <p:nvPicPr>
          <p:cNvPr id="2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3" name="Donald Crafton, “Watch Me Move! The Films of Winsor McCay”, in Before Mickey. The Animated Film 1898-1928, The University of Chicago Press, Chicago, 1993, pp. 89-135."/>
          <p:cNvSpPr txBox="1"/>
          <p:nvPr/>
        </p:nvSpPr>
        <p:spPr>
          <a:xfrm>
            <a:off x="888205" y="1396560"/>
            <a:ext cx="7367590" cy="289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Donald Crafton, “Watch Me Move! The Films of Winsor McCay”, in </a:t>
            </a:r>
            <a:r>
              <a:rPr i="1"/>
              <a:t>Before Mickey. The Animated Film 1898-1928</a:t>
            </a:r>
            <a:r>
              <a:t>, The University of Chicago Press, Chicago, 1993, pp. 89-135.</a:t>
            </a:r>
          </a:p>
          <a:p>
            <a:pPr algn="just">
              <a:defRPr sz="2000" b="1"/>
            </a:pPr>
            <a:endParaRPr/>
          </a:p>
          <a:p>
            <a:pPr algn="just">
              <a:defRPr sz="2000" b="1"/>
            </a:pPr>
            <a:endParaRPr/>
          </a:p>
          <a:p>
            <a:pPr algn="just">
              <a:defRPr sz="2000" b="1"/>
            </a:pPr>
            <a:endParaRPr/>
          </a:p>
          <a:p>
            <a:pPr algn="just">
              <a:defRPr sz="2000" b="1"/>
            </a:pPr>
            <a:endParaRPr/>
          </a:p>
          <a:p>
            <a:pPr algn="just">
              <a:defRPr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16" name="Animation in the USA 1"/>
          <p:cNvSpPr txBox="1"/>
          <p:nvPr/>
        </p:nvSpPr>
        <p:spPr>
          <a:xfrm>
            <a:off x="5300537" y="260647"/>
            <a:ext cx="3484589"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Animation in the USA 1</a:t>
            </a:r>
          </a:p>
        </p:txBody>
      </p:sp>
      <p:pic>
        <p:nvPicPr>
          <p:cNvPr id="1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8" name="Cohl’s presence in the USA was probably highly influential for local animators.…"/>
          <p:cNvSpPr txBox="1"/>
          <p:nvPr/>
        </p:nvSpPr>
        <p:spPr>
          <a:xfrm>
            <a:off x="467543" y="1124744"/>
            <a:ext cx="8208914" cy="4980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Cohl’s presence in the USA was probably highly influential for local animators.</a:t>
            </a:r>
            <a:endParaRPr>
              <a:latin typeface="+mj-lt"/>
              <a:ea typeface="+mj-ea"/>
              <a:cs typeface="+mj-cs"/>
              <a:sym typeface="Arial"/>
            </a:endParaRPr>
          </a:p>
          <a:p>
            <a:pPr algn="just">
              <a:defRPr sz="2800" b="1"/>
            </a:pPr>
            <a:endParaRPr>
              <a:latin typeface="+mj-lt"/>
              <a:ea typeface="+mj-ea"/>
              <a:cs typeface="+mj-cs"/>
              <a:sym typeface="Arial"/>
            </a:endParaRPr>
          </a:p>
          <a:p>
            <a:pPr algn="just">
              <a:defRPr sz="2800" b="1"/>
            </a:pPr>
            <a:r>
              <a:t>Cohl could have been visited by Canadian Raoul Barré during his 1912-13 stay in Fort Lee.</a:t>
            </a:r>
            <a:endParaRPr>
              <a:latin typeface="+mj-lt"/>
              <a:ea typeface="+mj-ea"/>
              <a:cs typeface="+mj-cs"/>
              <a:sym typeface="Arial"/>
            </a:endParaRPr>
          </a:p>
          <a:p>
            <a:pPr algn="just">
              <a:defRPr sz="2800" b="1"/>
            </a:pPr>
            <a:endParaRPr>
              <a:latin typeface="+mj-lt"/>
              <a:ea typeface="+mj-ea"/>
              <a:cs typeface="+mj-cs"/>
              <a:sym typeface="Arial"/>
            </a:endParaRPr>
          </a:p>
          <a:p>
            <a:pPr algn="just">
              <a:defRPr sz="2800" b="1"/>
            </a:pPr>
            <a:r>
              <a:t>Writing in 1927, Winsor McCay recalled that his first inspiration for “modern cartoon movies” came to him in 1909. Although he did not acknowledge Cohl, the date corresponds to the height of the French filmmaker’s American vogue.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21"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3" name="Winsor McCay (1869 or 1871- 1934) was a self-taught artist from Spring Lake, Michigan. He studied only for a few days in a commercial art school when his family moved to Chicago.…"/>
          <p:cNvSpPr txBox="1"/>
          <p:nvPr/>
        </p:nvSpPr>
        <p:spPr>
          <a:xfrm>
            <a:off x="467543" y="1124744"/>
            <a:ext cx="8208914" cy="512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700" b="1"/>
            </a:pPr>
            <a:r>
              <a:t>Winsor McCay (1869 or 1871- 1934) was a self-taught artist from Spring Lake, Michigan. He studied only for a few days in a commercial art school when his family moved to Chicago.</a:t>
            </a:r>
            <a:endParaRPr>
              <a:latin typeface="+mj-lt"/>
              <a:ea typeface="+mj-ea"/>
              <a:cs typeface="+mj-cs"/>
              <a:sym typeface="Arial"/>
            </a:endParaRPr>
          </a:p>
          <a:p>
            <a:pPr algn="just">
              <a:defRPr sz="2700" b="1"/>
            </a:pPr>
            <a:endParaRPr>
              <a:latin typeface="+mj-lt"/>
              <a:ea typeface="+mj-ea"/>
              <a:cs typeface="+mj-cs"/>
              <a:sym typeface="Arial"/>
            </a:endParaRPr>
          </a:p>
          <a:p>
            <a:pPr algn="just">
              <a:defRPr sz="2700" b="1"/>
            </a:pPr>
            <a:r>
              <a:t>He perfectioned his skills by drawing billboard signs in Cincinnati. But his career as a comic artist and illustrator started when he became an artist-reporter for the Cincinnati </a:t>
            </a:r>
            <a:r>
              <a:rPr i="1"/>
              <a:t>Commercial Tribune</a:t>
            </a:r>
            <a:r>
              <a:t>.</a:t>
            </a:r>
            <a:endParaRPr>
              <a:latin typeface="+mj-lt"/>
              <a:ea typeface="+mj-ea"/>
              <a:cs typeface="+mj-cs"/>
              <a:sym typeface="Arial"/>
            </a:endParaRPr>
          </a:p>
          <a:p>
            <a:pPr algn="just">
              <a:defRPr sz="2700" b="1"/>
            </a:pPr>
            <a:endParaRPr>
              <a:latin typeface="+mj-lt"/>
              <a:ea typeface="+mj-ea"/>
              <a:cs typeface="+mj-cs"/>
              <a:sym typeface="Arial"/>
            </a:endParaRPr>
          </a:p>
          <a:p>
            <a:pPr algn="just">
              <a:defRPr sz="2700" b="1"/>
            </a:pPr>
            <a:r>
              <a:t>Starting from 1903, he worked on multiple comic series for the </a:t>
            </a:r>
            <a:r>
              <a:rPr i="1"/>
              <a:t>Evening Telegram </a:t>
            </a:r>
            <a:r>
              <a:t>and the </a:t>
            </a:r>
            <a:r>
              <a:rPr i="1"/>
              <a:t>Herald</a:t>
            </a:r>
            <a:r>
              <a:t>, in New York.</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2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2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28" name="Sammy Sneeze.jpg" descr="Sammy Sneeze.jpg"/>
          <p:cNvPicPr>
            <a:picLocks noChangeAspect="1"/>
          </p:cNvPicPr>
          <p:nvPr/>
        </p:nvPicPr>
        <p:blipFill>
          <a:blip r:embed="rId3">
            <a:extLst/>
          </a:blip>
          <a:stretch>
            <a:fillRect/>
          </a:stretch>
        </p:blipFill>
        <p:spPr>
          <a:xfrm>
            <a:off x="0" y="986558"/>
            <a:ext cx="9144000" cy="58919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31"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3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33" name="Henrietta.jpg" descr="Henrietta.jpg"/>
          <p:cNvPicPr>
            <a:picLocks noChangeAspect="1"/>
          </p:cNvPicPr>
          <p:nvPr/>
        </p:nvPicPr>
        <p:blipFill>
          <a:blip r:embed="rId3">
            <a:extLst/>
          </a:blip>
          <a:stretch>
            <a:fillRect/>
          </a:stretch>
        </p:blipFill>
        <p:spPr>
          <a:xfrm>
            <a:off x="-16379" y="1013074"/>
            <a:ext cx="9144001" cy="58672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3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3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38" name="Winsor_McCay_-_Dream_of_the_Rarebit_Fiend_(1909-06-05).jpg" descr="Winsor_McCay_-_Dream_of_the_Rarebit_Fiend_(1909-06-05).jpg"/>
          <p:cNvPicPr>
            <a:picLocks noChangeAspect="1"/>
          </p:cNvPicPr>
          <p:nvPr/>
        </p:nvPicPr>
        <p:blipFill>
          <a:blip r:embed="rId3">
            <a:extLst/>
          </a:blip>
          <a:stretch>
            <a:fillRect/>
          </a:stretch>
        </p:blipFill>
        <p:spPr>
          <a:xfrm>
            <a:off x="0" y="980726"/>
            <a:ext cx="9144000" cy="58153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41"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4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43" name="Little Nemo 1.jpg" descr="Little Nemo 1.jpg"/>
          <p:cNvPicPr>
            <a:picLocks noChangeAspect="1"/>
          </p:cNvPicPr>
          <p:nvPr/>
        </p:nvPicPr>
        <p:blipFill>
          <a:blip r:embed="rId3">
            <a:extLst/>
          </a:blip>
          <a:stretch>
            <a:fillRect/>
          </a:stretch>
        </p:blipFill>
        <p:spPr>
          <a:xfrm>
            <a:off x="2555775" y="980728"/>
            <a:ext cx="4407955" cy="587727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46"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48" name="Little_Nemo_Elephant_1.jpg" descr="Little_Nemo_Elephant_1.jpg"/>
          <p:cNvPicPr>
            <a:picLocks noChangeAspect="1"/>
          </p:cNvPicPr>
          <p:nvPr/>
        </p:nvPicPr>
        <p:blipFill>
          <a:blip r:embed="rId3">
            <a:extLst/>
          </a:blip>
          <a:stretch>
            <a:fillRect/>
          </a:stretch>
        </p:blipFill>
        <p:spPr>
          <a:xfrm>
            <a:off x="2411759" y="980116"/>
            <a:ext cx="4464498" cy="587612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endParaRPr/>
          </a:p>
        </p:txBody>
      </p:sp>
      <p:sp>
        <p:nvSpPr>
          <p:cNvPr id="151" name="Animation in the USA 1…"/>
          <p:cNvSpPr txBox="1"/>
          <p:nvPr/>
        </p:nvSpPr>
        <p:spPr>
          <a:xfrm>
            <a:off x="5153032" y="188639"/>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15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3" name="From 1906, McCay started also acting as the main performer of his “Seven Ages” vaudeville act. He also collaborated on a Broadway staging of his Little Nemo in Slumberland (written by Harry B. Smith and scored by Victor Herbert).…"/>
          <p:cNvSpPr txBox="1"/>
          <p:nvPr/>
        </p:nvSpPr>
        <p:spPr>
          <a:xfrm>
            <a:off x="467543" y="1124744"/>
            <a:ext cx="8208914" cy="527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From 1906, McCay started also acting as the main performer of his “Seven Ages” vaudeville act. He also collaborated on a Broadway staging of his </a:t>
            </a:r>
            <a:r>
              <a:rPr i="1"/>
              <a:t>Little Nemo in Slumberland</a:t>
            </a:r>
            <a:r>
              <a:t> (written by Harry B. Smith and scored by Victor Herbert).</a:t>
            </a:r>
            <a:endParaRPr>
              <a:latin typeface="+mj-lt"/>
              <a:ea typeface="+mj-ea"/>
              <a:cs typeface="+mj-cs"/>
              <a:sym typeface="Arial"/>
            </a:endParaRPr>
          </a:p>
          <a:p>
            <a:pPr algn="just">
              <a:defRPr sz="2000" b="1"/>
            </a:pPr>
            <a:endParaRPr>
              <a:latin typeface="+mj-lt"/>
              <a:ea typeface="+mj-ea"/>
              <a:cs typeface="+mj-cs"/>
              <a:sym typeface="Arial"/>
            </a:endParaRPr>
          </a:p>
          <a:p>
            <a:pPr algn="just">
              <a:defRPr sz="2000" b="1"/>
            </a:pPr>
            <a:r>
              <a:t>In 1906, Edwin S. Porter filmed an adaptation of McCay’s </a:t>
            </a:r>
            <a:r>
              <a:rPr i="1"/>
              <a:t>Dream of a Rarebit Fiend</a:t>
            </a:r>
            <a:r>
              <a:t>.</a:t>
            </a:r>
            <a:endParaRPr>
              <a:latin typeface="+mj-lt"/>
              <a:ea typeface="+mj-ea"/>
              <a:cs typeface="+mj-cs"/>
              <a:sym typeface="Arial"/>
            </a:endParaRPr>
          </a:p>
          <a:p>
            <a:pPr algn="just">
              <a:defRPr sz="2000" b="1"/>
            </a:pPr>
            <a:endParaRPr>
              <a:latin typeface="+mj-lt"/>
              <a:ea typeface="+mj-ea"/>
              <a:cs typeface="+mj-cs"/>
              <a:sym typeface="Arial"/>
            </a:endParaRPr>
          </a:p>
          <a:p>
            <a:pPr algn="just">
              <a:defRPr sz="2000" b="1"/>
            </a:pPr>
            <a:r>
              <a:t>In 1911, McCay signed with the newspaper company of William Randolph Hearst.</a:t>
            </a:r>
            <a:endParaRPr>
              <a:latin typeface="+mj-lt"/>
              <a:ea typeface="+mj-ea"/>
              <a:cs typeface="+mj-cs"/>
              <a:sym typeface="Arial"/>
            </a:endParaRPr>
          </a:p>
          <a:p>
            <a:pPr algn="just">
              <a:defRPr sz="2000" b="1"/>
            </a:pPr>
            <a:endParaRPr>
              <a:latin typeface="+mj-lt"/>
              <a:ea typeface="+mj-ea"/>
              <a:cs typeface="+mj-cs"/>
              <a:sym typeface="Arial"/>
            </a:endParaRPr>
          </a:p>
          <a:p>
            <a:pPr algn="just">
              <a:defRPr sz="2000" b="1" i="1"/>
            </a:pPr>
            <a:r>
              <a:t>Little Nemo in Slumberland </a:t>
            </a:r>
            <a:r>
              <a:rPr i="0"/>
              <a:t>continued until 1914, with the new title </a:t>
            </a:r>
            <a:r>
              <a:t>In the Land of Wonderful Dreams</a:t>
            </a:r>
            <a:r>
              <a:rPr i="0"/>
              <a:t>. But the </a:t>
            </a:r>
            <a:r>
              <a:t>Herald</a:t>
            </a:r>
            <a:r>
              <a:rPr i="0"/>
              <a:t> obtained an injunction, and McCay had to stop drawing his comic.</a:t>
            </a:r>
            <a:endParaRPr>
              <a:latin typeface="+mj-lt"/>
              <a:ea typeface="+mj-ea"/>
              <a:cs typeface="+mj-cs"/>
              <a:sym typeface="Arial"/>
            </a:endParaRPr>
          </a:p>
          <a:p>
            <a:pPr algn="just">
              <a:defRPr sz="2000" b="1"/>
            </a:pPr>
            <a:endParaRPr>
              <a:latin typeface="+mj-lt"/>
              <a:ea typeface="+mj-ea"/>
              <a:cs typeface="+mj-cs"/>
              <a:sym typeface="Arial"/>
            </a:endParaRPr>
          </a:p>
          <a:p>
            <a:pPr algn="just">
              <a:defRPr sz="2000" b="1"/>
            </a:pPr>
            <a:r>
              <a:t>He reprised it only when he returned to the </a:t>
            </a:r>
            <a:r>
              <a:rPr i="1"/>
              <a:t>Herald</a:t>
            </a:r>
            <a:r>
              <a:t> (1924-1926)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867</Words>
  <Application>Microsoft Macintosh PowerPoint</Application>
  <PresentationFormat>Presentazione su schermo (4:3)</PresentationFormat>
  <Paragraphs>79</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2018-11-06T10:09:50Z</dcterms:modified>
</cp:coreProperties>
</file>