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932"/>
  </p:normalViewPr>
  <p:slideViewPr>
    <p:cSldViewPr snapToGrid="0" snapToObjects="1">
      <p:cViewPr varScale="1">
        <p:scale>
          <a:sx n="53" d="100"/>
          <a:sy n="53" d="100"/>
        </p:scale>
        <p:origin x="10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b="1">
        <a:latin typeface="+mn-lt"/>
        <a:ea typeface="+mn-ea"/>
        <a:cs typeface="+mn-cs"/>
        <a:sym typeface="Arial"/>
      </a:defRPr>
    </a:lvl1pPr>
    <a:lvl2pPr indent="228600" latinLnBrk="0">
      <a:defRPr sz="1200" b="1">
        <a:latin typeface="+mn-lt"/>
        <a:ea typeface="+mn-ea"/>
        <a:cs typeface="+mn-cs"/>
        <a:sym typeface="Arial"/>
      </a:defRPr>
    </a:lvl2pPr>
    <a:lvl3pPr indent="457200" latinLnBrk="0">
      <a:defRPr sz="1200" b="1">
        <a:latin typeface="+mn-lt"/>
        <a:ea typeface="+mn-ea"/>
        <a:cs typeface="+mn-cs"/>
        <a:sym typeface="Arial"/>
      </a:defRPr>
    </a:lvl3pPr>
    <a:lvl4pPr indent="685800" latinLnBrk="0">
      <a:defRPr sz="1200" b="1">
        <a:latin typeface="+mn-lt"/>
        <a:ea typeface="+mn-ea"/>
        <a:cs typeface="+mn-cs"/>
        <a:sym typeface="Arial"/>
      </a:defRPr>
    </a:lvl4pPr>
    <a:lvl5pPr indent="914400" latinLnBrk="0">
      <a:defRPr sz="1200" b="1">
        <a:latin typeface="+mn-lt"/>
        <a:ea typeface="+mn-ea"/>
        <a:cs typeface="+mn-cs"/>
        <a:sym typeface="Arial"/>
      </a:defRPr>
    </a:lvl5pPr>
    <a:lvl6pPr indent="1143000" latinLnBrk="0">
      <a:defRPr sz="1200" b="1">
        <a:latin typeface="+mn-lt"/>
        <a:ea typeface="+mn-ea"/>
        <a:cs typeface="+mn-cs"/>
        <a:sym typeface="Arial"/>
      </a:defRPr>
    </a:lvl6pPr>
    <a:lvl7pPr indent="1371600" latinLnBrk="0">
      <a:defRPr sz="1200" b="1">
        <a:latin typeface="+mn-lt"/>
        <a:ea typeface="+mn-ea"/>
        <a:cs typeface="+mn-cs"/>
        <a:sym typeface="Arial"/>
      </a:defRPr>
    </a:lvl7pPr>
    <a:lvl8pPr indent="1600200" latinLnBrk="0">
      <a:defRPr sz="1200" b="1">
        <a:latin typeface="+mn-lt"/>
        <a:ea typeface="+mn-ea"/>
        <a:cs typeface="+mn-cs"/>
        <a:sym typeface="Arial"/>
      </a:defRPr>
    </a:lvl8pPr>
    <a:lvl9pPr indent="1828800" latinLnBrk="0">
      <a:defRPr sz="1200" b="1">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685800" y="2130425"/>
            <a:ext cx="7772400" cy="1470025"/>
          </a:xfrm>
          <a:prstGeom prst="rect">
            <a:avLst/>
          </a:prstGeom>
        </p:spPr>
        <p:txBody>
          <a:bodyPr/>
          <a:lstStyle/>
          <a:p>
            <a:r>
              <a:t>Titolo Testo</a:t>
            </a:r>
          </a:p>
        </p:txBody>
      </p:sp>
      <p:sp>
        <p:nvSpPr>
          <p:cNvPr id="12" name="Corpo livello uno…"/>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92" name="Titolo Testo"/>
          <p:cNvSpPr txBox="1">
            <a:spLocks noGrp="1"/>
          </p:cNvSpPr>
          <p:nvPr>
            <p:ph type="title"/>
          </p:nvPr>
        </p:nvSpPr>
        <p:spPr>
          <a:prstGeom prst="rect">
            <a:avLst/>
          </a:prstGeom>
        </p:spPr>
        <p:txBody>
          <a:bodyPr/>
          <a:lstStyle/>
          <a:p>
            <a:r>
              <a:t>Titolo Testo</a:t>
            </a:r>
          </a:p>
        </p:txBody>
      </p:sp>
      <p:sp>
        <p:nvSpPr>
          <p:cNvPr id="93"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verticale e testo">
    <p:spTree>
      <p:nvGrpSpPr>
        <p:cNvPr id="1" name=""/>
        <p:cNvGrpSpPr/>
        <p:nvPr/>
      </p:nvGrpSpPr>
      <p:grpSpPr>
        <a:xfrm>
          <a:off x="0" y="0"/>
          <a:ext cx="0" cy="0"/>
          <a:chOff x="0" y="0"/>
          <a:chExt cx="0" cy="0"/>
        </a:xfrm>
      </p:grpSpPr>
      <p:sp>
        <p:nvSpPr>
          <p:cNvPr id="101" name="Titolo Testo"/>
          <p:cNvSpPr txBox="1">
            <a:spLocks noGrp="1"/>
          </p:cNvSpPr>
          <p:nvPr>
            <p:ph type="title"/>
          </p:nvPr>
        </p:nvSpPr>
        <p:spPr>
          <a:xfrm>
            <a:off x="6629400" y="0"/>
            <a:ext cx="2057400" cy="6858000"/>
          </a:xfrm>
          <a:prstGeom prst="rect">
            <a:avLst/>
          </a:prstGeom>
        </p:spPr>
        <p:txBody>
          <a:bodyPr/>
          <a:lstStyle/>
          <a:p>
            <a:r>
              <a:t>Titolo Testo</a:t>
            </a:r>
          </a:p>
        </p:txBody>
      </p:sp>
      <p:sp>
        <p:nvSpPr>
          <p:cNvPr id="102" name="Corpo livello uno…"/>
          <p:cNvSpPr txBox="1">
            <a:spLocks noGrp="1"/>
          </p:cNvSpPr>
          <p:nvPr>
            <p:ph type="body" idx="1"/>
          </p:nvPr>
        </p:nvSpPr>
        <p:spPr>
          <a:xfrm>
            <a:off x="457200" y="0"/>
            <a:ext cx="6019800" cy="68580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0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Titolo Testo</a:t>
            </a:r>
          </a:p>
        </p:txBody>
      </p:sp>
      <p:sp>
        <p:nvSpPr>
          <p:cNvPr id="30" name="Corpo livello uno…"/>
          <p:cNvSpPr txBox="1">
            <a:spLocks noGrp="1"/>
          </p:cNvSpPr>
          <p:nvPr>
            <p:ph type="body" sz="quarter"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uto 2">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457200" y="1600200"/>
            <a:ext cx="4038600" cy="5257800"/>
          </a:xfrm>
          <a:prstGeom prst="rect">
            <a:avLst/>
          </a:prstGeom>
        </p:spPr>
        <p:txBody>
          <a:bodyPr/>
          <a:lstStyle>
            <a:lvl1pPr>
              <a:defRPr sz="2800"/>
            </a:lvl1pPr>
            <a:lvl2pPr marL="779462" indent="-333375">
              <a:defRPr sz="2800"/>
            </a:lvl2pPr>
            <a:lvl3pPr marL="1223327" indent="-320039">
              <a:defRPr sz="2800"/>
            </a:lvl3pPr>
            <a:lvl4pPr marL="1716087" indent="-355599">
              <a:defRPr sz="2800"/>
            </a:lvl4pPr>
            <a:lvl5pPr marL="2173288" indent="-355600">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xfrm>
            <a:off x="457200" y="274638"/>
            <a:ext cx="8229600" cy="1143001"/>
          </a:xfrm>
          <a:prstGeom prst="rect">
            <a:avLst/>
          </a:prstGeom>
        </p:spPr>
        <p:txBody>
          <a:bodyPr/>
          <a:lstStyle/>
          <a:p>
            <a:r>
              <a:t>Titolo Testo</a:t>
            </a:r>
          </a:p>
        </p:txBody>
      </p:sp>
      <p:sp>
        <p:nvSpPr>
          <p:cNvPr id="48" name="Corpo livello uno…"/>
          <p:cNvSpPr txBox="1">
            <a:spLocks noGrp="1"/>
          </p:cNvSpPr>
          <p:nvPr>
            <p:ph type="body" sz="quarter" idx="1"/>
          </p:nvPr>
        </p:nvSpPr>
        <p:spPr>
          <a:xfrm>
            <a:off x="457200" y="1535112"/>
            <a:ext cx="4040188" cy="63976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Rettangolo"/>
          <p:cNvSpPr>
            <a:spLocks noGrp="1"/>
          </p:cNvSpPr>
          <p:nvPr>
            <p:ph type="body" sz="quarter" idx="13"/>
          </p:nvPr>
        </p:nvSpPr>
        <p:spPr>
          <a:xfrm>
            <a:off x="4645025" y="1535112"/>
            <a:ext cx="4041775" cy="639763"/>
          </a:xfrm>
          <a:prstGeom prst="rect">
            <a:avLst/>
          </a:prstGeom>
        </p:spPr>
        <p:txBody>
          <a:bodyPr anchor="b"/>
          <a:lstStyle/>
          <a:p>
            <a:pPr marL="0" indent="0">
              <a:buSzTx/>
              <a:buFontTx/>
              <a:buNone/>
              <a:defRPr sz="2400" b="1"/>
            </a:pPr>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457200" y="273050"/>
            <a:ext cx="3008314" cy="1162050"/>
          </a:xfrm>
          <a:prstGeom prst="rect">
            <a:avLst/>
          </a:prstGeom>
        </p:spPr>
        <p:txBody>
          <a:bodyPr anchor="b"/>
          <a:lstStyle>
            <a:lvl1pPr algn="l">
              <a:defRPr sz="2000" b="1"/>
            </a:lvl1pPr>
          </a:lstStyle>
          <a:p>
            <a:r>
              <a:t>Titolo Testo</a:t>
            </a:r>
          </a:p>
        </p:txBody>
      </p:sp>
      <p:sp>
        <p:nvSpPr>
          <p:cNvPr id="73" name="Corpo livello uno…"/>
          <p:cNvSpPr txBox="1">
            <a:spLocks noGrp="1"/>
          </p:cNvSpPr>
          <p:nvPr>
            <p:ph type="body" idx="1"/>
          </p:nvPr>
        </p:nvSpPr>
        <p:spPr>
          <a:xfrm>
            <a:off x="3575050" y="273050"/>
            <a:ext cx="5111750" cy="5853113"/>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4" name="Rettangolo"/>
          <p:cNvSpPr>
            <a:spLocks noGrp="1"/>
          </p:cNvSpPr>
          <p:nvPr>
            <p:ph type="body" sz="half" idx="13"/>
          </p:nvPr>
        </p:nvSpPr>
        <p:spPr>
          <a:xfrm>
            <a:off x="457199" y="1435100"/>
            <a:ext cx="3008315" cy="4691063"/>
          </a:xfrm>
          <a:prstGeom prst="rect">
            <a:avLst/>
          </a:prstGeom>
        </p:spPr>
        <p:txBody>
          <a:bodyPr/>
          <a:lstStyle/>
          <a:p>
            <a:pPr marL="0" indent="0">
              <a:buSzTx/>
              <a:buFontTx/>
              <a:buNone/>
              <a:defRPr sz="1400"/>
            </a:pPr>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Titolo Testo</a:t>
            </a:r>
          </a:p>
        </p:txBody>
      </p:sp>
      <p:sp>
        <p:nvSpPr>
          <p:cNvPr id="83" name="Immagine"/>
          <p:cNvSpPr>
            <a:spLocks noGrp="1"/>
          </p:cNvSpPr>
          <p:nvPr>
            <p:ph type="pic" sz="half" idx="13"/>
          </p:nvPr>
        </p:nvSpPr>
        <p:spPr>
          <a:xfrm>
            <a:off x="1792288" y="612775"/>
            <a:ext cx="5486401" cy="4114800"/>
          </a:xfrm>
          <a:prstGeom prst="rect">
            <a:avLst/>
          </a:prstGeom>
        </p:spPr>
        <p:txBody>
          <a:bodyPr lIns="91439" tIns="45719" rIns="91439" bIns="45719">
            <a:noAutofit/>
          </a:bodyPr>
          <a:lstStyle/>
          <a:p>
            <a:endParaRPr/>
          </a:p>
        </p:txBody>
      </p:sp>
      <p:sp>
        <p:nvSpPr>
          <p:cNvPr id="84" name="Corpo livello uno…"/>
          <p:cNvSpPr txBox="1">
            <a:spLocks noGrp="1"/>
          </p:cNvSpPr>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457200" y="0"/>
            <a:ext cx="8229600" cy="1692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Titolo Testo</a:t>
            </a:r>
          </a:p>
        </p:txBody>
      </p:sp>
      <p:sp>
        <p:nvSpPr>
          <p:cNvPr id="3" name="Corpo livello uno…"/>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7477021" y="6245225"/>
            <a:ext cx="284372" cy="307340"/>
          </a:xfrm>
          <a:prstGeom prst="rect">
            <a:avLst/>
          </a:prstGeom>
          <a:ln w="12700">
            <a:miter lim="400000"/>
          </a:ln>
        </p:spPr>
        <p:txBody>
          <a:bodyPr wrap="none" lIns="45719" rIns="45719">
            <a:spAutoFit/>
          </a:bodyPr>
          <a:lstStyle>
            <a:lvl1pPr algn="ctr">
              <a:defRPr sz="14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39687"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39687"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39687"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39687"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82588"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72659"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08087"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26247"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83448"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40648"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097848"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55047"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12247"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1pPr>
      <a:lvl2pPr marL="0" marR="0" indent="4572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2pPr>
      <a:lvl3pPr marL="0" marR="0" indent="9144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3pPr>
      <a:lvl4pPr marL="0" marR="0" indent="13716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4pPr>
      <a:lvl5pPr marL="0" marR="0" indent="18288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5pPr>
      <a:lvl6pPr marL="0" marR="0" indent="22860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6pPr>
      <a:lvl7pPr marL="0" marR="0" indent="27432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7pPr>
      <a:lvl8pPr marL="0" marR="0" indent="32004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8pPr>
      <a:lvl9pPr marL="0" marR="0" indent="36576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0D1C"/>
        </a:solidFill>
        <a:effectLst/>
      </p:bgPr>
    </p:bg>
    <p:spTree>
      <p:nvGrpSpPr>
        <p:cNvPr id="1" name=""/>
        <p:cNvGrpSpPr/>
        <p:nvPr/>
      </p:nvGrpSpPr>
      <p:grpSpPr>
        <a:xfrm>
          <a:off x="0" y="0"/>
          <a:ext cx="0" cy="0"/>
          <a:chOff x="0" y="0"/>
          <a:chExt cx="0" cy="0"/>
        </a:xfrm>
      </p:grpSpPr>
      <p:pic>
        <p:nvPicPr>
          <p:cNvPr id="112" name="logo-dBC&amp;UniPD_bianco.pdf" descr="logo-dBC&amp;UniPD_bianco.pdf"/>
          <p:cNvPicPr>
            <a:picLocks noChangeAspect="1"/>
          </p:cNvPicPr>
          <p:nvPr/>
        </p:nvPicPr>
        <p:blipFill>
          <a:blip r:embed="rId2">
            <a:extLst/>
          </a:blip>
          <a:stretch>
            <a:fillRect/>
          </a:stretch>
        </p:blipFill>
        <p:spPr>
          <a:xfrm>
            <a:off x="0" y="-963613"/>
            <a:ext cx="9144000" cy="6461127"/>
          </a:xfrm>
          <a:prstGeom prst="rect">
            <a:avLst/>
          </a:prstGeom>
          <a:ln w="12700">
            <a:miter lim="400000"/>
          </a:ln>
        </p:spPr>
      </p:pic>
      <p:sp>
        <p:nvSpPr>
          <p:cNvPr id="113" name="History of Animation…"/>
          <p:cNvSpPr txBox="1">
            <a:spLocks noGrp="1"/>
          </p:cNvSpPr>
          <p:nvPr>
            <p:ph type="body" sz="half" idx="1"/>
          </p:nvPr>
        </p:nvSpPr>
        <p:spPr>
          <a:xfrm>
            <a:off x="971550" y="3644900"/>
            <a:ext cx="7200900" cy="2879725"/>
          </a:xfrm>
          <a:prstGeom prst="rect">
            <a:avLst/>
          </a:prstGeom>
        </p:spPr>
        <p:txBody>
          <a:bodyPr/>
          <a:lstStyle/>
          <a:p>
            <a:pPr marL="0" indent="39687" algn="ctr">
              <a:buSzTx/>
              <a:buNone/>
              <a:defRPr sz="6000" b="1" i="1">
                <a:solidFill>
                  <a:schemeClr val="accent3">
                    <a:lumOff val="44000"/>
                  </a:schemeClr>
                </a:solidFill>
              </a:defRPr>
            </a:pPr>
            <a:r>
              <a:t>History of Animation</a:t>
            </a:r>
          </a:p>
          <a:p>
            <a:pPr marL="0" indent="39687" algn="ctr">
              <a:buSzTx/>
              <a:buNone/>
              <a:defRPr sz="1600" b="1" i="1">
                <a:solidFill>
                  <a:schemeClr val="accent3">
                    <a:lumOff val="44000"/>
                  </a:schemeClr>
                </a:solidFill>
              </a:defRPr>
            </a:pPr>
            <a:r>
              <a:t>Second Cycle Degree in Theatre, Film, Television and Media Studies</a:t>
            </a:r>
          </a:p>
          <a:p>
            <a:pPr marL="0" indent="39687" algn="r">
              <a:buSzTx/>
              <a:buNone/>
              <a:defRPr sz="2000">
                <a:solidFill>
                  <a:schemeClr val="accent3">
                    <a:lumOff val="44000"/>
                  </a:schemeClr>
                </a:solidFill>
              </a:defRPr>
            </a:pPr>
            <a:endParaRPr/>
          </a:p>
          <a:p>
            <a:pPr marL="0" indent="39687" algn="r">
              <a:buSzTx/>
              <a:buNone/>
              <a:defRPr sz="2000">
                <a:solidFill>
                  <a:schemeClr val="accent3">
                    <a:lumOff val="44000"/>
                  </a:schemeClr>
                </a:solidFill>
              </a:defRPr>
            </a:pPr>
            <a:r>
              <a:t>Academic Year 2018-2019</a:t>
            </a:r>
          </a:p>
          <a:p>
            <a:pPr marL="0" indent="39687" algn="r">
              <a:buSzTx/>
              <a:buNone/>
              <a:defRPr sz="4000" b="1">
                <a:solidFill>
                  <a:schemeClr val="accent3">
                    <a:lumOff val="44000"/>
                  </a:schemeClr>
                </a:solidFill>
              </a:defRPr>
            </a:pPr>
            <a:r>
              <a:t>Lesson 9</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pic>
        <p:nvPicPr>
          <p:cNvPr id="16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1" name="At their studio, Bill Nolan and Raoul Barré invented instead the “slash and tear” technique.…"/>
          <p:cNvSpPr txBox="1"/>
          <p:nvPr/>
        </p:nvSpPr>
        <p:spPr>
          <a:xfrm>
            <a:off x="467543" y="1124744"/>
            <a:ext cx="8208914" cy="405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3200" b="1"/>
            </a:pPr>
            <a:r>
              <a:t>At their studio, Bill Nolan and Raoul Barré invented instead the “slash and tear” technique.</a:t>
            </a:r>
            <a:endParaRPr>
              <a:latin typeface="+mn-lt"/>
              <a:ea typeface="+mn-ea"/>
              <a:cs typeface="+mn-cs"/>
              <a:sym typeface="Arial"/>
            </a:endParaRPr>
          </a:p>
          <a:p>
            <a:pPr algn="just">
              <a:defRPr sz="3200" b="1"/>
            </a:pPr>
            <a:endParaRPr>
              <a:latin typeface="+mn-lt"/>
              <a:ea typeface="+mn-ea"/>
              <a:cs typeface="+mn-cs"/>
              <a:sym typeface="Arial"/>
            </a:endParaRPr>
          </a:p>
          <a:p>
            <a:pPr algn="just">
              <a:defRPr sz="3200" b="1"/>
            </a:pPr>
            <a:r>
              <a:t>A part of this technique later integrated with Bray-Hurd’s patents: Barré used a punch to perforate the sheets so they could be stacked vertically in perfect alignment on fixed pins.</a:t>
            </a:r>
          </a:p>
        </p:txBody>
      </p:sp>
      <p:sp>
        <p:nvSpPr>
          <p:cNvPr id="162" name="Animation in the USA 2…"/>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pic>
        <p:nvPicPr>
          <p:cNvPr id="16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6" name="Bray and Barré’s studios were soon joined by many competitors: for example, the International Film Service (IFS, since 1915), founded by Hearst and supervised by Gregory La Cava. IFS produced animated series from the works by the whole lineup of Heart’s comic-strip cartoonists (except McCay): George McManus, George Herrimann, Tom Powers, Frederick Opper. Their most successful series was “The Katzenjammer Kids”, from the comic by Rudolph Dirks."/>
          <p:cNvSpPr txBox="1"/>
          <p:nvPr/>
        </p:nvSpPr>
        <p:spPr>
          <a:xfrm>
            <a:off x="467543" y="1124744"/>
            <a:ext cx="8208914" cy="409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800" b="1"/>
            </a:lvl1pPr>
          </a:lstStyle>
          <a:p>
            <a:r>
              <a:t>Bray and Barré’s studios were soon joined by many competitors: for example, the International Film Service (IFS, since 1915), founded by Hearst and supervised by Gregory La Cava. IFS produced animated series from the works by the whole lineup of Heart’s comic-strip cartoonists (except McCay): George McManus, George Herrimann, Tom Powers, Frederick Opper. Their most successful series was “The Katzenjammer Kids”, from the comic by Rudolph Dirks.</a:t>
            </a:r>
          </a:p>
        </p:txBody>
      </p:sp>
      <p:sp>
        <p:nvSpPr>
          <p:cNvPr id="167" name="Animation in the USA 2…"/>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pic>
        <p:nvPicPr>
          <p:cNvPr id="17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1" name="Policy and Pie (Gregory La Cava, 1918)"/>
          <p:cNvSpPr txBox="1"/>
          <p:nvPr/>
        </p:nvSpPr>
        <p:spPr>
          <a:xfrm>
            <a:off x="1259632" y="5949279"/>
            <a:ext cx="6624736"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i="1"/>
            </a:pPr>
            <a:r>
              <a:t>Policy and Pie </a:t>
            </a:r>
            <a:r>
              <a:rPr i="0"/>
              <a:t>(Gregory La Cava, 1918)</a:t>
            </a:r>
          </a:p>
        </p:txBody>
      </p:sp>
      <p:sp>
        <p:nvSpPr>
          <p:cNvPr id="173" name="Animation in the USA 2…"/>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pic>
        <p:nvPicPr>
          <p:cNvPr id="17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7" name="As André Martin wrote, «From 1913 on, American film animation can be compared to a boiling pot. All the movements are simultaneous, and the influences are countless. Directors and animators jump like fleas from one studio to another, from New York to Hollywood».…"/>
          <p:cNvSpPr txBox="1"/>
          <p:nvPr/>
        </p:nvSpPr>
        <p:spPr>
          <a:xfrm>
            <a:off x="467543" y="1124744"/>
            <a:ext cx="8208914" cy="453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800" b="1"/>
            </a:pPr>
            <a:r>
              <a:t>As André Martin wrote, «From 1913 on, American film animation can be compared to a boiling pot. All the movements are simultaneous, and the influences are countless. Directors and animators jump like fleas from one studio to another, from New York to Hollywood».</a:t>
            </a:r>
            <a:endParaRPr>
              <a:latin typeface="+mn-lt"/>
              <a:ea typeface="+mn-ea"/>
              <a:cs typeface="+mn-cs"/>
              <a:sym typeface="Arial"/>
            </a:endParaRPr>
          </a:p>
          <a:p>
            <a:pPr algn="just">
              <a:defRPr sz="2800" b="1"/>
            </a:pPr>
            <a:endParaRPr>
              <a:latin typeface="+mn-lt"/>
              <a:ea typeface="+mn-ea"/>
              <a:cs typeface="+mn-cs"/>
              <a:sym typeface="Arial"/>
            </a:endParaRPr>
          </a:p>
          <a:p>
            <a:pPr algn="just">
              <a:defRPr sz="2800" b="1"/>
            </a:pPr>
            <a:r>
              <a:t>Some of those directors and animators would later open their own studio and become central figures  of American animation.</a:t>
            </a:r>
          </a:p>
        </p:txBody>
      </p:sp>
      <p:sp>
        <p:nvSpPr>
          <p:cNvPr id="178" name="Animation in the USA 2…"/>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pic>
        <p:nvPicPr>
          <p:cNvPr id="18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2" name="Paul Terry (1887-1971): started his career at Bray studios, with eleven “Farmer Al Falfa” shorts. Champion of a proficient and profitable approach to animation, thanks to production shortcuts, he later founded a series of companies of his own (Paul Terry Productions, 1917; Fables Studios, 1920; Terrytoons, 1929). His “Aesop’s Fables” series highly influenced young Walt Disney. Later, Terry’s main cartoon “stars” became Mighty Mouse and Heckle &amp; Jeckle.…"/>
          <p:cNvSpPr txBox="1"/>
          <p:nvPr/>
        </p:nvSpPr>
        <p:spPr>
          <a:xfrm>
            <a:off x="467543" y="1124744"/>
            <a:ext cx="8208914" cy="435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000" b="1"/>
            </a:pPr>
            <a:r>
              <a:t>Paul Terry (1887-1971): started his career at Bray studios, with eleven “Farmer Al Falfa” shorts. Champion of a proficient and profitable approach to animation, thanks to production shortcuts, he later founded a series of companies of his own (Paul Terry Productions, 1917; Fables Studios, 1920; Terrytoons, 1929). His “Aesop’s Fables” series highly influenced young Walt Disney. Later, Terry’s main cartoon “stars” became Mighty Mouse and Heckle &amp; Jeckle.</a:t>
            </a:r>
            <a:endParaRPr>
              <a:latin typeface="+mn-lt"/>
              <a:ea typeface="+mn-ea"/>
              <a:cs typeface="+mn-cs"/>
              <a:sym typeface="Arial"/>
            </a:endParaRPr>
          </a:p>
          <a:p>
            <a:pPr algn="just">
              <a:defRPr sz="2000" b="1"/>
            </a:pPr>
            <a:endParaRPr>
              <a:latin typeface="+mn-lt"/>
              <a:ea typeface="+mn-ea"/>
              <a:cs typeface="+mn-cs"/>
              <a:sym typeface="Arial"/>
            </a:endParaRPr>
          </a:p>
          <a:p>
            <a:pPr algn="just">
              <a:defRPr sz="2000" b="1"/>
            </a:pPr>
            <a:r>
              <a:t>Walter Lantz (1899-1994): he worked at IFS and then at Bray Productions. In 1927 he moved to Hollywood; one year later was hired by producer Charles B. Mintz to direct a series based on a character invented by Disney, Oswald the Lucky Rabbit. He founded the Lantz Studio in 1935. Lantz became a specialist of “funny animals” films: he created first the “Andy Panda” series (1939) and then his most famous character: Woody Woodpecker (1940).</a:t>
            </a:r>
          </a:p>
        </p:txBody>
      </p:sp>
      <p:sp>
        <p:nvSpPr>
          <p:cNvPr id="183" name="Animation in the USA 2…"/>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86" name="Animation in the USA 1…"/>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1</a:t>
            </a:r>
            <a:endParaRPr>
              <a:latin typeface="+mn-lt"/>
              <a:ea typeface="+mn-ea"/>
              <a:cs typeface="+mn-cs"/>
              <a:sym typeface="Arial"/>
            </a:endParaRPr>
          </a:p>
          <a:p>
            <a:pPr indent="39687" algn="r">
              <a:defRPr sz="1800">
                <a:solidFill>
                  <a:schemeClr val="accent3">
                    <a:lumOff val="44000"/>
                  </a:schemeClr>
                </a:solidFill>
              </a:defRPr>
            </a:pPr>
            <a:r>
              <a:t>The First Studios</a:t>
            </a:r>
          </a:p>
        </p:txBody>
      </p:sp>
      <p:pic>
        <p:nvPicPr>
          <p:cNvPr id="18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88" name="Mighty Mouse.jpg" descr="Mighty Mouse.jpg"/>
          <p:cNvPicPr>
            <a:picLocks noChangeAspect="1"/>
          </p:cNvPicPr>
          <p:nvPr/>
        </p:nvPicPr>
        <p:blipFill>
          <a:blip r:embed="rId3">
            <a:extLst/>
          </a:blip>
          <a:stretch>
            <a:fillRect/>
          </a:stretch>
        </p:blipFill>
        <p:spPr>
          <a:xfrm>
            <a:off x="611560" y="980728"/>
            <a:ext cx="3600399" cy="2728429"/>
          </a:xfrm>
          <a:prstGeom prst="rect">
            <a:avLst/>
          </a:prstGeom>
          <a:ln w="12700">
            <a:miter lim="400000"/>
          </a:ln>
        </p:spPr>
      </p:pic>
      <p:pic>
        <p:nvPicPr>
          <p:cNvPr id="189" name="heckle-and-jeckle.jpg" descr="heckle-and-jeckle.jpg"/>
          <p:cNvPicPr>
            <a:picLocks noChangeAspect="1"/>
          </p:cNvPicPr>
          <p:nvPr/>
        </p:nvPicPr>
        <p:blipFill>
          <a:blip r:embed="rId4">
            <a:extLst/>
          </a:blip>
          <a:stretch>
            <a:fillRect/>
          </a:stretch>
        </p:blipFill>
        <p:spPr>
          <a:xfrm>
            <a:off x="611560" y="3573016"/>
            <a:ext cx="3600401" cy="2700300"/>
          </a:xfrm>
          <a:prstGeom prst="rect">
            <a:avLst/>
          </a:prstGeom>
          <a:ln w="12700">
            <a:miter lim="400000"/>
          </a:ln>
        </p:spPr>
      </p:pic>
      <p:pic>
        <p:nvPicPr>
          <p:cNvPr id="190" name="Panda.jpg" descr="Panda.jpg"/>
          <p:cNvPicPr>
            <a:picLocks noChangeAspect="1"/>
          </p:cNvPicPr>
          <p:nvPr/>
        </p:nvPicPr>
        <p:blipFill>
          <a:blip r:embed="rId5">
            <a:extLst/>
          </a:blip>
          <a:stretch>
            <a:fillRect/>
          </a:stretch>
        </p:blipFill>
        <p:spPr>
          <a:xfrm>
            <a:off x="5148064" y="980728"/>
            <a:ext cx="2808312" cy="2768980"/>
          </a:xfrm>
          <a:prstGeom prst="rect">
            <a:avLst/>
          </a:prstGeom>
          <a:ln w="12700">
            <a:miter lim="400000"/>
          </a:ln>
        </p:spPr>
      </p:pic>
      <p:pic>
        <p:nvPicPr>
          <p:cNvPr id="191" name="Woody-woodpecker-title-card.jpg" descr="Woody-woodpecker-title-card.jpg"/>
          <p:cNvPicPr>
            <a:picLocks noChangeAspect="1"/>
          </p:cNvPicPr>
          <p:nvPr/>
        </p:nvPicPr>
        <p:blipFill>
          <a:blip r:embed="rId6">
            <a:extLst/>
          </a:blip>
          <a:stretch>
            <a:fillRect/>
          </a:stretch>
        </p:blipFill>
        <p:spPr>
          <a:xfrm>
            <a:off x="4932040" y="3717032"/>
            <a:ext cx="3456385" cy="261821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pic>
        <p:nvPicPr>
          <p:cNvPr id="194"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95" name="The quintessential cartoon of the 1920s was Felix the Cat.…"/>
          <p:cNvSpPr txBox="1"/>
          <p:nvPr/>
        </p:nvSpPr>
        <p:spPr>
          <a:xfrm>
            <a:off x="395535" y="980728"/>
            <a:ext cx="8208914" cy="567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1800" b="1"/>
            </a:pPr>
            <a:r>
              <a:t>The quintessential cartoon of the 1920s was Felix the Cat.</a:t>
            </a:r>
            <a:endParaRPr>
              <a:latin typeface="+mn-lt"/>
              <a:ea typeface="+mn-ea"/>
              <a:cs typeface="+mn-cs"/>
              <a:sym typeface="Arial"/>
            </a:endParaRPr>
          </a:p>
          <a:p>
            <a:pPr algn="just">
              <a:defRPr sz="1800" b="1"/>
            </a:pPr>
            <a:endParaRPr>
              <a:latin typeface="+mn-lt"/>
              <a:ea typeface="+mn-ea"/>
              <a:cs typeface="+mn-cs"/>
              <a:sym typeface="Arial"/>
            </a:endParaRPr>
          </a:p>
          <a:p>
            <a:pPr algn="just">
              <a:defRPr sz="1800" b="1"/>
            </a:pPr>
            <a:r>
              <a:t>A creation of Otto Messmer (1892-1983), it was cleverly produced and marketed by the Australian Pat Sullivan (1887-1933).</a:t>
            </a:r>
            <a:endParaRPr>
              <a:latin typeface="+mn-lt"/>
              <a:ea typeface="+mn-ea"/>
              <a:cs typeface="+mn-cs"/>
              <a:sym typeface="Arial"/>
            </a:endParaRPr>
          </a:p>
          <a:p>
            <a:pPr algn="just">
              <a:defRPr sz="1800" b="1"/>
            </a:pPr>
            <a:endParaRPr>
              <a:latin typeface="+mn-lt"/>
              <a:ea typeface="+mn-ea"/>
              <a:cs typeface="+mn-cs"/>
              <a:sym typeface="Arial"/>
            </a:endParaRPr>
          </a:p>
          <a:p>
            <a:pPr algn="just">
              <a:defRPr sz="1800" b="1"/>
            </a:pPr>
            <a:r>
              <a:t>Messmer started his career as a part-time scene painter’s assistant at Universal. He started experimenting animation on his own. In 1915 Sullivan was at the studio to film a few of his own drawings; he soon noticed Messmer’s skills. Their combined efforts produced a quantity of successful cartoons, including the “Charlie” ones: a series based on Charlie Chaplin’s screen character.</a:t>
            </a:r>
            <a:endParaRPr>
              <a:latin typeface="+mn-lt"/>
              <a:ea typeface="+mn-ea"/>
              <a:cs typeface="+mn-cs"/>
              <a:sym typeface="Arial"/>
            </a:endParaRPr>
          </a:p>
          <a:p>
            <a:pPr algn="just">
              <a:defRPr sz="1800" b="1"/>
            </a:pPr>
            <a:endParaRPr>
              <a:latin typeface="+mn-lt"/>
              <a:ea typeface="+mn-ea"/>
              <a:cs typeface="+mn-cs"/>
              <a:sym typeface="Arial"/>
            </a:endParaRPr>
          </a:p>
          <a:p>
            <a:pPr algn="just">
              <a:defRPr sz="1800" b="1"/>
            </a:pPr>
            <a:r>
              <a:t>Felix would have shared a lot with the early Chaplin: his sharp, sometimes malicious personality, and his fame: by about 1926, he was perhaps the most popular screen character, living or animated, except Chaplin himself.</a:t>
            </a:r>
            <a:endParaRPr>
              <a:latin typeface="+mn-lt"/>
              <a:ea typeface="+mn-ea"/>
              <a:cs typeface="+mn-cs"/>
              <a:sym typeface="Arial"/>
            </a:endParaRPr>
          </a:p>
          <a:p>
            <a:pPr algn="just">
              <a:defRPr sz="1800" b="1"/>
            </a:pPr>
            <a:endParaRPr>
              <a:latin typeface="+mn-lt"/>
              <a:ea typeface="+mn-ea"/>
              <a:cs typeface="+mn-cs"/>
              <a:sym typeface="Arial"/>
            </a:endParaRPr>
          </a:p>
          <a:p>
            <a:pPr algn="just">
              <a:defRPr sz="1800" b="1"/>
            </a:pPr>
            <a:r>
              <a:t>Felix debuted at Paramount, in the short </a:t>
            </a:r>
            <a:r>
              <a:rPr i="1"/>
              <a:t>Feline Follies </a:t>
            </a:r>
            <a:r>
              <a:t>(1919). In 1922 Sullivan signed a production deal with Margaret Winkler. The advent of sound and the death of Sullivan marked the end of Felix’s success. The character was revived in the 1950s by Joe Oriolo.</a:t>
            </a:r>
          </a:p>
        </p:txBody>
      </p:sp>
      <p:sp>
        <p:nvSpPr>
          <p:cNvPr id="196" name="Animation in the USA 2…"/>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pic>
        <p:nvPicPr>
          <p:cNvPr id="19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00" name="Felix Dines and Pines (Otto Messmer, 1927)"/>
          <p:cNvSpPr txBox="1"/>
          <p:nvPr/>
        </p:nvSpPr>
        <p:spPr>
          <a:xfrm>
            <a:off x="1691679" y="5877271"/>
            <a:ext cx="5760642"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i="1"/>
            </a:pPr>
            <a:r>
              <a:t>Felix Dines and Pines </a:t>
            </a:r>
            <a:r>
              <a:rPr i="0"/>
              <a:t>(Otto Messmer, 1927)</a:t>
            </a:r>
          </a:p>
        </p:txBody>
      </p:sp>
      <p:sp>
        <p:nvSpPr>
          <p:cNvPr id="202" name="Animation in the USA 2…"/>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205" name="Suggested readings"/>
          <p:cNvSpPr txBox="1"/>
          <p:nvPr/>
        </p:nvSpPr>
        <p:spPr>
          <a:xfrm>
            <a:off x="5982469" y="188912"/>
            <a:ext cx="2890070"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r>
              <a:t>Suggested readings</a:t>
            </a:r>
          </a:p>
        </p:txBody>
      </p:sp>
      <p:pic>
        <p:nvPicPr>
          <p:cNvPr id="20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07" name="Donald Crafton, “Felix; or, Feline Felicity”, in Before Mickey. The Animated Film 1898-1928, The University of Chicago Press, Chicago, 1993, pp. 301-346.…"/>
          <p:cNvSpPr txBox="1"/>
          <p:nvPr/>
        </p:nvSpPr>
        <p:spPr>
          <a:xfrm>
            <a:off x="755649" y="1252537"/>
            <a:ext cx="7367590" cy="3380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1800" b="1"/>
            </a:pPr>
            <a:r>
              <a:t>Donald Crafton, “Felix; or, Feline Felicity”, in </a:t>
            </a:r>
            <a:r>
              <a:rPr i="1"/>
              <a:t>Before Mickey. The Animated Film 1898-1928</a:t>
            </a:r>
            <a:r>
              <a:t>, The University of Chicago Press, Chicago, 1993, pp. 301-346.</a:t>
            </a:r>
          </a:p>
          <a:p>
            <a:pPr algn="just">
              <a:defRPr sz="1800" b="1"/>
            </a:pPr>
            <a:endParaRPr/>
          </a:p>
          <a:p>
            <a:pPr algn="just">
              <a:defRPr sz="1800" b="1"/>
            </a:pPr>
            <a:r>
              <a:t>Giannalberto Bendazzi, </a:t>
            </a:r>
            <a:r>
              <a:rPr i="1"/>
              <a:t>Animation. A World History</a:t>
            </a:r>
            <a:r>
              <a:t>. 3 voll., Waltham, Massachusetts: Focal Press, 2015. Vol. I, pp. 38-43: “Silent America I”.</a:t>
            </a:r>
          </a:p>
          <a:p>
            <a:pPr algn="just">
              <a:defRPr sz="2000" b="1"/>
            </a:pPr>
            <a:endParaRPr/>
          </a:p>
          <a:p>
            <a:pPr algn="just">
              <a:defRPr sz="2000" b="1"/>
            </a:pPr>
            <a:endParaRPr/>
          </a:p>
          <a:p>
            <a:pPr algn="just">
              <a:defRPr sz="2000" b="1"/>
            </a:pPr>
            <a:endParaRPr/>
          </a:p>
          <a:p>
            <a:pPr algn="just">
              <a:defRPr sz="2000" b="1"/>
            </a:pPr>
            <a:endParaRPr/>
          </a:p>
          <a:p>
            <a:pPr algn="just">
              <a:defRPr b="1"/>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16" name="Animation in the USA 2…"/>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pic>
        <p:nvPicPr>
          <p:cNvPr id="11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18" name="The initiator of the American “studio system” of animation was John Randolph Bray (1879-1978). A journalist by training and a proficient draftsman by talent Bray started his career as a New York illustrator and graphic humorist (Little Johnny and the Teddy Bears, on Judge, since 1907).…"/>
          <p:cNvSpPr txBox="1"/>
          <p:nvPr/>
        </p:nvSpPr>
        <p:spPr>
          <a:xfrm>
            <a:off x="467543" y="1124744"/>
            <a:ext cx="8208914" cy="5882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300" b="1"/>
            </a:pPr>
            <a:r>
              <a:t>The initiator of the American “studio system” of animation was John Randolph Bray (1879-1978). A journalist by training and a proficient draftsman by talent Bray started his career as a New York illustrator and graphic humorist (</a:t>
            </a:r>
            <a:r>
              <a:rPr i="1"/>
              <a:t>Little Johnny and the Teddy Bears</a:t>
            </a:r>
            <a:r>
              <a:t>, on </a:t>
            </a:r>
            <a:r>
              <a:rPr i="1"/>
              <a:t>Judge</a:t>
            </a:r>
            <a:r>
              <a:t>, since 1907).</a:t>
            </a:r>
            <a:endParaRPr>
              <a:latin typeface="+mn-lt"/>
              <a:ea typeface="+mn-ea"/>
              <a:cs typeface="+mn-cs"/>
              <a:sym typeface="Arial"/>
            </a:endParaRPr>
          </a:p>
          <a:p>
            <a:pPr algn="just">
              <a:defRPr sz="2300" b="1"/>
            </a:pPr>
            <a:endParaRPr>
              <a:latin typeface="+mn-lt"/>
              <a:ea typeface="+mn-ea"/>
              <a:cs typeface="+mn-cs"/>
              <a:sym typeface="Arial"/>
            </a:endParaRPr>
          </a:p>
          <a:p>
            <a:pPr algn="just">
              <a:defRPr sz="2300" b="1"/>
            </a:pPr>
            <a:r>
              <a:t>In 1913 or 1914 Bray established Bray Productions, with his wife Margaret. It was one of the first studios completely devoted to animation, the other one being the Barré-Nolan Studio (founded by Raoul Barré, 1874-1932). Bray’s first production was </a:t>
            </a:r>
            <a:r>
              <a:rPr i="1"/>
              <a:t>The Artist’s Dream </a:t>
            </a:r>
            <a:r>
              <a:t>(usually dated 1910 or 1911; however, Bray probably  backdated the short film to claim it was a forerunner to McCay’s </a:t>
            </a:r>
            <a:r>
              <a:rPr i="1"/>
              <a:t>Little Nemo</a:t>
            </a:r>
            <a:r>
              <a:t>).</a:t>
            </a:r>
            <a:endParaRPr>
              <a:latin typeface="+mn-lt"/>
              <a:ea typeface="+mn-ea"/>
              <a:cs typeface="+mn-cs"/>
              <a:sym typeface="Arial"/>
            </a:endParaRPr>
          </a:p>
          <a:p>
            <a:pPr algn="just">
              <a:defRPr sz="1900" b="1"/>
            </a:pPr>
            <a:endParaRPr>
              <a:latin typeface="+mn-lt"/>
              <a:ea typeface="+mn-ea"/>
              <a:cs typeface="+mn-cs"/>
              <a:sym typeface="Arial"/>
            </a:endParaRPr>
          </a:p>
          <a:p>
            <a:pPr algn="just">
              <a:defRPr sz="1900" b="1"/>
            </a:pPr>
            <a:endParaRPr>
              <a:latin typeface="+mn-lt"/>
              <a:ea typeface="+mn-ea"/>
              <a:cs typeface="+mn-cs"/>
              <a:sym typeface="Arial"/>
            </a:endParaRPr>
          </a:p>
          <a:p>
            <a:pPr algn="just">
              <a:defRPr sz="1900" b="1"/>
            </a:pPr>
            <a:endParaRPr>
              <a:latin typeface="+mn-lt"/>
              <a:ea typeface="+mn-ea"/>
              <a:cs typeface="+mn-cs"/>
              <a:sym typeface="Arial"/>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21" name="Animation in the USA 2…"/>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pic>
        <p:nvPicPr>
          <p:cNvPr id="12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23" name="330full-john-randolph-bray.gif" descr="330full-john-randolph-bray.gif"/>
          <p:cNvPicPr>
            <a:picLocks noChangeAspect="1"/>
          </p:cNvPicPr>
          <p:nvPr/>
        </p:nvPicPr>
        <p:blipFill>
          <a:blip r:embed="rId3">
            <a:extLst/>
          </a:blip>
          <a:stretch>
            <a:fillRect/>
          </a:stretch>
        </p:blipFill>
        <p:spPr>
          <a:xfrm>
            <a:off x="1302246" y="1022061"/>
            <a:ext cx="6539508" cy="539014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pic>
        <p:nvPicPr>
          <p:cNvPr id="12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7" name="The Artist’s Dream (John Randolph Bray, 1913)"/>
          <p:cNvSpPr txBox="1"/>
          <p:nvPr/>
        </p:nvSpPr>
        <p:spPr>
          <a:xfrm>
            <a:off x="1259632" y="6088979"/>
            <a:ext cx="6624736"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i="1"/>
            </a:pPr>
            <a:r>
              <a:t>The Artist’s Dream </a:t>
            </a:r>
            <a:r>
              <a:rPr i="0"/>
              <a:t>(John Randolph Bray, 1913)</a:t>
            </a:r>
          </a:p>
        </p:txBody>
      </p:sp>
      <p:sp>
        <p:nvSpPr>
          <p:cNvPr id="128" name="Animation in the USA 2…"/>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pic>
        <p:nvPicPr>
          <p:cNvPr id="13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3" name="Diplodocus (John Randolph Bray, 1915)"/>
          <p:cNvSpPr txBox="1"/>
          <p:nvPr/>
        </p:nvSpPr>
        <p:spPr>
          <a:xfrm>
            <a:off x="1259632" y="5949279"/>
            <a:ext cx="6624736"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i="1"/>
            </a:pPr>
            <a:r>
              <a:t>Diplodocus </a:t>
            </a:r>
            <a:r>
              <a:rPr i="0"/>
              <a:t>(John Randolph Bray, 1915)</a:t>
            </a:r>
          </a:p>
        </p:txBody>
      </p:sp>
      <p:sp>
        <p:nvSpPr>
          <p:cNvPr id="134" name="Animation in the USA 2…"/>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pic>
        <p:nvPicPr>
          <p:cNvPr id="13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9" name="Gertie on Tour (Winsor McCay, 1918-21)"/>
          <p:cNvSpPr txBox="1"/>
          <p:nvPr/>
        </p:nvSpPr>
        <p:spPr>
          <a:xfrm>
            <a:off x="1259632" y="5949279"/>
            <a:ext cx="6624736"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i="1"/>
            </a:pPr>
            <a:r>
              <a:t>Gertie on Tour </a:t>
            </a:r>
            <a:r>
              <a:rPr i="0"/>
              <a:t>(Winsor McCay, 1918-21)</a:t>
            </a:r>
          </a:p>
        </p:txBody>
      </p:sp>
      <p:sp>
        <p:nvSpPr>
          <p:cNvPr id="140" name="Animation in the USA 2…"/>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pic>
        <p:nvPicPr>
          <p:cNvPr id="144"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5" name="«Since it had probably taken that long to produce The Artist’s Dream, Bray’s processes would have to be quickly perfected and streamlined. He was forced to make decisions affecting four crucial areas. First, conventional means of producing the animation units must be discarded or modified. He would implement a technique he had experimented with in The Artist’s Dream. Second, he would have to abandon individual control over production and mete out the work to assistants-in other words, establish division of labor. Third, the process should be protected by a patent. […] Fourth, improved means of distributing and marketing the product were devised».…"/>
          <p:cNvSpPr txBox="1"/>
          <p:nvPr/>
        </p:nvSpPr>
        <p:spPr>
          <a:xfrm>
            <a:off x="467543" y="1124744"/>
            <a:ext cx="8208914" cy="5019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pPr>
            <a:r>
              <a:t>«Since it had probably taken that long to produce </a:t>
            </a:r>
            <a:r>
              <a:rPr i="1"/>
              <a:t>The Artist’s Dream</a:t>
            </a:r>
            <a:r>
              <a:t>, Bray’s processes would have to be quickly perfected and streamlined. He was forced to make decisions affecting four crucial areas. First, conventional means of producing the animation units must be discarded or modified. He would implement a technique he had experimented with in </a:t>
            </a:r>
            <a:r>
              <a:rPr i="1"/>
              <a:t>The Artist’s Dream</a:t>
            </a:r>
            <a:r>
              <a:t>. Second, he would have to abandon individual control over production and mete out the work to assistants-in other words, establish division of labor. Third, the process should be protected by a patent. […] Fourth, improved means of distributing and marketing the product were devised».</a:t>
            </a:r>
            <a:endParaRPr>
              <a:latin typeface="+mn-lt"/>
              <a:ea typeface="+mn-ea"/>
              <a:cs typeface="+mn-cs"/>
              <a:sym typeface="Arial"/>
            </a:endParaRPr>
          </a:p>
          <a:p>
            <a:pPr algn="just">
              <a:defRPr sz="1900" b="1"/>
            </a:pPr>
            <a:endParaRPr>
              <a:latin typeface="+mn-lt"/>
              <a:ea typeface="+mn-ea"/>
              <a:cs typeface="+mn-cs"/>
              <a:sym typeface="Arial"/>
            </a:endParaRPr>
          </a:p>
          <a:p>
            <a:pPr algn="just">
              <a:defRPr sz="1900"/>
            </a:pPr>
            <a:r>
              <a:t>Donald Crafton, </a:t>
            </a:r>
            <a:r>
              <a:rPr i="1"/>
              <a:t>Before Mickey. The Animated Film 1898-1928</a:t>
            </a:r>
            <a:r>
              <a:t>, The University of Chicago Press, Chicago, 1993, pp. 144-145.</a:t>
            </a:r>
          </a:p>
        </p:txBody>
      </p:sp>
      <p:sp>
        <p:nvSpPr>
          <p:cNvPr id="146" name="Animation in the USA 2…"/>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pic>
        <p:nvPicPr>
          <p:cNvPr id="14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0" name="Bray’s original patent used printed background, but it did not involve celluloid.…"/>
          <p:cNvSpPr txBox="1"/>
          <p:nvPr/>
        </p:nvSpPr>
        <p:spPr>
          <a:xfrm>
            <a:off x="467543" y="1124744"/>
            <a:ext cx="8208914" cy="5044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100" b="1"/>
            </a:pPr>
            <a:r>
              <a:t>Bray’s original patent used printed background, but it did not involve celluloid.</a:t>
            </a:r>
            <a:endParaRPr>
              <a:latin typeface="+mn-lt"/>
              <a:ea typeface="+mn-ea"/>
              <a:cs typeface="+mn-cs"/>
              <a:sym typeface="Arial"/>
            </a:endParaRPr>
          </a:p>
          <a:p>
            <a:pPr algn="just">
              <a:defRPr sz="2100" b="1"/>
            </a:pPr>
            <a:endParaRPr>
              <a:latin typeface="+mn-lt"/>
              <a:ea typeface="+mn-ea"/>
              <a:cs typeface="+mn-cs"/>
              <a:sym typeface="Arial"/>
            </a:endParaRPr>
          </a:p>
          <a:p>
            <a:pPr algn="just">
              <a:defRPr sz="2100" b="1"/>
            </a:pPr>
            <a:r>
              <a:t>Confident in this new technique, Bray assembled his first staff of artists at 112th Street and Riverside. They ventured on the production of an animated series: “Colonel Heeza Liar” (1913-1917; 1922-1924).</a:t>
            </a:r>
            <a:endParaRPr>
              <a:latin typeface="+mn-lt"/>
              <a:ea typeface="+mn-ea"/>
              <a:cs typeface="+mn-cs"/>
              <a:sym typeface="Arial"/>
            </a:endParaRPr>
          </a:p>
          <a:p>
            <a:pPr algn="just">
              <a:defRPr sz="2100" b="1"/>
            </a:pPr>
            <a:endParaRPr>
              <a:latin typeface="+mn-lt"/>
              <a:ea typeface="+mn-ea"/>
              <a:cs typeface="+mn-cs"/>
              <a:sym typeface="Arial"/>
            </a:endParaRPr>
          </a:p>
          <a:p>
            <a:pPr algn="just">
              <a:defRPr sz="2100" b="1"/>
            </a:pPr>
            <a:r>
              <a:t>Bray even produced the first animated cartoon printed in colour: </a:t>
            </a:r>
            <a:r>
              <a:rPr i="1"/>
              <a:t>The debut of Thomas Cat</a:t>
            </a:r>
            <a:r>
              <a:t> (1920), filmed with the Brewster two-colours process. (Actually, some stop-motion animation printed in colour was already featured in </a:t>
            </a:r>
            <a:r>
              <a:rPr i="1"/>
              <a:t>In Gollywoog Land</a:t>
            </a:r>
            <a:r>
              <a:t>, Walter R. Booth, F. Martin Thornton, 1912).</a:t>
            </a:r>
            <a:endParaRPr>
              <a:latin typeface="+mn-lt"/>
              <a:ea typeface="+mn-ea"/>
              <a:cs typeface="+mn-cs"/>
              <a:sym typeface="Arial"/>
            </a:endParaRPr>
          </a:p>
          <a:p>
            <a:pPr algn="just">
              <a:defRPr sz="2100" b="1"/>
            </a:pPr>
            <a:endParaRPr>
              <a:latin typeface="+mn-lt"/>
              <a:ea typeface="+mn-ea"/>
              <a:cs typeface="+mn-cs"/>
              <a:sym typeface="Arial"/>
            </a:endParaRPr>
          </a:p>
          <a:p>
            <a:pPr algn="just">
              <a:defRPr sz="2100" b="1"/>
            </a:pPr>
            <a:r>
              <a:t>However, the true “cel” technique was patented by one of Bray’s artists: Earl Hurd (1880-1940), a young cartoonist from Kansas City</a:t>
            </a:r>
          </a:p>
        </p:txBody>
      </p:sp>
      <p:sp>
        <p:nvSpPr>
          <p:cNvPr id="151" name="Animation in the USA 2…"/>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pic>
        <p:nvPicPr>
          <p:cNvPr id="154"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55" name="Bray Patent.png" descr="Bray Patent.png"/>
          <p:cNvPicPr>
            <a:picLocks noChangeAspect="1"/>
          </p:cNvPicPr>
          <p:nvPr/>
        </p:nvPicPr>
        <p:blipFill>
          <a:blip r:embed="rId3">
            <a:extLst/>
          </a:blip>
          <a:stretch>
            <a:fillRect/>
          </a:stretch>
        </p:blipFill>
        <p:spPr>
          <a:xfrm>
            <a:off x="395536" y="988108"/>
            <a:ext cx="3995936" cy="5869892"/>
          </a:xfrm>
          <a:prstGeom prst="rect">
            <a:avLst/>
          </a:prstGeom>
          <a:ln w="12700">
            <a:miter lim="400000"/>
          </a:ln>
        </p:spPr>
      </p:pic>
      <p:pic>
        <p:nvPicPr>
          <p:cNvPr id="156" name="Hurd Patent.png" descr="Hurd Patent.png"/>
          <p:cNvPicPr>
            <a:picLocks noChangeAspect="1"/>
          </p:cNvPicPr>
          <p:nvPr/>
        </p:nvPicPr>
        <p:blipFill>
          <a:blip r:embed="rId4">
            <a:extLst/>
          </a:blip>
          <a:stretch>
            <a:fillRect/>
          </a:stretch>
        </p:blipFill>
        <p:spPr>
          <a:xfrm>
            <a:off x="5004048" y="980728"/>
            <a:ext cx="4000961" cy="5877272"/>
          </a:xfrm>
          <a:prstGeom prst="rect">
            <a:avLst/>
          </a:prstGeom>
          <a:ln w="12700">
            <a:miter lim="400000"/>
          </a:ln>
        </p:spPr>
      </p:pic>
      <p:sp>
        <p:nvSpPr>
          <p:cNvPr id="157" name="Animation in the USA 2…"/>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ruttura predefinita">
      <a:majorFont>
        <a:latin typeface="Helvetica"/>
        <a:ea typeface="Helvetica"/>
        <a:cs typeface="Helvetica"/>
      </a:majorFont>
      <a:minorFont>
        <a:latin typeface="Arial"/>
        <a:ea typeface="Arial"/>
        <a:cs typeface="Arial"/>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ruttura predefinita">
      <a:majorFont>
        <a:latin typeface="Helvetica"/>
        <a:ea typeface="Helvetica"/>
        <a:cs typeface="Helvetica"/>
      </a:majorFont>
      <a:minorFont>
        <a:latin typeface="Arial"/>
        <a:ea typeface="Arial"/>
        <a:cs typeface="Arial"/>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1239</Words>
  <Application>Microsoft Macintosh PowerPoint</Application>
  <PresentationFormat>Presentazione su schermo (4:3)</PresentationFormat>
  <Paragraphs>82</Paragraphs>
  <Slides>18</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18</vt:i4>
      </vt:variant>
    </vt:vector>
  </HeadingPairs>
  <TitlesOfParts>
    <vt:vector size="21" baseType="lpstr">
      <vt:lpstr>Arial</vt:lpstr>
      <vt:lpstr>Calibri</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Marco Bellano</cp:lastModifiedBy>
  <cp:revision>1</cp:revision>
  <dcterms:modified xsi:type="dcterms:W3CDTF">2018-11-06T10:14:04Z</dcterms:modified>
</cp:coreProperties>
</file>