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1" r:id="rId2"/>
    <p:sldId id="334" r:id="rId3"/>
    <p:sldId id="380" r:id="rId4"/>
    <p:sldId id="381" r:id="rId5"/>
    <p:sldId id="343" r:id="rId6"/>
    <p:sldId id="342" r:id="rId7"/>
    <p:sldId id="335" r:id="rId8"/>
    <p:sldId id="336" r:id="rId9"/>
    <p:sldId id="337" r:id="rId10"/>
    <p:sldId id="338" r:id="rId11"/>
    <p:sldId id="344" r:id="rId12"/>
    <p:sldId id="346" r:id="rId13"/>
    <p:sldId id="347" r:id="rId14"/>
    <p:sldId id="463" r:id="rId15"/>
    <p:sldId id="348" r:id="rId16"/>
    <p:sldId id="462" r:id="rId17"/>
    <p:sldId id="345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CC0099"/>
    <a:srgbClr val="663300"/>
    <a:srgbClr val="FF0000"/>
    <a:srgbClr val="FF9900"/>
    <a:srgbClr val="B3071B"/>
    <a:srgbClr val="0066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89"/>
    <p:restoredTop sz="50000"/>
  </p:normalViewPr>
  <p:slideViewPr>
    <p:cSldViewPr>
      <p:cViewPr varScale="1">
        <p:scale>
          <a:sx n="36" d="100"/>
          <a:sy n="36" d="100"/>
        </p:scale>
        <p:origin x="19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BD3AC85-C62C-9947-BD04-BC02280CD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60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2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999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B0D7E6-AB7C-5F43-8833-426AC9A84D5C}" type="slidenum">
              <a:rPr lang="it-IT" sz="1200" b="0"/>
              <a:pPr eaLnBrk="1" hangingPunct="1"/>
              <a:t>11</a:t>
            </a:fld>
            <a:endParaRPr lang="it-IT" sz="1200" b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282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12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009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4B4906-D614-9A4F-81A1-06C372EFF288}" type="slidenum">
              <a:rPr lang="it-IT" sz="1200" b="0"/>
              <a:pPr eaLnBrk="1" hangingPunct="1"/>
              <a:t>13</a:t>
            </a:fld>
            <a:endParaRPr lang="it-IT" sz="1200" b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84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4B4906-D614-9A4F-81A1-06C372EFF288}" type="slidenum">
              <a:rPr lang="it-IT" sz="1200" b="0"/>
              <a:pPr eaLnBrk="1" hangingPunct="1"/>
              <a:t>14</a:t>
            </a:fld>
            <a:endParaRPr lang="it-IT" sz="1200" b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745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85C19A-67F1-7440-946C-FBC3F097A096}" type="slidenum">
              <a:rPr lang="it-IT" sz="1200" b="0"/>
              <a:pPr eaLnBrk="1" hangingPunct="1"/>
              <a:t>15</a:t>
            </a:fld>
            <a:endParaRPr lang="it-IT" sz="1200" b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51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85C19A-67F1-7440-946C-FBC3F097A096}" type="slidenum">
              <a:rPr lang="it-IT" sz="1200" b="0"/>
              <a:pPr eaLnBrk="1" hangingPunct="1"/>
              <a:t>16</a:t>
            </a:fld>
            <a:endParaRPr lang="it-IT" sz="1200" b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507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/>
              <a:pPr eaLnBrk="1" hangingPunct="1"/>
              <a:t>17</a:t>
            </a:fld>
            <a:endParaRPr lang="it-IT" sz="1200" b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6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037594-B835-E444-9ECC-56B7656B6A34}" type="slidenum">
              <a:rPr lang="it-IT" sz="1200" b="0"/>
              <a:pPr eaLnBrk="1" hangingPunct="1"/>
              <a:t>3</a:t>
            </a:fld>
            <a:endParaRPr lang="it-IT" sz="1200" b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894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C72FFC-8A95-6B4A-8993-07AD3F23B993}" type="slidenum">
              <a:rPr lang="it-IT" sz="1200" b="0"/>
              <a:pPr eaLnBrk="1" hangingPunct="1"/>
              <a:t>4</a:t>
            </a:fld>
            <a:endParaRPr lang="it-IT" sz="1200" b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671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D2FAF6-81AE-594A-B881-DEE2F49D6187}" type="slidenum">
              <a:rPr lang="it-IT" sz="1200" b="0"/>
              <a:pPr eaLnBrk="1" hangingPunct="1"/>
              <a:t>5</a:t>
            </a:fld>
            <a:endParaRPr lang="it-IT" sz="1200" b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81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17D0C-BA8D-2F48-ACD0-AAE5D124F741}" type="slidenum">
              <a:rPr lang="it-IT" sz="1200" b="0"/>
              <a:pPr eaLnBrk="1" hangingPunct="1"/>
              <a:t>6</a:t>
            </a:fld>
            <a:endParaRPr lang="it-IT" sz="1200" b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56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877794-BD48-EB45-A441-7CF659CE5E11}" type="slidenum">
              <a:rPr lang="it-IT" sz="1200" b="0"/>
              <a:pPr eaLnBrk="1" hangingPunct="1"/>
              <a:t>7</a:t>
            </a:fld>
            <a:endParaRPr lang="it-IT" sz="1200" b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394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8F756E-72CB-B044-99E7-F2DD21452032}" type="slidenum">
              <a:rPr lang="it-IT" sz="1200" b="0"/>
              <a:pPr eaLnBrk="1" hangingPunct="1"/>
              <a:t>8</a:t>
            </a:fld>
            <a:endParaRPr lang="it-IT" sz="1200" b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530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FD56FD-3FCA-3242-B624-D1F8FDE50564}" type="slidenum">
              <a:rPr lang="it-IT" sz="1200" b="0"/>
              <a:pPr eaLnBrk="1" hangingPunct="1"/>
              <a:t>9</a:t>
            </a:fld>
            <a:endParaRPr lang="it-IT" sz="1200" b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862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6820E4-5C6B-6240-B6FF-3BF4588D2830}" type="slidenum">
              <a:rPr lang="it-IT" sz="1200" b="0"/>
              <a:pPr eaLnBrk="1" hangingPunct="1"/>
              <a:t>10</a:t>
            </a:fld>
            <a:endParaRPr lang="it-IT" sz="1200" b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86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5112-7376-7647-B10E-91F3F2AF5F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65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34553-B6F2-B44C-899F-5C510BFC5C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26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76CF-F1D2-4741-95CB-B31BD21CA4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01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95EE-F50A-7144-911F-66A67A8798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FB67-DFD1-9241-9A37-E77FC0AC70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5314-434D-2B43-BECB-36A38A5F56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1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5859-2BD1-1B4D-828D-AEE476331C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6F44-AB91-6B4F-BF60-BF1ADD580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7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1FCC-77B8-334D-A1F6-FA699EB156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66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9014-CE1C-EA4F-A604-01FE97BE03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DC8D-9350-C34F-AEF0-78AA8C1686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5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40DABCD4-C4DC-AB40-86B8-B259A31BD6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900113" y="2565400"/>
            <a:ext cx="6624637" cy="707886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4000" dirty="0"/>
              <a:t>	</a:t>
            </a:r>
            <a:r>
              <a:rPr lang="it-IT" dirty="0">
                <a:solidFill>
                  <a:schemeClr val="bg1"/>
                </a:solidFill>
              </a:rPr>
              <a:t>Filologia moderna.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5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686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79388" y="1484313"/>
            <a:ext cx="8569076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pPr algn="r"/>
            <a:r>
              <a:rPr lang="it-IT" sz="2400" u="sng" dirty="0"/>
              <a:t>Un esame a scelta tra:</a:t>
            </a:r>
          </a:p>
          <a:p>
            <a:endParaRPr lang="it-IT" sz="3200" dirty="0"/>
          </a:p>
          <a:p>
            <a:r>
              <a:rPr lang="it-IT" sz="3200" dirty="0"/>
              <a:t>Filologia medievale e umanistica </a:t>
            </a:r>
            <a:r>
              <a:rPr lang="it-IT" sz="3200" dirty="0" err="1"/>
              <a:t>av</a:t>
            </a:r>
            <a:r>
              <a:rPr lang="it-IT" sz="3200" dirty="0"/>
              <a:t>. </a:t>
            </a:r>
          </a:p>
          <a:p>
            <a:r>
              <a:rPr lang="it-IT" sz="3200" dirty="0">
                <a:solidFill>
                  <a:srgbClr val="CC0000"/>
                </a:solidFill>
              </a:rPr>
              <a:t>Docente a contratto da definire</a:t>
            </a:r>
          </a:p>
          <a:p>
            <a:r>
              <a:rPr lang="it-IT" sz="3200" dirty="0"/>
              <a:t>Filologia della letteratura italiana </a:t>
            </a:r>
            <a:r>
              <a:rPr lang="it-IT" sz="3200" dirty="0" err="1"/>
              <a:t>av</a:t>
            </a:r>
            <a:r>
              <a:rPr lang="it-IT" sz="3200" dirty="0"/>
              <a:t>.</a:t>
            </a:r>
          </a:p>
          <a:p>
            <a:r>
              <a:rPr lang="it-IT" sz="3200" dirty="0">
                <a:solidFill>
                  <a:srgbClr val="CC0000"/>
                </a:solidFill>
              </a:rPr>
              <a:t>Davide Cappi</a:t>
            </a:r>
            <a:r>
              <a:rPr lang="it-IT" sz="3200" dirty="0"/>
              <a:t> </a:t>
            </a:r>
            <a:endParaRPr lang="en-US" sz="2400" b="0" dirty="0"/>
          </a:p>
          <a:p>
            <a:endParaRPr lang="en-US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95536" y="1268760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6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891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323528" y="1628800"/>
            <a:ext cx="748883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r>
              <a:rPr lang="it-IT" sz="7200" dirty="0"/>
              <a:t> </a:t>
            </a:r>
            <a:r>
              <a:rPr lang="it-IT" sz="2400" u="sng" dirty="0"/>
              <a:t>Un esame a scelta tra</a:t>
            </a:r>
            <a:r>
              <a:rPr lang="it-IT" sz="2400" dirty="0"/>
              <a:t>:</a:t>
            </a:r>
            <a:r>
              <a:rPr lang="it-IT" sz="7200" dirty="0"/>
              <a:t> </a:t>
            </a:r>
          </a:p>
        </p:txBody>
      </p:sp>
      <p:sp>
        <p:nvSpPr>
          <p:cNvPr id="38917" name="CasellaDiTesto 2"/>
          <p:cNvSpPr txBox="1">
            <a:spLocks noChangeArrowheads="1"/>
          </p:cNvSpPr>
          <p:nvPr/>
        </p:nvSpPr>
        <p:spPr bwMode="auto">
          <a:xfrm>
            <a:off x="1225550" y="531336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8918" name="CasellaDiTesto 3"/>
          <p:cNvSpPr txBox="1">
            <a:spLocks noChangeArrowheads="1"/>
          </p:cNvSpPr>
          <p:nvPr/>
        </p:nvSpPr>
        <p:spPr bwMode="auto">
          <a:xfrm>
            <a:off x="250825" y="3789363"/>
            <a:ext cx="8497888" cy="293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175"/>
              </a:lnSpc>
            </a:pPr>
            <a:r>
              <a:rPr lang="it-IT" dirty="0" err="1"/>
              <a:t>History</a:t>
            </a:r>
            <a:r>
              <a:rPr lang="it-IT" dirty="0"/>
              <a:t> of the </a:t>
            </a:r>
            <a:r>
              <a:rPr lang="it-IT" dirty="0" err="1"/>
              <a:t>early</a:t>
            </a:r>
            <a:r>
              <a:rPr lang="it-IT" dirty="0"/>
              <a:t> Middle Age </a:t>
            </a:r>
            <a:r>
              <a:rPr lang="it-IT" dirty="0">
                <a:solidFill>
                  <a:srgbClr val="B00000"/>
                </a:solidFill>
              </a:rPr>
              <a:t>C. La Rocca</a:t>
            </a:r>
            <a:endParaRPr lang="it-IT" dirty="0"/>
          </a:p>
          <a:p>
            <a:pPr eaLnBrk="1" hangingPunct="1">
              <a:lnSpc>
                <a:spcPts val="3175"/>
              </a:lnSpc>
            </a:pPr>
            <a:r>
              <a:rPr lang="it-IT" dirty="0"/>
              <a:t>Storia del basso Medioevo I. </a:t>
            </a:r>
            <a:r>
              <a:rPr lang="it-IT" dirty="0" err="1">
                <a:solidFill>
                  <a:srgbClr val="B00000"/>
                </a:solidFill>
              </a:rPr>
              <a:t>Chabot</a:t>
            </a:r>
            <a:endParaRPr lang="it-IT" dirty="0">
              <a:solidFill>
                <a:srgbClr val="B00000"/>
              </a:solidFill>
            </a:endParaRPr>
          </a:p>
          <a:p>
            <a:pPr eaLnBrk="1" hangingPunct="1">
              <a:lnSpc>
                <a:spcPts val="3175"/>
              </a:lnSpc>
            </a:pPr>
            <a:r>
              <a:rPr lang="it-IT" dirty="0"/>
              <a:t>Storia dell’Università  </a:t>
            </a:r>
            <a:r>
              <a:rPr lang="it-IT" dirty="0">
                <a:solidFill>
                  <a:srgbClr val="B00000"/>
                </a:solidFill>
              </a:rPr>
              <a:t>D. Gallo</a:t>
            </a:r>
            <a:r>
              <a:rPr lang="it-IT" dirty="0"/>
              <a:t> </a:t>
            </a:r>
          </a:p>
          <a:p>
            <a:pPr eaLnBrk="1" hangingPunct="1">
              <a:lnSpc>
                <a:spcPts val="3175"/>
              </a:lnSpc>
            </a:pPr>
            <a:r>
              <a:rPr lang="it-IT" dirty="0"/>
              <a:t>Storia dell’Europa moderna P. </a:t>
            </a:r>
            <a:r>
              <a:rPr lang="it-IT" dirty="0">
                <a:solidFill>
                  <a:srgbClr val="B00000"/>
                </a:solidFill>
              </a:rPr>
              <a:t>Molino </a:t>
            </a:r>
          </a:p>
          <a:p>
            <a:pPr eaLnBrk="1" hangingPunct="1">
              <a:lnSpc>
                <a:spcPts val="3175"/>
              </a:lnSpc>
            </a:pPr>
            <a:r>
              <a:rPr lang="it-IT" dirty="0"/>
              <a:t>Storia navale e marittima G. </a:t>
            </a:r>
            <a:r>
              <a:rPr lang="it-IT" dirty="0" err="1">
                <a:solidFill>
                  <a:srgbClr val="C00000"/>
                </a:solidFill>
              </a:rPr>
              <a:t>Candiani</a:t>
            </a:r>
            <a:endParaRPr lang="it-IT" dirty="0">
              <a:solidFill>
                <a:srgbClr val="C00000"/>
              </a:solidFill>
            </a:endParaRPr>
          </a:p>
          <a:p>
            <a:pPr eaLnBrk="1" hangingPunct="1">
              <a:lnSpc>
                <a:spcPts val="3175"/>
              </a:lnSpc>
            </a:pPr>
            <a:r>
              <a:rPr lang="it-IT" dirty="0"/>
              <a:t>Storia e teoria culturale </a:t>
            </a:r>
            <a:r>
              <a:rPr lang="it-IT" dirty="0">
                <a:solidFill>
                  <a:srgbClr val="B00000"/>
                </a:solidFill>
              </a:rPr>
              <a:t>C. Sorba</a:t>
            </a:r>
          </a:p>
          <a:p>
            <a:pPr eaLnBrk="1" hangingPunct="1">
              <a:lnSpc>
                <a:spcPts val="3175"/>
              </a:lnSpc>
            </a:pPr>
            <a:r>
              <a:rPr lang="it-IT" dirty="0"/>
              <a:t>Storia delle donne e di genere</a:t>
            </a:r>
            <a:r>
              <a:rPr lang="it-IT" dirty="0">
                <a:solidFill>
                  <a:srgbClr val="B00000"/>
                </a:solidFill>
              </a:rPr>
              <a:t> docente da definire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7-8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323850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6000">
                <a:solidFill>
                  <a:srgbClr val="B00000"/>
                </a:solidFill>
              </a:rPr>
              <a:t>Affini e integrative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536" y="3212976"/>
            <a:ext cx="784887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+ 6 </a:t>
            </a:r>
            <a:r>
              <a:rPr lang="it-IT" sz="4800" dirty="0" err="1"/>
              <a:t>cfu</a:t>
            </a:r>
            <a:r>
              <a:rPr lang="it-IT" sz="4800" dirty="0"/>
              <a:t> a scelta tra: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7-8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4301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3012" name="CasellaDiTesto 2"/>
          <p:cNvSpPr txBox="1">
            <a:spLocks noChangeArrowheads="1"/>
          </p:cNvSpPr>
          <p:nvPr/>
        </p:nvSpPr>
        <p:spPr bwMode="auto">
          <a:xfrm>
            <a:off x="1403350" y="1268413"/>
            <a:ext cx="6337300" cy="528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863"/>
              </a:lnSpc>
            </a:pPr>
            <a:endParaRPr lang="it-IT" sz="3200" dirty="0">
              <a:solidFill>
                <a:srgbClr val="B00000"/>
              </a:solidFill>
            </a:endParaRPr>
          </a:p>
          <a:p>
            <a:pPr eaLnBrk="1" hangingPunct="1">
              <a:lnSpc>
                <a:spcPts val="4338"/>
              </a:lnSpc>
            </a:pPr>
            <a:r>
              <a:rPr lang="it-IT" sz="3200" dirty="0">
                <a:solidFill>
                  <a:srgbClr val="B00000"/>
                </a:solidFill>
              </a:rPr>
              <a:t>Letterature straniere antiche e moderne</a:t>
            </a:r>
            <a:r>
              <a:rPr lang="it-IT" sz="2800" dirty="0"/>
              <a:t> </a:t>
            </a:r>
            <a:r>
              <a:rPr lang="it-IT" dirty="0"/>
              <a:t>(greca, latina, provenzale, galega, francese, tedesca, russa, spagnola, inglese, romena, polacca, portoghese e brasiliana, slovena)</a:t>
            </a:r>
            <a:r>
              <a:rPr lang="it-IT" sz="2800" dirty="0"/>
              <a:t>; </a:t>
            </a:r>
            <a:r>
              <a:rPr lang="it-IT" sz="3200" dirty="0">
                <a:solidFill>
                  <a:srgbClr val="B00000"/>
                </a:solidFill>
              </a:rPr>
              <a:t>altre Filologie </a:t>
            </a:r>
            <a:r>
              <a:rPr lang="it-IT" sz="2800" dirty="0"/>
              <a:t>bizantina, germanica, galega; </a:t>
            </a:r>
          </a:p>
          <a:p>
            <a:pPr eaLnBrk="1" hangingPunct="1">
              <a:lnSpc>
                <a:spcPts val="4338"/>
              </a:lnSpc>
            </a:pPr>
            <a:r>
              <a:rPr lang="it-IT" sz="3200" dirty="0">
                <a:solidFill>
                  <a:srgbClr val="B00000"/>
                </a:solidFill>
              </a:rPr>
              <a:t>Paleografia latina; Codicologia</a:t>
            </a:r>
            <a:endParaRPr lang="it-IT" sz="1800" dirty="0"/>
          </a:p>
          <a:p>
            <a:pPr eaLnBrk="1" hangingPunct="1"/>
            <a:endParaRPr lang="it-IT" sz="18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7-8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4301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3012" name="CasellaDiTesto 2"/>
          <p:cNvSpPr txBox="1">
            <a:spLocks noChangeArrowheads="1"/>
          </p:cNvSpPr>
          <p:nvPr/>
        </p:nvSpPr>
        <p:spPr bwMode="auto">
          <a:xfrm>
            <a:off x="1403350" y="1268413"/>
            <a:ext cx="6337300" cy="38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863"/>
              </a:lnSpc>
            </a:pPr>
            <a:endParaRPr lang="it-IT" sz="3200" dirty="0">
              <a:solidFill>
                <a:srgbClr val="B00000"/>
              </a:solidFill>
            </a:endParaRPr>
          </a:p>
          <a:p>
            <a:pPr eaLnBrk="1" hangingPunct="1">
              <a:lnSpc>
                <a:spcPts val="4338"/>
              </a:lnSpc>
            </a:pPr>
            <a:r>
              <a:rPr lang="it-IT" sz="3200" dirty="0">
                <a:solidFill>
                  <a:srgbClr val="B00000"/>
                </a:solidFill>
              </a:rPr>
              <a:t>Didattica</a:t>
            </a:r>
            <a:r>
              <a:rPr lang="it-IT" sz="4000" dirty="0">
                <a:solidFill>
                  <a:srgbClr val="B00000"/>
                </a:solidFill>
              </a:rPr>
              <a:t> </a:t>
            </a:r>
            <a:r>
              <a:rPr lang="it-IT" sz="2800" dirty="0"/>
              <a:t>Didattica dell’italiano; Didattica della letteratura italiana; Didattica del latino</a:t>
            </a:r>
            <a:r>
              <a:rPr lang="it-IT" sz="2800" dirty="0">
                <a:solidFill>
                  <a:srgbClr val="B00000"/>
                </a:solidFill>
              </a:rPr>
              <a:t>; Psicologia sociale e della sviluppo;</a:t>
            </a:r>
          </a:p>
          <a:p>
            <a:pPr eaLnBrk="1" hangingPunct="1">
              <a:lnSpc>
                <a:spcPts val="4338"/>
              </a:lnSpc>
            </a:pPr>
            <a:r>
              <a:rPr lang="it-IT" sz="2800" dirty="0">
                <a:solidFill>
                  <a:srgbClr val="B00000"/>
                </a:solidFill>
              </a:rPr>
              <a:t>Digital </a:t>
            </a:r>
            <a:r>
              <a:rPr lang="it-IT" sz="2800" dirty="0" err="1">
                <a:solidFill>
                  <a:srgbClr val="B00000"/>
                </a:solidFill>
              </a:rPr>
              <a:t>humanities</a:t>
            </a:r>
            <a:r>
              <a:rPr lang="it-IT" sz="2800" dirty="0">
                <a:solidFill>
                  <a:srgbClr val="B00000"/>
                </a:solidFill>
              </a:rPr>
              <a:t> or </a:t>
            </a:r>
            <a:r>
              <a:rPr lang="it-IT" sz="2800" dirty="0" err="1">
                <a:solidFill>
                  <a:srgbClr val="B00000"/>
                </a:solidFill>
              </a:rPr>
              <a:t>italian</a:t>
            </a:r>
            <a:r>
              <a:rPr lang="it-IT" sz="2800" dirty="0">
                <a:solidFill>
                  <a:srgbClr val="B00000"/>
                </a:solidFill>
              </a:rPr>
              <a:t> </a:t>
            </a:r>
            <a:r>
              <a:rPr lang="it-IT" sz="2800" dirty="0" err="1">
                <a:solidFill>
                  <a:srgbClr val="B00000"/>
                </a:solidFill>
              </a:rPr>
              <a:t>literature</a:t>
            </a:r>
            <a:endParaRPr lang="it-IT" sz="2800" dirty="0">
              <a:solidFill>
                <a:srgbClr val="B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7155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505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5060" name="Text Box 8"/>
          <p:cNvSpPr txBox="1">
            <a:spLocks noChangeArrowheads="1"/>
          </p:cNvSpPr>
          <p:nvPr/>
        </p:nvSpPr>
        <p:spPr bwMode="auto">
          <a:xfrm>
            <a:off x="6858000" y="23813"/>
            <a:ext cx="22860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b="0">
                <a:solidFill>
                  <a:schemeClr val="bg1"/>
                </a:solidFill>
              </a:rPr>
              <a:t>FIM</a:t>
            </a:r>
            <a:r>
              <a:rPr lang="it-IT" sz="1400" b="0">
                <a:solidFill>
                  <a:schemeClr val="bg1"/>
                </a:solidFill>
              </a:rPr>
              <a:t> </a:t>
            </a:r>
            <a:r>
              <a:rPr lang="it-IT" sz="8000">
                <a:solidFill>
                  <a:schemeClr val="bg1"/>
                </a:solidFill>
              </a:rPr>
              <a:t>7-8</a:t>
            </a:r>
          </a:p>
          <a:p>
            <a:pPr algn="r" eaLnBrk="1" hangingPunct="1"/>
            <a:endParaRPr lang="it-IT" sz="1400" b="0">
              <a:solidFill>
                <a:schemeClr val="bg1"/>
              </a:solidFill>
            </a:endParaRPr>
          </a:p>
        </p:txBody>
      </p:sp>
      <p:sp>
        <p:nvSpPr>
          <p:cNvPr id="45061" name="CasellaDiTesto 2"/>
          <p:cNvSpPr txBox="1">
            <a:spLocks noChangeArrowheads="1"/>
          </p:cNvSpPr>
          <p:nvPr/>
        </p:nvSpPr>
        <p:spPr bwMode="auto">
          <a:xfrm>
            <a:off x="971550" y="1557338"/>
            <a:ext cx="7272338" cy="635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838"/>
              </a:lnSpc>
            </a:pPr>
            <a:r>
              <a:rPr lang="it-IT" sz="3200" dirty="0">
                <a:solidFill>
                  <a:srgbClr val="B00000"/>
                </a:solidFill>
              </a:rPr>
              <a:t>Teatro</a:t>
            </a:r>
            <a:r>
              <a:rPr lang="it-IT" sz="1800" dirty="0">
                <a:solidFill>
                  <a:srgbClr val="B00000"/>
                </a:solidFill>
              </a:rPr>
              <a:t> </a:t>
            </a:r>
            <a:r>
              <a:rPr lang="it-IT" dirty="0"/>
              <a:t>(Storia della letteratura teatrale medievale e rinascimentale; Linguaggi del teatro europeo; Filologia dei testi teatrali; Storia dell’opera)</a:t>
            </a:r>
            <a:r>
              <a:rPr lang="it-IT" sz="1800" dirty="0"/>
              <a:t>; </a:t>
            </a:r>
            <a:r>
              <a:rPr lang="it-IT" sz="3200" dirty="0">
                <a:solidFill>
                  <a:srgbClr val="B00000"/>
                </a:solidFill>
              </a:rPr>
              <a:t>Musica</a:t>
            </a:r>
            <a:r>
              <a:rPr lang="it-IT" sz="1800" dirty="0">
                <a:solidFill>
                  <a:srgbClr val="B00000"/>
                </a:solidFill>
              </a:rPr>
              <a:t> </a:t>
            </a:r>
            <a:r>
              <a:rPr lang="it-IT" dirty="0"/>
              <a:t>(Analisi delle forme compositive antiche; Analisi delle forme compositive moderne; Storia della musica moderna e contemporanea; Forme della poesia per musica) </a:t>
            </a:r>
            <a:r>
              <a:rPr lang="it-IT" sz="2800" dirty="0">
                <a:solidFill>
                  <a:srgbClr val="B00000"/>
                </a:solidFill>
              </a:rPr>
              <a:t>Estetica; </a:t>
            </a:r>
          </a:p>
          <a:p>
            <a:pPr eaLnBrk="1" hangingPunct="1">
              <a:lnSpc>
                <a:spcPts val="3838"/>
              </a:lnSpc>
            </a:pPr>
            <a:r>
              <a:rPr lang="it-IT" sz="2800" dirty="0">
                <a:solidFill>
                  <a:srgbClr val="B00000"/>
                </a:solidFill>
              </a:rPr>
              <a:t>Antropologia culturale</a:t>
            </a:r>
          </a:p>
          <a:p>
            <a:pPr eaLnBrk="1" hangingPunct="1">
              <a:lnSpc>
                <a:spcPts val="3838"/>
              </a:lnSpc>
            </a:pPr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505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5060" name="Text Box 8"/>
          <p:cNvSpPr txBox="1">
            <a:spLocks noChangeArrowheads="1"/>
          </p:cNvSpPr>
          <p:nvPr/>
        </p:nvSpPr>
        <p:spPr bwMode="auto">
          <a:xfrm>
            <a:off x="6858000" y="23813"/>
            <a:ext cx="22860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b="0">
                <a:solidFill>
                  <a:schemeClr val="bg1"/>
                </a:solidFill>
              </a:rPr>
              <a:t>FIM</a:t>
            </a:r>
            <a:r>
              <a:rPr lang="it-IT" sz="1400" b="0">
                <a:solidFill>
                  <a:schemeClr val="bg1"/>
                </a:solidFill>
              </a:rPr>
              <a:t> </a:t>
            </a:r>
            <a:r>
              <a:rPr lang="it-IT" sz="8000">
                <a:solidFill>
                  <a:schemeClr val="bg1"/>
                </a:solidFill>
              </a:rPr>
              <a:t>7-8</a:t>
            </a:r>
          </a:p>
          <a:p>
            <a:pPr algn="r" eaLnBrk="1" hangingPunct="1"/>
            <a:endParaRPr lang="it-IT" sz="1400" b="0">
              <a:solidFill>
                <a:schemeClr val="bg1"/>
              </a:solidFill>
            </a:endParaRPr>
          </a:p>
        </p:txBody>
      </p:sp>
      <p:sp>
        <p:nvSpPr>
          <p:cNvPr id="45061" name="CasellaDiTesto 2"/>
          <p:cNvSpPr txBox="1">
            <a:spLocks noChangeArrowheads="1"/>
          </p:cNvSpPr>
          <p:nvPr/>
        </p:nvSpPr>
        <p:spPr bwMode="auto">
          <a:xfrm>
            <a:off x="971550" y="1557338"/>
            <a:ext cx="7272338" cy="683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838"/>
              </a:lnSpc>
            </a:pPr>
            <a:r>
              <a:rPr lang="it-IT" sz="3200" dirty="0">
                <a:solidFill>
                  <a:srgbClr val="B00000"/>
                </a:solidFill>
              </a:rPr>
              <a:t>Teatro</a:t>
            </a:r>
            <a:r>
              <a:rPr lang="it-IT" sz="1800" dirty="0">
                <a:solidFill>
                  <a:srgbClr val="B00000"/>
                </a:solidFill>
              </a:rPr>
              <a:t> </a:t>
            </a:r>
            <a:r>
              <a:rPr lang="it-IT" dirty="0"/>
              <a:t>(Storia della letteratura teatrale medievale e rinascimentale; Linguaggi del teatro europeo; Filologia dei testi teatrali; Storia dell’opera)</a:t>
            </a:r>
            <a:r>
              <a:rPr lang="it-IT" sz="1800" dirty="0"/>
              <a:t>; </a:t>
            </a:r>
            <a:r>
              <a:rPr lang="it-IT" sz="3200" dirty="0">
                <a:solidFill>
                  <a:srgbClr val="B00000"/>
                </a:solidFill>
              </a:rPr>
              <a:t>Musica</a:t>
            </a:r>
            <a:r>
              <a:rPr lang="it-IT" sz="1800" dirty="0">
                <a:solidFill>
                  <a:srgbClr val="B00000"/>
                </a:solidFill>
              </a:rPr>
              <a:t> </a:t>
            </a:r>
            <a:r>
              <a:rPr lang="it-IT" dirty="0"/>
              <a:t>(Analisi delle forme compositive antiche; Analisi delle forme compositive moderne; Storia della musica moderna e contemporanea; Forme della poesia per musica)  </a:t>
            </a:r>
            <a:r>
              <a:rPr lang="it-IT" sz="3200" dirty="0">
                <a:solidFill>
                  <a:srgbClr val="B00000"/>
                </a:solidFill>
              </a:rPr>
              <a:t>Didattica</a:t>
            </a:r>
            <a:r>
              <a:rPr lang="it-IT" sz="2800" dirty="0">
                <a:solidFill>
                  <a:srgbClr val="B00000"/>
                </a:solidFill>
              </a:rPr>
              <a:t> </a:t>
            </a:r>
            <a:r>
              <a:rPr lang="it-IT" dirty="0"/>
              <a:t>Didattica dell’italiano; Didattica della letteratura italiana; Didattica del latino</a:t>
            </a:r>
            <a:r>
              <a:rPr lang="it-IT" dirty="0">
                <a:solidFill>
                  <a:srgbClr val="B00000"/>
                </a:solidFill>
              </a:rPr>
              <a:t>; </a:t>
            </a:r>
            <a:r>
              <a:rPr lang="it-IT" sz="2800" dirty="0">
                <a:solidFill>
                  <a:srgbClr val="B00000"/>
                </a:solidFill>
              </a:rPr>
              <a:t>Estetica; Antropologia culturale; </a:t>
            </a:r>
          </a:p>
          <a:p>
            <a:pPr eaLnBrk="1" hangingPunct="1">
              <a:lnSpc>
                <a:spcPts val="3838"/>
              </a:lnSpc>
            </a:pPr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3900073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7812360" y="692696"/>
            <a:ext cx="850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1400" b="0" dirty="0">
              <a:solidFill>
                <a:schemeClr val="bg1"/>
              </a:solidFill>
            </a:endParaRPr>
          </a:p>
          <a:p>
            <a:pPr algn="r" eaLnBrk="1" hangingPunct="1"/>
            <a:endParaRPr lang="it-IT" sz="1400" b="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3528" y="1628800"/>
            <a:ext cx="763284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+15</a:t>
            </a:r>
            <a:r>
              <a:rPr lang="it-IT" sz="3600" dirty="0"/>
              <a:t> </a:t>
            </a:r>
            <a:r>
              <a:rPr lang="it-IT" sz="2800" dirty="0" err="1"/>
              <a:t>cfu</a:t>
            </a:r>
            <a:r>
              <a:rPr lang="it-IT" sz="2800" dirty="0"/>
              <a:t> a scelta dello studente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2636912"/>
            <a:ext cx="5990749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+ 39</a:t>
            </a:r>
            <a:r>
              <a:rPr lang="it-IT" dirty="0"/>
              <a:t> </a:t>
            </a:r>
            <a:r>
              <a:rPr lang="it-IT" sz="2800" dirty="0" err="1"/>
              <a:t>cfu</a:t>
            </a:r>
            <a:r>
              <a:rPr lang="it-IT" sz="2800" dirty="0"/>
              <a:t> la tesi di laurea</a:t>
            </a: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3645024"/>
            <a:ext cx="730236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2800" dirty="0" err="1"/>
              <a:t>cfu</a:t>
            </a:r>
            <a:r>
              <a:rPr lang="it-IT" sz="2800" dirty="0"/>
              <a:t> </a:t>
            </a:r>
            <a:r>
              <a:rPr lang="it-IT" sz="2800" dirty="0" err="1"/>
              <a:t>Stages</a:t>
            </a:r>
            <a:r>
              <a:rPr lang="it-IT" sz="2800" dirty="0"/>
              <a:t> e tirocini o seminari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941168"/>
            <a:ext cx="673618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solidFill>
                  <a:srgbClr val="B00000"/>
                </a:solidFill>
              </a:rPr>
              <a:t>Per un totale di</a:t>
            </a:r>
            <a:r>
              <a:rPr lang="it-IT" sz="3600" dirty="0"/>
              <a:t> </a:t>
            </a: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120</a:t>
            </a:r>
            <a:r>
              <a:rPr lang="it-IT" sz="9600" dirty="0"/>
              <a:t> </a:t>
            </a:r>
            <a:r>
              <a:rPr lang="it-IT" sz="3600" dirty="0" err="1">
                <a:solidFill>
                  <a:srgbClr val="B00000"/>
                </a:solidFill>
              </a:rPr>
              <a:t>cfu</a:t>
            </a:r>
            <a:endParaRPr lang="it-IT" sz="3600" dirty="0">
              <a:solidFill>
                <a:srgbClr val="B0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6732588" y="0"/>
            <a:ext cx="228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>
                <a:solidFill>
                  <a:schemeClr val="bg1"/>
                </a:solidFill>
              </a:rPr>
              <a:t>FIM</a:t>
            </a:r>
            <a:endParaRPr lang="it-IT" sz="1400">
              <a:solidFill>
                <a:schemeClr val="bg1"/>
              </a:solidFill>
            </a:endParaRPr>
          </a:p>
        </p:txBody>
      </p:sp>
      <p:sp>
        <p:nvSpPr>
          <p:cNvPr id="20485" name="CasellaDiTesto 3"/>
          <p:cNvSpPr txBox="1">
            <a:spLocks noChangeArrowheads="1"/>
          </p:cNvSpPr>
          <p:nvPr/>
        </p:nvSpPr>
        <p:spPr bwMode="auto">
          <a:xfrm>
            <a:off x="395536" y="1412776"/>
            <a:ext cx="54515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 dirty="0"/>
              <a:t>Dipartimento di riferimento</a:t>
            </a:r>
          </a:p>
          <a:p>
            <a:pPr eaLnBrk="1" hangingPunct="1"/>
            <a:endParaRPr lang="it-IT" sz="1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771800" y="2132856"/>
            <a:ext cx="629557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r>
              <a:rPr lang="it-IT" sz="16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SLL</a:t>
            </a:r>
          </a:p>
          <a:p>
            <a:r>
              <a:rPr lang="it-IT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oordinatore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A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lvaro 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arbieri</a:t>
            </a:r>
            <a:endParaRPr lang="it-IT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253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2533" name="CasellaDiTesto 3"/>
          <p:cNvSpPr txBox="1">
            <a:spLocks noChangeArrowheads="1"/>
          </p:cNvSpPr>
          <p:nvPr/>
        </p:nvSpPr>
        <p:spPr bwMode="auto">
          <a:xfrm>
            <a:off x="250825" y="1268413"/>
            <a:ext cx="48831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/>
              <a:t>Requisiti di ammissione</a:t>
            </a:r>
          </a:p>
          <a:p>
            <a:pPr eaLnBrk="1" hangingPunct="1"/>
            <a:endParaRPr lang="it-IT" sz="1800"/>
          </a:p>
          <a:p>
            <a:pPr eaLnBrk="1" hangingPunct="1"/>
            <a:endParaRPr lang="it-IT" sz="1800"/>
          </a:p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492896"/>
            <a:ext cx="7259469" cy="369331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B00000"/>
                </a:solidFill>
              </a:rPr>
              <a:t>Voto di laurea minimo</a:t>
            </a:r>
            <a:r>
              <a:rPr lang="it-IT" sz="3200" dirty="0"/>
              <a:t> </a:t>
            </a:r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</a:t>
            </a:r>
            <a:r>
              <a:rPr lang="it-IT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/110</a:t>
            </a:r>
            <a:endParaRPr lang="it-IT" sz="4800" dirty="0"/>
          </a:p>
          <a:p>
            <a:pPr>
              <a:defRPr/>
            </a:pPr>
            <a:endParaRPr lang="it-IT" sz="3200" dirty="0"/>
          </a:p>
          <a:p>
            <a:pPr>
              <a:defRPr/>
            </a:pPr>
            <a:endParaRPr lang="it-IT" sz="2800" dirty="0"/>
          </a:p>
          <a:p>
            <a:pPr>
              <a:defRPr/>
            </a:pPr>
            <a:r>
              <a:rPr lang="it-IT" sz="2800" dirty="0">
                <a:solidFill>
                  <a:srgbClr val="000000"/>
                </a:solidFill>
              </a:rPr>
              <a:t>Laurea </a:t>
            </a:r>
            <a:r>
              <a:rPr lang="it-IT" sz="2800" dirty="0"/>
              <a:t>in </a:t>
            </a:r>
            <a:r>
              <a:rPr lang="it-IT" sz="2800" dirty="0">
                <a:solidFill>
                  <a:srgbClr val="B00000"/>
                </a:solidFill>
              </a:rPr>
              <a:t>Lettere antiche</a:t>
            </a:r>
          </a:p>
          <a:p>
            <a:pPr>
              <a:defRPr/>
            </a:pPr>
            <a:r>
              <a:rPr lang="it-IT" sz="2800" dirty="0"/>
              <a:t>o Lettere moderne </a:t>
            </a:r>
          </a:p>
          <a:p>
            <a:pPr>
              <a:defRPr/>
            </a:pPr>
            <a:r>
              <a:rPr lang="it-IT" sz="2800" dirty="0"/>
              <a:t> 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22535" name="CasellaDiTesto 3"/>
          <p:cNvSpPr txBox="1">
            <a:spLocks noChangeArrowheads="1"/>
          </p:cNvSpPr>
          <p:nvPr/>
        </p:nvSpPr>
        <p:spPr bwMode="auto">
          <a:xfrm>
            <a:off x="4932040" y="4725144"/>
            <a:ext cx="288763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800" dirty="0">
                <a:solidFill>
                  <a:srgbClr val="B00000"/>
                </a:solidFill>
              </a:rPr>
              <a:t>a Padova</a:t>
            </a:r>
          </a:p>
          <a:p>
            <a:pPr eaLnBrk="1" hangingPunct="1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7294905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457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6516216" y="188640"/>
            <a:ext cx="2282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it-IT" sz="2800" b="0" dirty="0">
              <a:solidFill>
                <a:schemeClr val="bg1"/>
              </a:solidFill>
            </a:endParaRPr>
          </a:p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 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4581" name="CasellaDiTesto 3"/>
          <p:cNvSpPr txBox="1">
            <a:spLocks noChangeArrowheads="1"/>
          </p:cNvSpPr>
          <p:nvPr/>
        </p:nvSpPr>
        <p:spPr bwMode="auto">
          <a:xfrm>
            <a:off x="395536" y="1916832"/>
            <a:ext cx="8748464" cy="203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620"/>
              </a:lnSpc>
            </a:pPr>
            <a:r>
              <a:rPr lang="it-IT" sz="3200" dirty="0"/>
              <a:t>Oppure </a:t>
            </a:r>
            <a:r>
              <a:rPr lang="it-IT" sz="8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50</a:t>
            </a:r>
            <a:r>
              <a:rPr lang="it-IT" sz="4000" dirty="0"/>
              <a:t>cfu</a:t>
            </a:r>
            <a:r>
              <a:rPr lang="it-IT" sz="3200" dirty="0"/>
              <a:t> conseguiti nei settori di</a:t>
            </a:r>
          </a:p>
          <a:p>
            <a:pPr eaLnBrk="1" hangingPunct="1">
              <a:lnSpc>
                <a:spcPts val="5040"/>
              </a:lnSpc>
            </a:pPr>
            <a:endParaRPr lang="it-IT" sz="32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492896"/>
            <a:ext cx="8352928" cy="400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>
              <a:solidFill>
                <a:srgbClr val="B00000"/>
              </a:solidFill>
            </a:endParaRPr>
          </a:p>
          <a:p>
            <a:r>
              <a:rPr lang="it-IT" sz="2000" dirty="0">
                <a:solidFill>
                  <a:srgbClr val="B00000"/>
                </a:solidFill>
              </a:rPr>
              <a:t>L-FIL-LET/04</a:t>
            </a:r>
            <a:r>
              <a:rPr lang="it-IT" sz="2000" dirty="0"/>
              <a:t>	Lingua e letteratura latina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L-FIL-LET/08</a:t>
            </a:r>
            <a:r>
              <a:rPr lang="it-IT" sz="2000" dirty="0"/>
              <a:t> 	Letteratura latina medievale e umanistica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L-FIL-LET/09</a:t>
            </a:r>
            <a:r>
              <a:rPr lang="it-IT" sz="2000" dirty="0"/>
              <a:t>	Filologia e linguistica romanza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L-FIL-LET/10</a:t>
            </a:r>
            <a:r>
              <a:rPr lang="it-IT" sz="2000" dirty="0"/>
              <a:t>	Letteratura italiana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L-FIL-LET/11</a:t>
            </a:r>
            <a:r>
              <a:rPr lang="it-IT" sz="2000" dirty="0"/>
              <a:t>	Letteratura italiana contemporanea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L-FIL-LET/12</a:t>
            </a:r>
            <a:r>
              <a:rPr lang="it-IT" sz="2000" dirty="0"/>
              <a:t>	Linguistica italiana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L-FIL-LET/13</a:t>
            </a:r>
            <a:r>
              <a:rPr lang="it-IT" sz="2000" dirty="0"/>
              <a:t>	Filologia della letteratura italiana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L-FIL-LET/14</a:t>
            </a:r>
            <a:r>
              <a:rPr lang="it-IT" sz="2000" dirty="0"/>
              <a:t>	Critica letteraria e letterature comparate</a:t>
            </a:r>
          </a:p>
          <a:p>
            <a:endParaRPr lang="it-IT" dirty="0"/>
          </a:p>
          <a:p>
            <a:endParaRPr lang="it-IT" sz="2800" dirty="0"/>
          </a:p>
          <a:p>
            <a:r>
              <a:rPr lang="it-IT" sz="2800" dirty="0"/>
              <a:t>di cui almeno 15 </a:t>
            </a:r>
            <a:r>
              <a:rPr lang="it-IT" sz="2800" dirty="0" err="1"/>
              <a:t>cfu</a:t>
            </a:r>
            <a:r>
              <a:rPr lang="it-IT" sz="2800" dirty="0"/>
              <a:t> nei settori </a:t>
            </a:r>
            <a:r>
              <a:rPr lang="it-IT" sz="2800" dirty="0">
                <a:solidFill>
                  <a:srgbClr val="B00000"/>
                </a:solidFill>
              </a:rPr>
              <a:t>L-FIL-LET/10-12</a:t>
            </a:r>
            <a:r>
              <a:rPr lang="it-IT" sz="2800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84492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662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6156325" y="692150"/>
            <a:ext cx="228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>
                <a:solidFill>
                  <a:schemeClr val="bg1"/>
                </a:solidFill>
              </a:rPr>
              <a:t>FIM</a:t>
            </a:r>
            <a:endParaRPr lang="it-IT" sz="1400">
              <a:solidFill>
                <a:schemeClr val="bg1"/>
              </a:solidFill>
            </a:endParaRPr>
          </a:p>
        </p:txBody>
      </p:sp>
      <p:sp>
        <p:nvSpPr>
          <p:cNvPr id="26629" name="CasellaDiTesto 3"/>
          <p:cNvSpPr txBox="1">
            <a:spLocks noChangeArrowheads="1"/>
          </p:cNvSpPr>
          <p:nvPr/>
        </p:nvSpPr>
        <p:spPr bwMode="auto">
          <a:xfrm>
            <a:off x="395288" y="2017713"/>
            <a:ext cx="5905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800"/>
              <a:t>Percorso formativo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1196752"/>
            <a:ext cx="1825051" cy="36317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</a:p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</a:t>
            </a:r>
          </a:p>
        </p:txBody>
      </p:sp>
      <p:sp>
        <p:nvSpPr>
          <p:cNvPr id="26631" name="CasellaDiTesto 2"/>
          <p:cNvSpPr txBox="1">
            <a:spLocks noChangeArrowheads="1"/>
          </p:cNvSpPr>
          <p:nvPr/>
        </p:nvSpPr>
        <p:spPr bwMode="auto">
          <a:xfrm>
            <a:off x="1697368" y="2708275"/>
            <a:ext cx="43240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Insegnamenti</a:t>
            </a:r>
          </a:p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caratterizzanti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86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84150" y="1643065"/>
            <a:ext cx="719613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600" dirty="0"/>
              <a:t>Un esame di Letteratura italiana a scelta tra: </a:t>
            </a:r>
          </a:p>
          <a:p>
            <a:endParaRPr lang="it-IT" sz="2800" dirty="0">
              <a:solidFill>
                <a:srgbClr val="CC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medievale		</a:t>
            </a:r>
            <a:r>
              <a:rPr lang="it-IT" sz="2800" dirty="0">
                <a:solidFill>
                  <a:srgbClr val="B00000"/>
                </a:solidFill>
              </a:rPr>
              <a:t> Elisabetta </a:t>
            </a:r>
            <a:r>
              <a:rPr lang="it-IT" sz="2800" dirty="0" err="1">
                <a:solidFill>
                  <a:srgbClr val="B00000"/>
                </a:solidFill>
              </a:rPr>
              <a:t>Selmi</a:t>
            </a:r>
            <a:endParaRPr lang="it-IT" sz="2800" dirty="0">
              <a:solidFill>
                <a:srgbClr val="B00000"/>
              </a:solidFill>
            </a:endParaRPr>
          </a:p>
          <a:p>
            <a:endParaRPr lang="it-IT" sz="2800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rinascimentale 	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  <a:r>
              <a:rPr lang="it-IT" sz="2800" dirty="0">
                <a:solidFill>
                  <a:srgbClr val="B00000"/>
                </a:solidFill>
              </a:rPr>
              <a:t>Franco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r>
              <a:rPr lang="it-IT" sz="2800" dirty="0">
                <a:solidFill>
                  <a:srgbClr val="CC0000"/>
                </a:solidFill>
              </a:rPr>
              <a:t>Tomasi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moderna</a:t>
            </a:r>
            <a:r>
              <a:rPr lang="it-IT" sz="2800" dirty="0">
                <a:solidFill>
                  <a:srgbClr val="CC0000"/>
                </a:solidFill>
              </a:rPr>
              <a:t> 		Attilio Motta</a:t>
            </a:r>
            <a:endParaRPr lang="en-US" sz="2800" b="0" dirty="0">
              <a:solidFill>
                <a:srgbClr val="CC0000"/>
              </a:solidFill>
            </a:endParaRP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6732588" y="0"/>
            <a:ext cx="22828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>
                <a:solidFill>
                  <a:schemeClr val="bg1"/>
                </a:solidFill>
              </a:rPr>
              <a:t>FIM </a:t>
            </a:r>
            <a:r>
              <a:rPr lang="it-IT" sz="8800">
                <a:solidFill>
                  <a:schemeClr val="bg1"/>
                </a:solidFill>
              </a:rPr>
              <a:t>1</a:t>
            </a:r>
            <a:endParaRPr lang="it-IT" sz="140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228184" y="3284984"/>
            <a:ext cx="295232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5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2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072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79512" y="1916832"/>
            <a:ext cx="7200900" cy="686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 dirty="0"/>
              <a:t>Un esame di Storia della lingua italiana a scelta tra: 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medievale</a:t>
            </a:r>
            <a:r>
              <a:rPr lang="it-IT" sz="2800" dirty="0">
                <a:solidFill>
                  <a:srgbClr val="CC0000"/>
                </a:solidFill>
              </a:rPr>
              <a:t> </a:t>
            </a:r>
            <a:r>
              <a:rPr lang="it-IT" sz="2800" dirty="0">
                <a:solidFill>
                  <a:srgbClr val="000000"/>
                </a:solidFill>
              </a:rPr>
              <a:t>e rinascimentale</a:t>
            </a:r>
          </a:p>
          <a:p>
            <a:r>
              <a:rPr lang="it-IT" sz="2800" dirty="0">
                <a:solidFill>
                  <a:srgbClr val="CC0000"/>
                </a:solidFill>
              </a:rPr>
              <a:t>Luca Zuliani</a:t>
            </a:r>
          </a:p>
          <a:p>
            <a:endParaRPr lang="it-IT" sz="2800" dirty="0">
              <a:solidFill>
                <a:srgbClr val="CC0000"/>
              </a:solidFill>
            </a:endParaRPr>
          </a:p>
          <a:p>
            <a:endParaRPr lang="it-IT" sz="2800" dirty="0">
              <a:solidFill>
                <a:srgbClr val="CC0000"/>
              </a:solidFill>
            </a:endParaRPr>
          </a:p>
          <a:p>
            <a:endParaRPr lang="it-IT" sz="2800" dirty="0"/>
          </a:p>
          <a:p>
            <a:r>
              <a:rPr lang="it-IT" sz="2800" dirty="0"/>
              <a:t>moderna e contemporanea</a:t>
            </a:r>
          </a:p>
          <a:p>
            <a:r>
              <a:rPr lang="it-IT" sz="2800" dirty="0">
                <a:solidFill>
                  <a:srgbClr val="CC0000"/>
                </a:solidFill>
              </a:rPr>
              <a:t>Tobia Zanon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292080" y="2780928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3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277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 u="sng" dirty="0"/>
              <a:t>Un esame a scelta tra:</a:t>
            </a:r>
          </a:p>
          <a:p>
            <a:endParaRPr lang="it-IT" sz="2400" dirty="0"/>
          </a:p>
          <a:p>
            <a:r>
              <a:rPr lang="it-IT" sz="3200" dirty="0"/>
              <a:t>Letteratura italiana contemporanea:</a:t>
            </a:r>
          </a:p>
          <a:p>
            <a:r>
              <a:rPr lang="it-IT" sz="2400" dirty="0" err="1"/>
              <a:t>av</a:t>
            </a:r>
            <a:r>
              <a:rPr lang="it-IT" sz="2400" dirty="0"/>
              <a:t>. 1 1860-1945 (poesia)  </a:t>
            </a:r>
            <a:r>
              <a:rPr lang="it-IT" sz="2400" dirty="0">
                <a:solidFill>
                  <a:srgbClr val="CC0000"/>
                </a:solidFill>
              </a:rPr>
              <a:t>Fabio Magro</a:t>
            </a:r>
            <a:r>
              <a:rPr lang="it-IT" sz="2400" dirty="0"/>
              <a:t>  </a:t>
            </a:r>
          </a:p>
          <a:p>
            <a:r>
              <a:rPr lang="it-IT" sz="2400" dirty="0" err="1"/>
              <a:t>av</a:t>
            </a:r>
            <a:r>
              <a:rPr lang="it-IT" sz="2400" dirty="0"/>
              <a:t>. 2  1945-2015 (prosa) </a:t>
            </a:r>
            <a:r>
              <a:rPr lang="it-IT" sz="2400" dirty="0">
                <a:solidFill>
                  <a:srgbClr val="CC0000"/>
                </a:solidFill>
              </a:rPr>
              <a:t>Emanuele Zinato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r>
              <a:rPr lang="it-IT" sz="3200" dirty="0"/>
              <a:t>Stilistica e metrica italiana: </a:t>
            </a:r>
          </a:p>
          <a:p>
            <a:r>
              <a:rPr lang="it-IT" sz="2400" dirty="0"/>
              <a:t>medievale e rinascimentale </a:t>
            </a:r>
            <a:r>
              <a:rPr lang="it-IT" sz="2400" dirty="0">
                <a:solidFill>
                  <a:srgbClr val="CC0000"/>
                </a:solidFill>
              </a:rPr>
              <a:t>Andrea Afribo</a:t>
            </a:r>
          </a:p>
          <a:p>
            <a:r>
              <a:rPr lang="it-IT" sz="2400" dirty="0"/>
              <a:t>moderna e contemporanea </a:t>
            </a:r>
            <a:r>
              <a:rPr lang="it-IT" sz="2400" dirty="0">
                <a:solidFill>
                  <a:srgbClr val="CC0000"/>
                </a:solidFill>
              </a:rPr>
              <a:t>Sergio Bozzola</a:t>
            </a:r>
            <a:endParaRPr lang="en-US" sz="2400" b="0" dirty="0">
              <a:solidFill>
                <a:srgbClr val="CC0000"/>
              </a:solidFill>
            </a:endParaRP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470441" y="2780928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4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481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79388" y="1484313"/>
            <a:ext cx="8424862" cy="37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875"/>
              </a:lnSpc>
            </a:pPr>
            <a:r>
              <a:rPr lang="it-IT" sz="2400" u="sng" dirty="0"/>
              <a:t>Un esame a scelta tra:</a:t>
            </a:r>
          </a:p>
          <a:p>
            <a:pPr>
              <a:lnSpc>
                <a:spcPts val="4875"/>
              </a:lnSpc>
            </a:pPr>
            <a:r>
              <a:rPr lang="it-IT" sz="2400" dirty="0"/>
              <a:t>Filologia romanza avanzato </a:t>
            </a:r>
            <a:r>
              <a:rPr lang="it-IT" sz="2400" dirty="0">
                <a:solidFill>
                  <a:srgbClr val="CC0000"/>
                </a:solidFill>
              </a:rPr>
              <a:t>Giovanni </a:t>
            </a:r>
            <a:r>
              <a:rPr lang="it-IT" sz="2400" dirty="0" err="1">
                <a:solidFill>
                  <a:srgbClr val="CC0000"/>
                </a:solidFill>
              </a:rPr>
              <a:t>Borriero</a:t>
            </a:r>
            <a:endParaRPr lang="it-IT" sz="2400" dirty="0">
              <a:solidFill>
                <a:srgbClr val="CC0000"/>
              </a:solidFill>
            </a:endParaRPr>
          </a:p>
          <a:p>
            <a:pPr>
              <a:lnSpc>
                <a:spcPts val="4875"/>
              </a:lnSpc>
            </a:pPr>
            <a:r>
              <a:rPr lang="it-IT" sz="2400" dirty="0"/>
              <a:t>Letterature romanze medievali </a:t>
            </a:r>
            <a:r>
              <a:rPr lang="it-IT" sz="2400" dirty="0">
                <a:solidFill>
                  <a:srgbClr val="CC0000"/>
                </a:solidFill>
              </a:rPr>
              <a:t>Francesca Gambino</a:t>
            </a:r>
          </a:p>
          <a:p>
            <a:pPr>
              <a:lnSpc>
                <a:spcPts val="4875"/>
              </a:lnSpc>
            </a:pPr>
            <a:r>
              <a:rPr lang="it-IT" sz="2400" dirty="0"/>
              <a:t>Teoria della letteratura </a:t>
            </a:r>
            <a:r>
              <a:rPr lang="it-IT" sz="2400" dirty="0" err="1"/>
              <a:t>av</a:t>
            </a:r>
            <a:r>
              <a:rPr lang="it-IT" sz="2400" dirty="0"/>
              <a:t>. </a:t>
            </a:r>
            <a:r>
              <a:rPr lang="it-IT" sz="2400" dirty="0">
                <a:solidFill>
                  <a:srgbClr val="CC0000"/>
                </a:solidFill>
              </a:rPr>
              <a:t>Adone </a:t>
            </a:r>
            <a:r>
              <a:rPr lang="it-IT" sz="2400" dirty="0" err="1">
                <a:solidFill>
                  <a:srgbClr val="CC0000"/>
                </a:solidFill>
              </a:rPr>
              <a:t>Brandalise</a:t>
            </a:r>
            <a:endParaRPr lang="it-IT" sz="2400" dirty="0">
              <a:solidFill>
                <a:srgbClr val="CC0000"/>
              </a:solidFill>
            </a:endParaRPr>
          </a:p>
          <a:p>
            <a:pPr>
              <a:lnSpc>
                <a:spcPts val="4875"/>
              </a:lnSpc>
            </a:pPr>
            <a:r>
              <a:rPr lang="it-IT" sz="2400" dirty="0"/>
              <a:t>Letterature comparate </a:t>
            </a:r>
            <a:r>
              <a:rPr lang="it-IT" sz="2400" dirty="0" err="1"/>
              <a:t>av</a:t>
            </a:r>
            <a:r>
              <a:rPr lang="it-IT" sz="2400" dirty="0"/>
              <a:t>. </a:t>
            </a:r>
            <a:r>
              <a:rPr lang="it-IT" sz="2400" dirty="0">
                <a:solidFill>
                  <a:srgbClr val="C00000"/>
                </a:solidFill>
              </a:rPr>
              <a:t>Alessandro </a:t>
            </a:r>
            <a:r>
              <a:rPr lang="it-IT" sz="2400" dirty="0" err="1">
                <a:solidFill>
                  <a:srgbClr val="C00000"/>
                </a:solidFill>
              </a:rPr>
              <a:t>Metlica</a:t>
            </a:r>
            <a:endParaRPr lang="it-IT" sz="24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588224" y="4581128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513</Words>
  <Application>Microsoft Office PowerPoint</Application>
  <PresentationFormat>Presentazione su schermo (4:3)</PresentationFormat>
  <Paragraphs>199</Paragraphs>
  <Slides>17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ＭＳ Ｐゴシック</vt:lpstr>
      <vt:lpstr>Arial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HP</cp:lastModifiedBy>
  <cp:revision>270</cp:revision>
  <cp:lastPrinted>2015-05-25T09:39:53Z</cp:lastPrinted>
  <dcterms:created xsi:type="dcterms:W3CDTF">2007-03-01T10:31:45Z</dcterms:created>
  <dcterms:modified xsi:type="dcterms:W3CDTF">2020-06-07T09:35:51Z</dcterms:modified>
</cp:coreProperties>
</file>