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7" r:id="rId2"/>
    <p:sldId id="302" r:id="rId3"/>
    <p:sldId id="317" r:id="rId4"/>
    <p:sldId id="303" r:id="rId5"/>
    <p:sldId id="258" r:id="rId6"/>
    <p:sldId id="311" r:id="rId7"/>
    <p:sldId id="270" r:id="rId8"/>
    <p:sldId id="289" r:id="rId9"/>
    <p:sldId id="312" r:id="rId10"/>
    <p:sldId id="279" r:id="rId11"/>
    <p:sldId id="307" r:id="rId12"/>
    <p:sldId id="298" r:id="rId13"/>
    <p:sldId id="315" r:id="rId14"/>
    <p:sldId id="308" r:id="rId15"/>
    <p:sldId id="288" r:id="rId16"/>
    <p:sldId id="309" r:id="rId17"/>
    <p:sldId id="310" r:id="rId18"/>
    <p:sldId id="316" r:id="rId19"/>
    <p:sldId id="313" r:id="rId20"/>
    <p:sldId id="318" r:id="rId21"/>
    <p:sldId id="314" r:id="rId2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7F57FEF9-069A-49B3-8644-C615FB96D943}">
          <p14:sldIdLst>
            <p14:sldId id="257"/>
            <p14:sldId id="302"/>
            <p14:sldId id="317"/>
            <p14:sldId id="303"/>
            <p14:sldId id="258"/>
            <p14:sldId id="311"/>
          </p14:sldIdLst>
        </p14:section>
        <p14:section name="Sezione senza titolo" id="{3E9B7A0F-B60E-48BA-A0A7-C90D9F55438B}">
          <p14:sldIdLst>
            <p14:sldId id="270"/>
            <p14:sldId id="289"/>
            <p14:sldId id="312"/>
            <p14:sldId id="279"/>
            <p14:sldId id="307"/>
            <p14:sldId id="298"/>
            <p14:sldId id="315"/>
            <p14:sldId id="308"/>
            <p14:sldId id="288"/>
            <p14:sldId id="309"/>
            <p14:sldId id="310"/>
            <p14:sldId id="316"/>
            <p14:sldId id="313"/>
            <p14:sldId id="318"/>
            <p14:sldId id="31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0C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1B2D4-7A6A-E34C-8B69-1A89E0550624}" type="datetimeFigureOut">
              <a:rPr lang="it-IT" smtClean="0"/>
              <a:pPr/>
              <a:t>07/06/2020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EB021A-95CE-4F4E-B2DA-3AB41F534A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3155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745037-DEDC-7840-8689-4E4307A04AD3}" type="slidenum">
              <a:rPr lang="it-IT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</a:t>
            </a:fld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7430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33FE51-4C02-5546-915F-F687EA237536}" type="slidenum">
              <a:rPr lang="it-IT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14</a:t>
            </a:fld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01785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33FE51-4C02-5546-915F-F687EA237536}" type="slidenum">
              <a:rPr lang="it-IT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15</a:t>
            </a:fld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6001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33FE51-4C02-5546-915F-F687EA237536}" type="slidenum">
              <a:rPr lang="it-IT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16</a:t>
            </a:fld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06793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33FE51-4C02-5546-915F-F687EA237536}" type="slidenum">
              <a:rPr lang="it-IT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17</a:t>
            </a:fld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48888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33FE51-4C02-5546-915F-F687EA237536}" type="slidenum">
              <a:rPr lang="it-IT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18</a:t>
            </a:fld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46155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33FE51-4C02-5546-915F-F687EA237536}" type="slidenum">
              <a:rPr lang="it-IT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19</a:t>
            </a:fld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3755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33FE51-4C02-5546-915F-F687EA237536}" type="slidenum">
              <a:rPr lang="it-IT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21</a:t>
            </a:fld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0408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33FE51-4C02-5546-915F-F687EA237536}" type="slidenum">
              <a:rPr lang="it-IT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4</a:t>
            </a:fld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72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33FE51-4C02-5546-915F-F687EA237536}" type="slidenum">
              <a:rPr lang="it-IT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5</a:t>
            </a:fld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8500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33FE51-4C02-5546-915F-F687EA237536}" type="slidenum">
              <a:rPr lang="it-IT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7</a:t>
            </a:fld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7637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33FE51-4C02-5546-915F-F687EA237536}" type="slidenum">
              <a:rPr lang="it-IT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8</a:t>
            </a:fld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2710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33FE51-4C02-5546-915F-F687EA237536}" type="slidenum">
              <a:rPr lang="it-IT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9</a:t>
            </a:fld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0694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33FE51-4C02-5546-915F-F687EA237536}" type="slidenum">
              <a:rPr lang="it-IT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10</a:t>
            </a:fld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1432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33FE51-4C02-5546-915F-F687EA237536}" type="slidenum">
              <a:rPr lang="it-IT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11</a:t>
            </a:fld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08816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33FE51-4C02-5546-915F-F687EA237536}" type="slidenum">
              <a:rPr lang="it-IT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12</a:t>
            </a:fld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2280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6811-6888-6D4D-89C2-5AB6CC3EF3AE}" type="datetimeFigureOut">
              <a:rPr lang="it-IT" smtClean="0"/>
              <a:pPr/>
              <a:t>07/06/2020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45C1-9F42-3B4F-89DA-C2D3FF0B83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6811-6888-6D4D-89C2-5AB6CC3EF3AE}" type="datetimeFigureOut">
              <a:rPr lang="it-IT" smtClean="0"/>
              <a:pPr/>
              <a:t>07/06/2020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45C1-9F42-3B4F-89DA-C2D3FF0B83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6811-6888-6D4D-89C2-5AB6CC3EF3AE}" type="datetimeFigureOut">
              <a:rPr lang="it-IT" smtClean="0"/>
              <a:pPr/>
              <a:t>07/06/2020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45C1-9F42-3B4F-89DA-C2D3FF0B83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6811-6888-6D4D-89C2-5AB6CC3EF3AE}" type="datetimeFigureOut">
              <a:rPr lang="it-IT" smtClean="0"/>
              <a:pPr/>
              <a:t>07/06/2020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45C1-9F42-3B4F-89DA-C2D3FF0B83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6811-6888-6D4D-89C2-5AB6CC3EF3AE}" type="datetimeFigureOut">
              <a:rPr lang="it-IT" smtClean="0"/>
              <a:pPr/>
              <a:t>07/06/2020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45C1-9F42-3B4F-89DA-C2D3FF0B83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6811-6888-6D4D-89C2-5AB6CC3EF3AE}" type="datetimeFigureOut">
              <a:rPr lang="it-IT" smtClean="0"/>
              <a:pPr/>
              <a:t>07/06/2020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45C1-9F42-3B4F-89DA-C2D3FF0B83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6811-6888-6D4D-89C2-5AB6CC3EF3AE}" type="datetimeFigureOut">
              <a:rPr lang="it-IT" smtClean="0"/>
              <a:pPr/>
              <a:t>07/06/2020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45C1-9F42-3B4F-89DA-C2D3FF0B83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6811-6888-6D4D-89C2-5AB6CC3EF3AE}" type="datetimeFigureOut">
              <a:rPr lang="it-IT" smtClean="0"/>
              <a:pPr/>
              <a:t>07/06/2020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45C1-9F42-3B4F-89DA-C2D3FF0B83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6811-6888-6D4D-89C2-5AB6CC3EF3AE}" type="datetimeFigureOut">
              <a:rPr lang="it-IT" smtClean="0"/>
              <a:pPr/>
              <a:t>07/06/2020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45C1-9F42-3B4F-89DA-C2D3FF0B83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6811-6888-6D4D-89C2-5AB6CC3EF3AE}" type="datetimeFigureOut">
              <a:rPr lang="it-IT" smtClean="0"/>
              <a:pPr/>
              <a:t>07/06/2020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45C1-9F42-3B4F-89DA-C2D3FF0B83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6811-6888-6D4D-89C2-5AB6CC3EF3AE}" type="datetimeFigureOut">
              <a:rPr lang="it-IT" smtClean="0"/>
              <a:pPr/>
              <a:t>07/06/2020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45C1-9F42-3B4F-89DA-C2D3FF0B83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B6811-6888-6D4D-89C2-5AB6CC3EF3AE}" type="datetimeFigureOut">
              <a:rPr lang="it-IT" smtClean="0"/>
              <a:pPr/>
              <a:t>07/06/2020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A45C1-9F42-3B4F-89DA-C2D3FF0B83F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gabriele.bizzarri@unipd.i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0C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06116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sz="4800" b="1" dirty="0" smtClean="0">
                <a:solidFill>
                  <a:schemeClr val="bg1"/>
                </a:solidFill>
                <a:latin typeface="Garamond" pitchFamily="-111" charset="0"/>
                <a:ea typeface="ＭＳ Ｐゴシック" pitchFamily="-111" charset="-128"/>
                <a:cs typeface="ＭＳ Ｐゴシック" pitchFamily="-111" charset="-128"/>
              </a:rPr>
              <a:t>Lingue e letterature </a:t>
            </a:r>
            <a:br>
              <a:rPr lang="it-IT" sz="4800" b="1" dirty="0" smtClean="0">
                <a:solidFill>
                  <a:schemeClr val="bg1"/>
                </a:solidFill>
                <a:latin typeface="Garamond" pitchFamily="-111" charset="0"/>
                <a:ea typeface="ＭＳ Ｐゴシック" pitchFamily="-111" charset="-128"/>
                <a:cs typeface="ＭＳ Ｐゴシック" pitchFamily="-111" charset="-128"/>
              </a:rPr>
            </a:br>
            <a:r>
              <a:rPr lang="it-IT" sz="4800" b="1" dirty="0" smtClean="0">
                <a:solidFill>
                  <a:schemeClr val="bg1"/>
                </a:solidFill>
                <a:latin typeface="Garamond" pitchFamily="-111" charset="0"/>
                <a:ea typeface="ＭＳ Ｐゴシック" pitchFamily="-111" charset="-128"/>
                <a:cs typeface="ＭＳ Ｐゴシック" pitchFamily="-111" charset="-128"/>
              </a:rPr>
              <a:t>europee e americane</a:t>
            </a:r>
            <a:br>
              <a:rPr lang="it-IT" sz="4800" b="1" dirty="0" smtClean="0">
                <a:solidFill>
                  <a:schemeClr val="bg1"/>
                </a:solidFill>
                <a:latin typeface="Garamond" pitchFamily="-111" charset="0"/>
                <a:ea typeface="ＭＳ Ｐゴシック" pitchFamily="-111" charset="-128"/>
                <a:cs typeface="ＭＳ Ｐゴシック" pitchFamily="-111" charset="-128"/>
              </a:rPr>
            </a:br>
            <a:r>
              <a:rPr lang="it-IT" sz="4800" b="1" dirty="0" smtClean="0">
                <a:solidFill>
                  <a:schemeClr val="bg1"/>
                </a:solidFill>
                <a:latin typeface="Garamond" pitchFamily="-111" charset="0"/>
                <a:ea typeface="ＭＳ Ｐゴシック" pitchFamily="-111" charset="-128"/>
                <a:cs typeface="ＭＳ Ｐゴシック" pitchFamily="-111" charset="-128"/>
              </a:rPr>
              <a:t>(LM-37)</a:t>
            </a:r>
            <a:endParaRPr lang="it-IT" sz="4800" b="1" dirty="0">
              <a:solidFill>
                <a:schemeClr val="bg1"/>
              </a:solidFill>
              <a:latin typeface="Garamond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69" y="3088756"/>
            <a:ext cx="8938461" cy="34203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5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-73549" y="-190291"/>
            <a:ext cx="9251951" cy="1368426"/>
          </a:xfrm>
          <a:prstGeom prst="rect">
            <a:avLst/>
          </a:prstGeom>
          <a:solidFill>
            <a:srgbClr val="B3071B"/>
          </a:solidFill>
          <a:ln w="9525">
            <a:noFill/>
            <a:miter lim="800000"/>
            <a:headEnd/>
            <a:tailEnd/>
          </a:ln>
        </p:spPr>
        <p:txBody>
          <a:bodyPr wrap="none" rIns="360000" anchor="ctr">
            <a:prstTxWarp prst="textNoShape">
              <a:avLst/>
            </a:prstTxWarp>
          </a:bodyPr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115715" name="Picture 20" descr="SigilloLogoLAST_WhiteO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6" name="Text Box 45"/>
          <p:cNvSpPr txBox="1">
            <a:spLocks noChangeArrowheads="1"/>
          </p:cNvSpPr>
          <p:nvPr/>
        </p:nvSpPr>
        <p:spPr bwMode="auto">
          <a:xfrm>
            <a:off x="3826390" y="136005"/>
            <a:ext cx="531761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it-IT" sz="2800" b="1" dirty="0" smtClean="0">
                <a:solidFill>
                  <a:schemeClr val="bg1"/>
                </a:solidFill>
                <a:latin typeface="Garamond" pitchFamily="-111" charset="0"/>
              </a:rPr>
              <a:t>Corso </a:t>
            </a:r>
            <a:r>
              <a:rPr lang="it-IT" sz="2800" b="1" dirty="0">
                <a:solidFill>
                  <a:schemeClr val="bg1"/>
                </a:solidFill>
                <a:latin typeface="Garamond" pitchFamily="-111" charset="0"/>
              </a:rPr>
              <a:t>di Laurea </a:t>
            </a:r>
            <a:r>
              <a:rPr lang="it-IT" sz="2800" b="1" dirty="0" smtClean="0">
                <a:solidFill>
                  <a:schemeClr val="bg1"/>
                </a:solidFill>
                <a:latin typeface="Garamond" pitchFamily="-111" charset="0"/>
              </a:rPr>
              <a:t>Magistrale LM37</a:t>
            </a:r>
            <a:endParaRPr lang="it-IT" sz="3200" b="1" dirty="0" smtClean="0">
              <a:solidFill>
                <a:schemeClr val="bg1"/>
              </a:solidFill>
              <a:latin typeface="Garamond" pitchFamily="-111" charset="0"/>
            </a:endParaRPr>
          </a:p>
          <a:p>
            <a:pPr algn="r"/>
            <a:r>
              <a:rPr lang="it-IT" sz="3200" b="1" dirty="0" smtClean="0">
                <a:solidFill>
                  <a:schemeClr val="bg1"/>
                </a:solidFill>
                <a:latin typeface="Garamond" pitchFamily="-111" charset="0"/>
              </a:rPr>
              <a:t>(LLA)</a:t>
            </a:r>
            <a:endParaRPr lang="it-IT" sz="3200" b="1" dirty="0">
              <a:solidFill>
                <a:schemeClr val="bg1"/>
              </a:solidFill>
              <a:latin typeface="Garamond" pitchFamily="-111" charset="0"/>
            </a:endParaRPr>
          </a:p>
        </p:txBody>
      </p:sp>
      <p:sp>
        <p:nvSpPr>
          <p:cNvPr id="115719" name="Rectangle 59"/>
          <p:cNvSpPr>
            <a:spLocks noChangeArrowheads="1"/>
          </p:cNvSpPr>
          <p:nvPr/>
        </p:nvSpPr>
        <p:spPr bwMode="auto">
          <a:xfrm>
            <a:off x="188615" y="643836"/>
            <a:ext cx="8727621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Garamond" pitchFamily="-111" charset="0"/>
              </a:rPr>
              <a:t>120 </a:t>
            </a:r>
            <a:r>
              <a:rPr lang="en-US" sz="3200" b="1" dirty="0" err="1" smtClean="0">
                <a:solidFill>
                  <a:srgbClr val="C00000"/>
                </a:solidFill>
                <a:latin typeface="Garamond" pitchFamily="-111" charset="0"/>
              </a:rPr>
              <a:t>cfu</a:t>
            </a:r>
            <a:endParaRPr lang="en-US" sz="3200" b="1" dirty="0" smtClean="0">
              <a:solidFill>
                <a:srgbClr val="C00000"/>
              </a:solidFill>
              <a:latin typeface="Garamond" pitchFamily="-111" charset="0"/>
            </a:endParaRPr>
          </a:p>
          <a:p>
            <a:pPr algn="ctr"/>
            <a:endParaRPr lang="en-US" sz="2400" b="1" dirty="0" smtClean="0">
              <a:latin typeface="Garamond" pitchFamily="-111" charset="0"/>
            </a:endParaRPr>
          </a:p>
          <a:p>
            <a:r>
              <a:rPr lang="en-US" sz="2400" b="1" dirty="0" smtClean="0">
                <a:latin typeface="Garamond" pitchFamily="-111" charset="0"/>
              </a:rPr>
              <a:t>CARATTERIZZANTI: 9 </a:t>
            </a:r>
            <a:r>
              <a:rPr lang="en-US" sz="2400" b="1" dirty="0" err="1" smtClean="0">
                <a:latin typeface="Garamond" pitchFamily="-111" charset="0"/>
              </a:rPr>
              <a:t>esami</a:t>
            </a:r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r>
              <a:rPr lang="en-US" sz="2400" b="1" dirty="0" smtClean="0">
                <a:latin typeface="Garamond" pitchFamily="-111" charset="0"/>
              </a:rPr>
              <a:t>- Lingua </a:t>
            </a:r>
            <a:r>
              <a:rPr lang="en-US" sz="2400" b="1" dirty="0">
                <a:latin typeface="Garamond" pitchFamily="-111" charset="0"/>
              </a:rPr>
              <a:t>A</a:t>
            </a:r>
            <a:r>
              <a:rPr lang="en-US" sz="2400" b="1" dirty="0" smtClean="0">
                <a:latin typeface="Garamond" pitchFamily="-111" charset="0"/>
              </a:rPr>
              <a:t>  </a:t>
            </a:r>
            <a:r>
              <a:rPr lang="en-US" sz="2400" dirty="0" smtClean="0">
                <a:latin typeface="Garamond" pitchFamily="-111" charset="0"/>
              </a:rPr>
              <a:t>(9 </a:t>
            </a:r>
            <a:r>
              <a:rPr lang="en-US" sz="2400" dirty="0" err="1" smtClean="0">
                <a:latin typeface="Garamond" pitchFamily="-111" charset="0"/>
              </a:rPr>
              <a:t>cfu</a:t>
            </a:r>
            <a:r>
              <a:rPr lang="en-US" sz="2400" dirty="0" smtClean="0">
                <a:latin typeface="Garamond" pitchFamily="-111" charset="0"/>
              </a:rPr>
              <a:t>)</a:t>
            </a:r>
          </a:p>
          <a:p>
            <a:r>
              <a:rPr lang="en-US" sz="2400" b="1" dirty="0" smtClean="0">
                <a:latin typeface="Garamond" pitchFamily="-111" charset="0"/>
              </a:rPr>
              <a:t>- </a:t>
            </a:r>
            <a:r>
              <a:rPr lang="en-US" sz="2400" b="1" dirty="0" err="1" smtClean="0">
                <a:latin typeface="Garamond" pitchFamily="-111" charset="0"/>
              </a:rPr>
              <a:t>Letteratura</a:t>
            </a:r>
            <a:r>
              <a:rPr lang="en-US" sz="2400" b="1" dirty="0" smtClean="0">
                <a:latin typeface="Garamond" pitchFamily="-111" charset="0"/>
              </a:rPr>
              <a:t> A </a:t>
            </a:r>
            <a:r>
              <a:rPr lang="en-US" sz="2400" dirty="0" smtClean="0">
                <a:latin typeface="Garamond" pitchFamily="-111" charset="0"/>
              </a:rPr>
              <a:t>(9 </a:t>
            </a:r>
            <a:r>
              <a:rPr lang="en-US" sz="2400" dirty="0" err="1">
                <a:latin typeface="Garamond" pitchFamily="-111" charset="0"/>
              </a:rPr>
              <a:t>c</a:t>
            </a:r>
            <a:r>
              <a:rPr lang="en-US" sz="2400" dirty="0" err="1" smtClean="0">
                <a:latin typeface="Garamond" pitchFamily="-111" charset="0"/>
              </a:rPr>
              <a:t>fu</a:t>
            </a:r>
            <a:r>
              <a:rPr lang="en-US" sz="2400" dirty="0" smtClean="0">
                <a:latin typeface="Garamond" pitchFamily="-111" charset="0"/>
              </a:rPr>
              <a:t>)</a:t>
            </a:r>
            <a:endParaRPr lang="en-US" sz="2400" dirty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r>
              <a:rPr lang="en-US" sz="2400" b="1" dirty="0" smtClean="0">
                <a:latin typeface="Garamond" pitchFamily="-111" charset="0"/>
              </a:rPr>
              <a:t>- Lingua </a:t>
            </a:r>
            <a:r>
              <a:rPr lang="en-US" sz="2400" b="1" dirty="0">
                <a:latin typeface="Garamond" pitchFamily="-111" charset="0"/>
              </a:rPr>
              <a:t>B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dirty="0" smtClean="0">
                <a:latin typeface="Garamond" pitchFamily="-111" charset="0"/>
              </a:rPr>
              <a:t>(9 </a:t>
            </a:r>
            <a:r>
              <a:rPr lang="en-US" sz="2400" dirty="0" err="1" smtClean="0">
                <a:latin typeface="Garamond" pitchFamily="-111" charset="0"/>
              </a:rPr>
              <a:t>cfu</a:t>
            </a:r>
            <a:r>
              <a:rPr lang="en-US" sz="2400" dirty="0" smtClean="0">
                <a:latin typeface="Garamond" pitchFamily="-111" charset="0"/>
              </a:rPr>
              <a:t>)</a:t>
            </a:r>
          </a:p>
          <a:p>
            <a:r>
              <a:rPr lang="en-US" sz="2400" b="1" dirty="0" smtClean="0">
                <a:latin typeface="Garamond" pitchFamily="-111" charset="0"/>
              </a:rPr>
              <a:t>- </a:t>
            </a:r>
            <a:r>
              <a:rPr lang="en-US" sz="2400" b="1" dirty="0" err="1" smtClean="0">
                <a:latin typeface="Garamond" pitchFamily="-111" charset="0"/>
              </a:rPr>
              <a:t>Letteratura</a:t>
            </a:r>
            <a:r>
              <a:rPr lang="en-US" sz="2400" b="1" dirty="0" smtClean="0">
                <a:latin typeface="Garamond" pitchFamily="-111" charset="0"/>
              </a:rPr>
              <a:t>  </a:t>
            </a:r>
            <a:r>
              <a:rPr lang="en-US" sz="2400" b="1" dirty="0">
                <a:latin typeface="Garamond" pitchFamily="-111" charset="0"/>
              </a:rPr>
              <a:t>B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dirty="0" smtClean="0">
                <a:latin typeface="Garamond" pitchFamily="-111" charset="0"/>
              </a:rPr>
              <a:t>(9 </a:t>
            </a:r>
            <a:r>
              <a:rPr lang="en-US" sz="2400" dirty="0" err="1" smtClean="0">
                <a:latin typeface="Garamond" pitchFamily="-111" charset="0"/>
              </a:rPr>
              <a:t>cfu</a:t>
            </a:r>
            <a:r>
              <a:rPr lang="en-US" sz="2400" dirty="0" smtClean="0">
                <a:latin typeface="Garamond" pitchFamily="-111" charset="0"/>
              </a:rPr>
              <a:t>)</a:t>
            </a:r>
          </a:p>
          <a:p>
            <a:endParaRPr lang="en-US" sz="2400" b="1" dirty="0">
              <a:latin typeface="Garamond" pitchFamily="-111" charset="0"/>
            </a:endParaRPr>
          </a:p>
          <a:p>
            <a:r>
              <a:rPr lang="en-US" sz="2400" b="1" dirty="0" smtClean="0">
                <a:latin typeface="Garamond" pitchFamily="-111" charset="0"/>
              </a:rPr>
              <a:t>- Lingua A secondo </a:t>
            </a:r>
            <a:r>
              <a:rPr lang="en-US" sz="2400" b="1" dirty="0" err="1" smtClean="0">
                <a:latin typeface="Garamond" pitchFamily="-111" charset="0"/>
              </a:rPr>
              <a:t>esame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dirty="0" smtClean="0">
                <a:latin typeface="Garamond" pitchFamily="-111" charset="0"/>
              </a:rPr>
              <a:t>(9 </a:t>
            </a:r>
            <a:r>
              <a:rPr lang="en-US" sz="2400" dirty="0" err="1" smtClean="0">
                <a:latin typeface="Garamond" pitchFamily="-111" charset="0"/>
              </a:rPr>
              <a:t>cfu</a:t>
            </a:r>
            <a:r>
              <a:rPr lang="en-US" sz="2400" dirty="0" smtClean="0">
                <a:latin typeface="Garamond" pitchFamily="-111" charset="0"/>
              </a:rPr>
              <a:t>)</a:t>
            </a:r>
          </a:p>
          <a:p>
            <a:r>
              <a:rPr lang="en-US" sz="2400" b="1" dirty="0" smtClean="0">
                <a:latin typeface="Garamond" pitchFamily="-111" charset="0"/>
              </a:rPr>
              <a:t>- </a:t>
            </a:r>
            <a:r>
              <a:rPr lang="en-US" sz="2400" b="1" dirty="0" err="1" smtClean="0">
                <a:latin typeface="Garamond" pitchFamily="-111" charset="0"/>
              </a:rPr>
              <a:t>Letteratura</a:t>
            </a:r>
            <a:r>
              <a:rPr lang="en-US" sz="2400" b="1" dirty="0" smtClean="0">
                <a:latin typeface="Garamond" pitchFamily="-111" charset="0"/>
              </a:rPr>
              <a:t> A secondo </a:t>
            </a:r>
            <a:r>
              <a:rPr lang="en-US" sz="2400" b="1" dirty="0" err="1" smtClean="0">
                <a:latin typeface="Garamond" pitchFamily="-111" charset="0"/>
              </a:rPr>
              <a:t>esame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dirty="0" smtClean="0">
                <a:latin typeface="Garamond" pitchFamily="-111" charset="0"/>
              </a:rPr>
              <a:t>(6 </a:t>
            </a:r>
            <a:r>
              <a:rPr lang="en-US" sz="2400" dirty="0" err="1" smtClean="0">
                <a:latin typeface="Garamond" pitchFamily="-111" charset="0"/>
              </a:rPr>
              <a:t>cfu</a:t>
            </a:r>
            <a:r>
              <a:rPr lang="en-US" sz="2400" dirty="0" smtClean="0">
                <a:latin typeface="Garamond" pitchFamily="-111" charset="0"/>
              </a:rPr>
              <a:t>)</a:t>
            </a:r>
          </a:p>
          <a:p>
            <a:r>
              <a:rPr lang="en-US" sz="2400" b="1" dirty="0" smtClean="0">
                <a:latin typeface="Garamond" pitchFamily="-111" charset="0"/>
              </a:rPr>
              <a:t>- Un </a:t>
            </a:r>
            <a:r>
              <a:rPr lang="en-US" sz="2400" b="1" dirty="0" err="1" smtClean="0">
                <a:latin typeface="Garamond" pitchFamily="-111" charset="0"/>
              </a:rPr>
              <a:t>insegnamento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nell’ambito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dell’italianistica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dirty="0">
                <a:latin typeface="Garamond" pitchFamily="-111" charset="0"/>
              </a:rPr>
              <a:t>(6 </a:t>
            </a:r>
            <a:r>
              <a:rPr lang="en-US" sz="2400" dirty="0" err="1">
                <a:latin typeface="Garamond" pitchFamily="-111" charset="0"/>
              </a:rPr>
              <a:t>cfu</a:t>
            </a:r>
            <a:r>
              <a:rPr lang="en-US" sz="2400" dirty="0" smtClean="0">
                <a:latin typeface="Garamond" pitchFamily="-111" charset="0"/>
              </a:rPr>
              <a:t>)</a:t>
            </a:r>
          </a:p>
          <a:p>
            <a:r>
              <a:rPr lang="en-US" sz="2400" b="1" dirty="0">
                <a:latin typeface="Garamond" pitchFamily="-111" charset="0"/>
              </a:rPr>
              <a:t>- </a:t>
            </a:r>
            <a:r>
              <a:rPr lang="en-US" sz="2400" b="1" dirty="0" err="1" smtClean="0">
                <a:latin typeface="Garamond" pitchFamily="-111" charset="0"/>
              </a:rPr>
              <a:t>Altri</a:t>
            </a:r>
            <a:r>
              <a:rPr lang="en-US" sz="2400" b="1" dirty="0" smtClean="0">
                <a:latin typeface="Garamond" pitchFamily="-111" charset="0"/>
              </a:rPr>
              <a:t> due </a:t>
            </a:r>
            <a:r>
              <a:rPr lang="en-US" sz="2400" b="1" dirty="0" err="1" smtClean="0">
                <a:latin typeface="Garamond" pitchFamily="-111" charset="0"/>
              </a:rPr>
              <a:t>insegnamenti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>
                <a:latin typeface="Garamond" pitchFamily="-111" charset="0"/>
              </a:rPr>
              <a:t>di </a:t>
            </a:r>
            <a:r>
              <a:rPr lang="en-US" sz="2400" b="1" dirty="0" err="1">
                <a:latin typeface="Garamond" pitchFamily="-111" charset="0"/>
              </a:rPr>
              <a:t>ambito</a:t>
            </a:r>
            <a:r>
              <a:rPr lang="en-US" sz="2400" b="1" dirty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filologico</a:t>
            </a:r>
            <a:r>
              <a:rPr lang="en-US" sz="2400" b="1" dirty="0">
                <a:latin typeface="Garamond" pitchFamily="-111" charset="0"/>
              </a:rPr>
              <a:t>,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>
                <a:latin typeface="Garamond" pitchFamily="-111" charset="0"/>
              </a:rPr>
              <a:t>linguistico</a:t>
            </a:r>
            <a:r>
              <a:rPr lang="en-US" sz="2400" b="1" dirty="0">
                <a:latin typeface="Garamond" pitchFamily="-111" charset="0"/>
              </a:rPr>
              <a:t> o </a:t>
            </a:r>
            <a:r>
              <a:rPr lang="en-US" sz="2400" b="1" dirty="0" err="1">
                <a:latin typeface="Garamond" pitchFamily="-111" charset="0"/>
              </a:rPr>
              <a:t>letterario</a:t>
            </a:r>
            <a:r>
              <a:rPr lang="en-US" sz="2400" b="1" dirty="0">
                <a:latin typeface="Garamond" pitchFamily="-111" charset="0"/>
              </a:rPr>
              <a:t> </a:t>
            </a:r>
            <a:r>
              <a:rPr lang="en-US" sz="2400" dirty="0">
                <a:latin typeface="Garamond" pitchFamily="-111" charset="0"/>
              </a:rPr>
              <a:t>(6 </a:t>
            </a:r>
            <a:r>
              <a:rPr lang="en-US" sz="2400" dirty="0" err="1">
                <a:latin typeface="Garamond" pitchFamily="-111" charset="0"/>
              </a:rPr>
              <a:t>cfu</a:t>
            </a:r>
            <a:r>
              <a:rPr lang="en-US" sz="2400" dirty="0">
                <a:latin typeface="Garamond" pitchFamily="-111" charset="0"/>
              </a:rPr>
              <a:t>)</a:t>
            </a:r>
          </a:p>
          <a:p>
            <a:pPr marL="342900" indent="-342900">
              <a:buFontTx/>
              <a:buChar char="-"/>
            </a:pPr>
            <a:endParaRPr lang="en-US" sz="2400" dirty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5484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 w="9525">
            <a:noFill/>
            <a:miter lim="800000"/>
            <a:headEnd/>
            <a:tailEnd/>
          </a:ln>
        </p:spPr>
        <p:txBody>
          <a:bodyPr wrap="none" rIns="360000" anchor="ctr">
            <a:prstTxWarp prst="textNoShape">
              <a:avLst/>
            </a:prstTxWarp>
          </a:bodyPr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115715" name="Picture 20" descr="SigilloLogoLAST_WhiteO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6" name="Text Box 45"/>
          <p:cNvSpPr txBox="1">
            <a:spLocks noChangeArrowheads="1"/>
          </p:cNvSpPr>
          <p:nvPr/>
        </p:nvSpPr>
        <p:spPr bwMode="auto">
          <a:xfrm>
            <a:off x="3826391" y="252413"/>
            <a:ext cx="531761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it-IT" sz="2800" b="1" dirty="0" smtClean="0">
                <a:solidFill>
                  <a:schemeClr val="bg1"/>
                </a:solidFill>
                <a:latin typeface="Garamond" pitchFamily="-111" charset="0"/>
              </a:rPr>
              <a:t>Corso </a:t>
            </a:r>
            <a:r>
              <a:rPr lang="it-IT" sz="2800" b="1" dirty="0">
                <a:solidFill>
                  <a:schemeClr val="bg1"/>
                </a:solidFill>
                <a:latin typeface="Garamond" pitchFamily="-111" charset="0"/>
              </a:rPr>
              <a:t>di Laurea </a:t>
            </a:r>
            <a:r>
              <a:rPr lang="it-IT" sz="2800" b="1" dirty="0" smtClean="0">
                <a:solidFill>
                  <a:schemeClr val="bg1"/>
                </a:solidFill>
                <a:latin typeface="Garamond" pitchFamily="-111" charset="0"/>
              </a:rPr>
              <a:t>Magistrale LM37</a:t>
            </a:r>
            <a:endParaRPr lang="it-IT" sz="3200" b="1" dirty="0" smtClean="0">
              <a:solidFill>
                <a:schemeClr val="bg1"/>
              </a:solidFill>
              <a:latin typeface="Garamond" pitchFamily="-111" charset="0"/>
            </a:endParaRPr>
          </a:p>
          <a:p>
            <a:pPr algn="r"/>
            <a:r>
              <a:rPr lang="it-IT" sz="3200" b="1" dirty="0" smtClean="0">
                <a:solidFill>
                  <a:schemeClr val="bg1"/>
                </a:solidFill>
                <a:latin typeface="Garamond" pitchFamily="-111" charset="0"/>
              </a:rPr>
              <a:t>(LLA)</a:t>
            </a:r>
            <a:endParaRPr lang="it-IT" sz="3200" b="1" dirty="0">
              <a:solidFill>
                <a:schemeClr val="bg1"/>
              </a:solidFill>
              <a:latin typeface="Garamond" pitchFamily="-111" charset="0"/>
            </a:endParaRPr>
          </a:p>
        </p:txBody>
      </p:sp>
      <p:sp>
        <p:nvSpPr>
          <p:cNvPr id="115719" name="Rectangle 59"/>
          <p:cNvSpPr>
            <a:spLocks noChangeArrowheads="1"/>
          </p:cNvSpPr>
          <p:nvPr/>
        </p:nvSpPr>
        <p:spPr bwMode="auto">
          <a:xfrm>
            <a:off x="184150" y="1322389"/>
            <a:ext cx="8727621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b="1" cap="all" dirty="0" err="1" smtClean="0">
                <a:latin typeface="Garamond" pitchFamily="-111" charset="0"/>
              </a:rPr>
              <a:t>Affini</a:t>
            </a:r>
            <a:endParaRPr lang="en-US" sz="2400" b="1" dirty="0" smtClean="0">
              <a:latin typeface="Garamond" pitchFamily="-111" charset="0"/>
            </a:endParaRPr>
          </a:p>
          <a:p>
            <a:r>
              <a:rPr lang="en-US" sz="2400" b="1" dirty="0" smtClean="0">
                <a:latin typeface="Garamond" pitchFamily="-111" charset="0"/>
              </a:rPr>
              <a:t>2 </a:t>
            </a:r>
            <a:r>
              <a:rPr lang="en-US" sz="2400" b="1" dirty="0" err="1" smtClean="0">
                <a:latin typeface="Garamond" pitchFamily="-111" charset="0"/>
              </a:rPr>
              <a:t>esami</a:t>
            </a:r>
            <a:r>
              <a:rPr lang="en-US" sz="2400" b="1" dirty="0" smtClean="0">
                <a:latin typeface="Garamond" pitchFamily="-111" charset="0"/>
              </a:rPr>
              <a:t> a </a:t>
            </a:r>
            <a:r>
              <a:rPr lang="en-US" sz="2400" b="1" dirty="0" err="1" smtClean="0">
                <a:latin typeface="Garamond" pitchFamily="-111" charset="0"/>
              </a:rPr>
              <a:t>scelta</a:t>
            </a:r>
            <a:r>
              <a:rPr lang="en-US" sz="2400" b="1" dirty="0" smtClean="0">
                <a:latin typeface="Garamond" pitchFamily="-111" charset="0"/>
              </a:rPr>
              <a:t>:</a:t>
            </a:r>
          </a:p>
          <a:p>
            <a:endParaRPr lang="en-US" sz="2400" b="1" dirty="0">
              <a:latin typeface="Garamond" pitchFamily="-111" charset="0"/>
            </a:endParaRPr>
          </a:p>
          <a:p>
            <a:r>
              <a:rPr lang="en-US" sz="2400" dirty="0" smtClean="0">
                <a:latin typeface="Garamond" pitchFamily="-111" charset="0"/>
              </a:rPr>
              <a:t>-   </a:t>
            </a:r>
            <a:r>
              <a:rPr lang="en-US" sz="2400" b="1" dirty="0" err="1" smtClean="0">
                <a:latin typeface="Garamond" pitchFamily="-111" charset="0"/>
              </a:rPr>
              <a:t>Ambito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letterario</a:t>
            </a:r>
            <a:r>
              <a:rPr lang="en-US" sz="2400" b="1" dirty="0" smtClean="0">
                <a:latin typeface="Garamond" pitchFamily="-111" charset="0"/>
              </a:rPr>
              <a:t> (</a:t>
            </a:r>
            <a:r>
              <a:rPr lang="en-US" sz="2400" b="1" dirty="0" err="1" smtClean="0">
                <a:latin typeface="Garamond" pitchFamily="-111" charset="0"/>
              </a:rPr>
              <a:t>biennalizzazione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>
                <a:latin typeface="Garamond" pitchFamily="-111" charset="0"/>
              </a:rPr>
              <a:t>della</a:t>
            </a:r>
            <a:r>
              <a:rPr lang="en-US" sz="2400" b="1" dirty="0">
                <a:latin typeface="Garamond" pitchFamily="-111" charset="0"/>
              </a:rPr>
              <a:t> </a:t>
            </a:r>
            <a:r>
              <a:rPr lang="en-US" sz="2400" b="1" dirty="0" err="1">
                <a:latin typeface="Garamond" pitchFamily="-111" charset="0"/>
              </a:rPr>
              <a:t>letteratura</a:t>
            </a:r>
            <a:r>
              <a:rPr lang="en-US" sz="2400" b="1" dirty="0">
                <a:latin typeface="Garamond" pitchFamily="-111" charset="0"/>
              </a:rPr>
              <a:t> </a:t>
            </a:r>
            <a:r>
              <a:rPr lang="en-US" sz="2400" b="1" dirty="0" err="1">
                <a:latin typeface="Garamond" pitchFamily="-111" charset="0"/>
              </a:rPr>
              <a:t>della</a:t>
            </a:r>
            <a:r>
              <a:rPr lang="en-US" sz="2400" b="1" dirty="0">
                <a:latin typeface="Garamond" pitchFamily="-111" charset="0"/>
              </a:rPr>
              <a:t> </a:t>
            </a:r>
            <a:r>
              <a:rPr lang="en-US" sz="2400" b="1" dirty="0" err="1">
                <a:latin typeface="Garamond" pitchFamily="-111" charset="0"/>
              </a:rPr>
              <a:t>seconda</a:t>
            </a:r>
            <a:r>
              <a:rPr lang="en-US" sz="2400" b="1" dirty="0">
                <a:latin typeface="Garamond" pitchFamily="-111" charset="0"/>
              </a:rPr>
              <a:t> </a:t>
            </a:r>
            <a:r>
              <a:rPr lang="en-US" sz="2400" b="1" dirty="0" smtClean="0">
                <a:latin typeface="Garamond" pitchFamily="-111" charset="0"/>
              </a:rPr>
              <a:t>lingua; </a:t>
            </a:r>
            <a:r>
              <a:rPr lang="en-US" sz="2400" b="1" dirty="0" err="1" smtClean="0">
                <a:latin typeface="Garamond" pitchFamily="-111" charset="0"/>
              </a:rPr>
              <a:t>letteratura</a:t>
            </a:r>
            <a:r>
              <a:rPr lang="en-US" sz="2400" b="1" dirty="0" smtClean="0">
                <a:latin typeface="Garamond" pitchFamily="-111" charset="0"/>
              </a:rPr>
              <a:t> di </a:t>
            </a:r>
            <a:r>
              <a:rPr lang="en-US" sz="2400" b="1" dirty="0" err="1" smtClean="0">
                <a:latin typeface="Garamond" pitchFamily="-111" charset="0"/>
              </a:rPr>
              <a:t>una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terza</a:t>
            </a:r>
            <a:r>
              <a:rPr lang="en-US" sz="2400" b="1" dirty="0" smtClean="0">
                <a:latin typeface="Garamond" pitchFamily="-111" charset="0"/>
              </a:rPr>
              <a:t> lingua…)</a:t>
            </a:r>
            <a:endParaRPr lang="en-US" sz="2400" b="1" dirty="0">
              <a:latin typeface="Garamond" pitchFamily="-111" charset="0"/>
            </a:endParaRPr>
          </a:p>
          <a:p>
            <a:pPr marL="342900" indent="-342900">
              <a:buFontTx/>
              <a:buChar char="-"/>
            </a:pPr>
            <a:r>
              <a:rPr lang="en-US" sz="2400" b="1" dirty="0" smtClean="0">
                <a:latin typeface="Garamond" pitchFamily="-111" charset="0"/>
              </a:rPr>
              <a:t>Discipline </a:t>
            </a:r>
            <a:r>
              <a:rPr lang="en-US" sz="2400" b="1" dirty="0" err="1" smtClean="0">
                <a:latin typeface="Garamond" pitchFamily="-111" charset="0"/>
              </a:rPr>
              <a:t>storiche</a:t>
            </a:r>
            <a:r>
              <a:rPr lang="en-US" sz="2400" b="1" dirty="0" smtClean="0">
                <a:latin typeface="Garamond" pitchFamily="-111" charset="0"/>
              </a:rPr>
              <a:t> (</a:t>
            </a:r>
            <a:r>
              <a:rPr lang="en-US" sz="2400" b="1" dirty="0" err="1" smtClean="0">
                <a:latin typeface="Garamond" pitchFamily="-111" charset="0"/>
              </a:rPr>
              <a:t>storie</a:t>
            </a:r>
            <a:r>
              <a:rPr lang="en-US" sz="2400" b="1" dirty="0" smtClean="0">
                <a:latin typeface="Garamond" pitchFamily="-111" charset="0"/>
              </a:rPr>
              <a:t>, </a:t>
            </a:r>
            <a:r>
              <a:rPr lang="en-US" sz="2400" b="1" dirty="0" err="1" smtClean="0">
                <a:latin typeface="Garamond" pitchFamily="-111" charset="0"/>
              </a:rPr>
              <a:t>geografia</a:t>
            </a:r>
            <a:r>
              <a:rPr lang="en-US" sz="2400" b="1" dirty="0" smtClean="0">
                <a:latin typeface="Garamond" pitchFamily="-111" charset="0"/>
              </a:rPr>
              <a:t>, </a:t>
            </a:r>
            <a:r>
              <a:rPr lang="en-US" sz="2400" b="1" dirty="0" err="1" smtClean="0">
                <a:latin typeface="Garamond" pitchFamily="-111" charset="0"/>
              </a:rPr>
              <a:t>sociologia</a:t>
            </a:r>
            <a:r>
              <a:rPr lang="en-US" sz="2400" b="1" dirty="0" smtClean="0">
                <a:latin typeface="Garamond" pitchFamily="-111" charset="0"/>
              </a:rPr>
              <a:t>, </a:t>
            </a:r>
            <a:r>
              <a:rPr lang="en-US" sz="2400" b="1" dirty="0" err="1" smtClean="0">
                <a:latin typeface="Garamond" pitchFamily="-111" charset="0"/>
              </a:rPr>
              <a:t>filosofia</a:t>
            </a:r>
            <a:r>
              <a:rPr lang="en-US" sz="2400" b="1" dirty="0" smtClean="0">
                <a:latin typeface="Garamond" pitchFamily="-111" charset="0"/>
              </a:rPr>
              <a:t>)</a:t>
            </a:r>
          </a:p>
          <a:p>
            <a:pPr marL="342900" indent="-342900">
              <a:buFontTx/>
              <a:buChar char="-"/>
            </a:pPr>
            <a:r>
              <a:rPr lang="en-US" sz="2400" b="1" dirty="0" smtClean="0">
                <a:latin typeface="Garamond" pitchFamily="-111" charset="0"/>
              </a:rPr>
              <a:t>Discipline </a:t>
            </a:r>
            <a:r>
              <a:rPr lang="en-US" sz="2400" b="1" dirty="0" err="1" smtClean="0">
                <a:latin typeface="Garamond" pitchFamily="-111" charset="0"/>
              </a:rPr>
              <a:t>artistiche</a:t>
            </a:r>
            <a:r>
              <a:rPr lang="en-US" sz="2400" b="1" dirty="0" smtClean="0">
                <a:latin typeface="Garamond" pitchFamily="-111" charset="0"/>
              </a:rPr>
              <a:t> (</a:t>
            </a:r>
            <a:r>
              <a:rPr lang="en-US" sz="2400" b="1" dirty="0" err="1" smtClean="0">
                <a:latin typeface="Garamond" pitchFamily="-111" charset="0"/>
              </a:rPr>
              <a:t>storia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dell’arte</a:t>
            </a:r>
            <a:r>
              <a:rPr lang="en-US" sz="2400" b="1" dirty="0" smtClean="0">
                <a:latin typeface="Garamond" pitchFamily="-111" charset="0"/>
              </a:rPr>
              <a:t>, del </a:t>
            </a:r>
            <a:r>
              <a:rPr lang="en-US" sz="2400" b="1" dirty="0" err="1" smtClean="0">
                <a:latin typeface="Garamond" pitchFamily="-111" charset="0"/>
              </a:rPr>
              <a:t>teatro</a:t>
            </a:r>
            <a:r>
              <a:rPr lang="en-US" sz="2400" b="1" dirty="0" smtClean="0">
                <a:latin typeface="Garamond" pitchFamily="-111" charset="0"/>
              </a:rPr>
              <a:t>, del cinema, </a:t>
            </a:r>
            <a:r>
              <a:rPr lang="en-US" sz="2400" b="1" dirty="0" err="1" smtClean="0">
                <a:latin typeface="Garamond" pitchFamily="-111" charset="0"/>
              </a:rPr>
              <a:t>della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musica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ecc</a:t>
            </a:r>
            <a:r>
              <a:rPr lang="en-US" sz="2400" b="1" dirty="0" smtClean="0">
                <a:latin typeface="Garamond" pitchFamily="-111" charset="0"/>
              </a:rPr>
              <a:t>.)</a:t>
            </a:r>
          </a:p>
          <a:p>
            <a:pPr marL="342900" indent="-342900">
              <a:buFontTx/>
              <a:buChar char="-"/>
            </a:pPr>
            <a:r>
              <a:rPr lang="en-US" sz="2400" b="1" dirty="0" err="1" smtClean="0">
                <a:latin typeface="Garamond" pitchFamily="-111" charset="0"/>
              </a:rPr>
              <a:t>Informatica</a:t>
            </a:r>
            <a:r>
              <a:rPr lang="en-US" sz="2400" b="1" dirty="0" smtClean="0">
                <a:latin typeface="Garamond" pitchFamily="-111" charset="0"/>
              </a:rPr>
              <a:t> per </a:t>
            </a:r>
            <a:r>
              <a:rPr lang="en-US" sz="2400" b="1" dirty="0" err="1" smtClean="0">
                <a:latin typeface="Garamond" pitchFamily="-111" charset="0"/>
              </a:rPr>
              <a:t>studi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umanistici</a:t>
            </a:r>
            <a:endParaRPr lang="en-US" sz="2400" b="1" dirty="0" smtClean="0">
              <a:latin typeface="Garamond" pitchFamily="-111" charset="0"/>
            </a:endParaRPr>
          </a:p>
          <a:p>
            <a:pPr marL="342900" indent="-342900">
              <a:buFontTx/>
              <a:buChar char="-"/>
            </a:pPr>
            <a:r>
              <a:rPr lang="en-US" sz="2800" b="1" dirty="0" smtClean="0">
                <a:latin typeface="Garamond" pitchFamily="-111" charset="0"/>
              </a:rPr>
              <a:t>Per </a:t>
            </a:r>
            <a:r>
              <a:rPr lang="en-US" sz="2800" b="1" dirty="0" err="1" smtClean="0">
                <a:latin typeface="Garamond" pitchFamily="-111" charset="0"/>
              </a:rPr>
              <a:t>l’insegnamento</a:t>
            </a:r>
            <a:r>
              <a:rPr lang="en-US" sz="2800" b="1" dirty="0" smtClean="0">
                <a:latin typeface="Garamond" pitchFamily="-111" charset="0"/>
              </a:rPr>
              <a:t> (discipline </a:t>
            </a:r>
            <a:r>
              <a:rPr lang="en-US" sz="2800" b="1" dirty="0" err="1" smtClean="0">
                <a:latin typeface="Garamond" pitchFamily="-111" charset="0"/>
              </a:rPr>
              <a:t>abilitanti</a:t>
            </a:r>
            <a:r>
              <a:rPr lang="en-US" sz="2800" b="1" dirty="0" smtClean="0">
                <a:latin typeface="Garamond" pitchFamily="-111" charset="0"/>
              </a:rPr>
              <a:t> </a:t>
            </a:r>
            <a:r>
              <a:rPr lang="en-US" sz="2800" b="1" dirty="0" err="1" smtClean="0">
                <a:latin typeface="Garamond" pitchFamily="-111" charset="0"/>
              </a:rPr>
              <a:t>concorso</a:t>
            </a:r>
            <a:r>
              <a:rPr lang="en-US" sz="2800" b="1" dirty="0" smtClean="0">
                <a:latin typeface="Garamond" pitchFamily="-111" charset="0"/>
              </a:rPr>
              <a:t> FIT)</a:t>
            </a:r>
          </a:p>
          <a:p>
            <a:pPr marL="342900" indent="-342900">
              <a:buFontTx/>
              <a:buChar char="-"/>
            </a:pPr>
            <a:endParaRPr lang="en-US" sz="2400" b="1" dirty="0" smtClean="0">
              <a:latin typeface="Garamond" pitchFamily="-111" charset="0"/>
            </a:endParaRPr>
          </a:p>
          <a:p>
            <a:r>
              <a:rPr lang="en-US" sz="2400" b="1" dirty="0">
                <a:solidFill>
                  <a:srgbClr val="C00000"/>
                </a:solidFill>
                <a:latin typeface="Garamond" pitchFamily="-111" charset="0"/>
              </a:rPr>
              <a:t>1</a:t>
            </a:r>
            <a:r>
              <a:rPr lang="en-US" sz="2400" b="1" dirty="0" smtClean="0">
                <a:solidFill>
                  <a:srgbClr val="C00000"/>
                </a:solidFill>
                <a:latin typeface="Garamond" pitchFamily="-111" charset="0"/>
              </a:rPr>
              <a:t>5 </a:t>
            </a:r>
            <a:r>
              <a:rPr lang="en-US" sz="2400" b="1" dirty="0" err="1" smtClean="0">
                <a:solidFill>
                  <a:srgbClr val="C00000"/>
                </a:solidFill>
                <a:latin typeface="Garamond" pitchFamily="-111" charset="0"/>
              </a:rPr>
              <a:t>crediti</a:t>
            </a:r>
            <a:r>
              <a:rPr lang="en-US" sz="2400" b="1" dirty="0" smtClean="0">
                <a:solidFill>
                  <a:srgbClr val="C00000"/>
                </a:solidFill>
                <a:latin typeface="Garamond" pitchFamily="-111" charset="0"/>
              </a:rPr>
              <a:t> a </a:t>
            </a:r>
            <a:r>
              <a:rPr lang="en-US" sz="2400" b="1" dirty="0" err="1" smtClean="0">
                <a:solidFill>
                  <a:srgbClr val="C00000"/>
                </a:solidFill>
                <a:latin typeface="Garamond" pitchFamily="-111" charset="0"/>
              </a:rPr>
              <a:t>scelta</a:t>
            </a:r>
            <a:r>
              <a:rPr lang="en-US" sz="2400" b="1" dirty="0" smtClean="0">
                <a:solidFill>
                  <a:srgbClr val="C00000"/>
                </a:solidFill>
                <a:latin typeface="Garamond" pitchFamily="-111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Garamond" pitchFamily="-111" charset="0"/>
              </a:rPr>
              <a:t>libera</a:t>
            </a:r>
            <a:r>
              <a:rPr lang="en-US" sz="2400" b="1" dirty="0" smtClean="0">
                <a:solidFill>
                  <a:srgbClr val="C00000"/>
                </a:solidFill>
                <a:latin typeface="Garamond" pitchFamily="-111" charset="0"/>
              </a:rPr>
              <a:t>!!!!</a:t>
            </a: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687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 w="9525">
            <a:noFill/>
            <a:miter lim="800000"/>
            <a:headEnd/>
            <a:tailEnd/>
          </a:ln>
        </p:spPr>
        <p:txBody>
          <a:bodyPr wrap="none" rIns="360000" anchor="ctr">
            <a:prstTxWarp prst="textNoShape">
              <a:avLst/>
            </a:prstTxWarp>
          </a:bodyPr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115715" name="Picture 20" descr="SigilloLogoLAST_WhiteO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6" name="Text Box 45"/>
          <p:cNvSpPr txBox="1">
            <a:spLocks noChangeArrowheads="1"/>
          </p:cNvSpPr>
          <p:nvPr/>
        </p:nvSpPr>
        <p:spPr bwMode="auto">
          <a:xfrm>
            <a:off x="3826391" y="252413"/>
            <a:ext cx="531761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it-IT" sz="2800" b="1" dirty="0" smtClean="0">
                <a:solidFill>
                  <a:schemeClr val="bg1"/>
                </a:solidFill>
                <a:latin typeface="Garamond" pitchFamily="-111" charset="0"/>
              </a:rPr>
              <a:t>Corso </a:t>
            </a:r>
            <a:r>
              <a:rPr lang="it-IT" sz="2800" b="1" dirty="0">
                <a:solidFill>
                  <a:schemeClr val="bg1"/>
                </a:solidFill>
                <a:latin typeface="Garamond" pitchFamily="-111" charset="0"/>
              </a:rPr>
              <a:t>di Laurea </a:t>
            </a:r>
            <a:r>
              <a:rPr lang="it-IT" sz="2800" b="1" dirty="0" smtClean="0">
                <a:solidFill>
                  <a:schemeClr val="bg1"/>
                </a:solidFill>
                <a:latin typeface="Garamond" pitchFamily="-111" charset="0"/>
              </a:rPr>
              <a:t>Magistrale LM37</a:t>
            </a:r>
            <a:endParaRPr lang="it-IT" sz="3200" b="1" dirty="0" smtClean="0">
              <a:solidFill>
                <a:schemeClr val="bg1"/>
              </a:solidFill>
              <a:latin typeface="Garamond" pitchFamily="-111" charset="0"/>
            </a:endParaRPr>
          </a:p>
          <a:p>
            <a:pPr algn="r"/>
            <a:r>
              <a:rPr lang="it-IT" sz="3200" b="1" dirty="0" smtClean="0">
                <a:solidFill>
                  <a:schemeClr val="bg1"/>
                </a:solidFill>
                <a:latin typeface="Garamond" pitchFamily="-111" charset="0"/>
              </a:rPr>
              <a:t>(LLA)</a:t>
            </a:r>
            <a:endParaRPr lang="it-IT" sz="3200" b="1" dirty="0">
              <a:solidFill>
                <a:schemeClr val="bg1"/>
              </a:solidFill>
              <a:latin typeface="Garamond" pitchFamily="-111" charset="0"/>
            </a:endParaRPr>
          </a:p>
        </p:txBody>
      </p:sp>
      <p:sp>
        <p:nvSpPr>
          <p:cNvPr id="115719" name="Rectangle 59"/>
          <p:cNvSpPr>
            <a:spLocks noChangeArrowheads="1"/>
          </p:cNvSpPr>
          <p:nvPr/>
        </p:nvSpPr>
        <p:spPr bwMode="auto">
          <a:xfrm>
            <a:off x="347241" y="1860095"/>
            <a:ext cx="8143616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400" b="1" dirty="0" smtClean="0"/>
              <a:t>Elaborato finale:</a:t>
            </a:r>
            <a:r>
              <a:rPr lang="it-IT" sz="2400" dirty="0" smtClean="0"/>
              <a:t> </a:t>
            </a:r>
            <a:r>
              <a:rPr lang="it-IT" sz="2400" b="1" dirty="0" smtClean="0">
                <a:solidFill>
                  <a:srgbClr val="00B050"/>
                </a:solidFill>
              </a:rPr>
              <a:t>21 </a:t>
            </a:r>
            <a:r>
              <a:rPr lang="it-IT" sz="2400" dirty="0" smtClean="0"/>
              <a:t>CFU</a:t>
            </a:r>
            <a:endParaRPr lang="it-IT" sz="2400" dirty="0"/>
          </a:p>
          <a:p>
            <a:pPr lvl="0"/>
            <a:endParaRPr lang="it-IT" sz="2400" dirty="0" smtClean="0"/>
          </a:p>
          <a:p>
            <a:pPr lvl="0"/>
            <a:endParaRPr lang="it-IT" sz="2400" dirty="0"/>
          </a:p>
          <a:p>
            <a:pPr lvl="0"/>
            <a:r>
              <a:rPr lang="it-IT" sz="2000" dirty="0" smtClean="0"/>
              <a:t>(Anche la ‘seconda’ lingua </a:t>
            </a:r>
            <a:r>
              <a:rPr lang="it-IT" sz="2000" dirty="0"/>
              <a:t>e </a:t>
            </a:r>
            <a:r>
              <a:rPr lang="it-IT" sz="2000" dirty="0" smtClean="0"/>
              <a:t>la seconda letteratura – seppur non </a:t>
            </a:r>
            <a:r>
              <a:rPr lang="it-IT" sz="2000" dirty="0" err="1" smtClean="0"/>
              <a:t>biennalizzata</a:t>
            </a:r>
            <a:r>
              <a:rPr lang="it-IT" sz="2000" dirty="0"/>
              <a:t> </a:t>
            </a:r>
            <a:r>
              <a:rPr lang="it-IT" sz="2000" dirty="0" smtClean="0"/>
              <a:t>- </a:t>
            </a:r>
            <a:r>
              <a:rPr lang="it-IT" sz="2000" dirty="0"/>
              <a:t>potrà diventare oggetto di </a:t>
            </a:r>
            <a:r>
              <a:rPr lang="it-IT" sz="2000" dirty="0" smtClean="0"/>
              <a:t>tesi)</a:t>
            </a:r>
            <a:endParaRPr lang="it-IT" sz="2000" b="1" dirty="0"/>
          </a:p>
          <a:p>
            <a:pPr lvl="0"/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26140202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Specificità di LLA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1) Varietà delle lingue insegnate</a:t>
            </a:r>
          </a:p>
          <a:p>
            <a:r>
              <a:rPr lang="it-IT" dirty="0" smtClean="0"/>
              <a:t>2) Immersione </a:t>
            </a:r>
            <a:r>
              <a:rPr lang="it-IT" i="1" dirty="0" smtClean="0"/>
              <a:t>integrale</a:t>
            </a:r>
            <a:r>
              <a:rPr lang="it-IT" dirty="0" smtClean="0"/>
              <a:t> nella cultura del paese altro (non solo linguistica ma anche letteraria, artistica ecc.)</a:t>
            </a:r>
          </a:p>
          <a:p>
            <a:r>
              <a:rPr lang="it-IT" dirty="0" smtClean="0"/>
              <a:t>3) Formazione all’insegnamento delle lingue e delle civiltà straniere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1094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 w="9525">
            <a:noFill/>
            <a:miter lim="800000"/>
            <a:headEnd/>
            <a:tailEnd/>
          </a:ln>
        </p:spPr>
        <p:txBody>
          <a:bodyPr wrap="none" rIns="360000" anchor="ctr">
            <a:prstTxWarp prst="textNoShape">
              <a:avLst/>
            </a:prstTxWarp>
          </a:bodyPr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115715" name="Picture 20" descr="SigilloLogoLAST_WhiteO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6" name="Text Box 45"/>
          <p:cNvSpPr txBox="1">
            <a:spLocks noChangeArrowheads="1"/>
          </p:cNvSpPr>
          <p:nvPr/>
        </p:nvSpPr>
        <p:spPr bwMode="auto">
          <a:xfrm>
            <a:off x="3826391" y="252413"/>
            <a:ext cx="531761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it-IT" sz="2800" b="1" dirty="0" smtClean="0">
                <a:solidFill>
                  <a:schemeClr val="bg1"/>
                </a:solidFill>
                <a:latin typeface="Garamond" pitchFamily="-111" charset="0"/>
              </a:rPr>
              <a:t>Corso </a:t>
            </a:r>
            <a:r>
              <a:rPr lang="it-IT" sz="2800" b="1" dirty="0">
                <a:solidFill>
                  <a:schemeClr val="bg1"/>
                </a:solidFill>
                <a:latin typeface="Garamond" pitchFamily="-111" charset="0"/>
              </a:rPr>
              <a:t>di Laurea </a:t>
            </a:r>
            <a:r>
              <a:rPr lang="it-IT" sz="2800" b="1" dirty="0" smtClean="0">
                <a:solidFill>
                  <a:schemeClr val="bg1"/>
                </a:solidFill>
                <a:latin typeface="Garamond" pitchFamily="-111" charset="0"/>
              </a:rPr>
              <a:t>Magistrale LM37</a:t>
            </a:r>
            <a:endParaRPr lang="it-IT" sz="3200" b="1" dirty="0" smtClean="0">
              <a:solidFill>
                <a:schemeClr val="bg1"/>
              </a:solidFill>
              <a:latin typeface="Garamond" pitchFamily="-111" charset="0"/>
            </a:endParaRPr>
          </a:p>
          <a:p>
            <a:pPr algn="r"/>
            <a:r>
              <a:rPr lang="it-IT" sz="3200" b="1" dirty="0" smtClean="0">
                <a:solidFill>
                  <a:schemeClr val="bg1"/>
                </a:solidFill>
                <a:latin typeface="Garamond" pitchFamily="-111" charset="0"/>
              </a:rPr>
              <a:t>(LLA)</a:t>
            </a:r>
            <a:endParaRPr lang="it-IT" sz="3200" b="1" dirty="0">
              <a:solidFill>
                <a:schemeClr val="bg1"/>
              </a:solidFill>
              <a:latin typeface="Garamond" pitchFamily="-111" charset="0"/>
            </a:endParaRPr>
          </a:p>
        </p:txBody>
      </p:sp>
      <p:sp>
        <p:nvSpPr>
          <p:cNvPr id="115719" name="Rectangle 59"/>
          <p:cNvSpPr>
            <a:spLocks noChangeArrowheads="1"/>
          </p:cNvSpPr>
          <p:nvPr/>
        </p:nvSpPr>
        <p:spPr bwMode="auto">
          <a:xfrm>
            <a:off x="348141" y="1550819"/>
            <a:ext cx="8727621" cy="104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Garamond" pitchFamily="-111" charset="0"/>
              </a:rPr>
              <a:t>LE NOSTRE LINGUE</a:t>
            </a:r>
          </a:p>
          <a:p>
            <a:endParaRPr lang="en-US" sz="2400" b="1" dirty="0">
              <a:latin typeface="Garamond" pitchFamily="-111" charset="0"/>
            </a:endParaRPr>
          </a:p>
          <a:p>
            <a:r>
              <a:rPr lang="en-US" sz="2400" b="1" dirty="0" smtClean="0">
                <a:latin typeface="Garamond" pitchFamily="-111" charset="0"/>
              </a:rPr>
              <a:t>13 </a:t>
            </a:r>
            <a:r>
              <a:rPr lang="en-US" sz="2400" b="1" dirty="0" err="1" smtClean="0">
                <a:latin typeface="Garamond" pitchFamily="-111" charset="0"/>
              </a:rPr>
              <a:t>Insegnamenti</a:t>
            </a:r>
            <a:r>
              <a:rPr lang="en-US" sz="2400" b="1" dirty="0" smtClean="0">
                <a:latin typeface="Garamond" pitchFamily="-111" charset="0"/>
              </a:rPr>
              <a:t> di LINGUA, LINGUISTICA E TRADUZIONE:</a:t>
            </a: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r>
              <a:rPr lang="en-US" sz="2400" b="1" dirty="0" smtClean="0">
                <a:latin typeface="Garamond" pitchFamily="-111" charset="0"/>
              </a:rPr>
              <a:t>NON SOLO </a:t>
            </a:r>
            <a:r>
              <a:rPr lang="en-US" sz="2400" b="1" dirty="0" err="1" smtClean="0">
                <a:latin typeface="Garamond" pitchFamily="-111" charset="0"/>
              </a:rPr>
              <a:t>inglese</a:t>
            </a:r>
            <a:r>
              <a:rPr lang="en-US" sz="2400" b="1" dirty="0" smtClean="0">
                <a:latin typeface="Garamond" pitchFamily="-111" charset="0"/>
              </a:rPr>
              <a:t>, </a:t>
            </a:r>
            <a:r>
              <a:rPr lang="en-US" sz="2400" b="1" dirty="0" err="1" smtClean="0">
                <a:latin typeface="Garamond" pitchFamily="-111" charset="0"/>
              </a:rPr>
              <a:t>francese</a:t>
            </a:r>
            <a:r>
              <a:rPr lang="en-US" sz="2400" b="1" dirty="0" smtClean="0">
                <a:latin typeface="Garamond" pitchFamily="-111" charset="0"/>
              </a:rPr>
              <a:t>, </a:t>
            </a:r>
            <a:r>
              <a:rPr lang="en-US" sz="2400" b="1" dirty="0" err="1" smtClean="0">
                <a:latin typeface="Garamond" pitchFamily="-111" charset="0"/>
              </a:rPr>
              <a:t>spagnolo</a:t>
            </a:r>
            <a:r>
              <a:rPr lang="en-US" sz="2400" b="1" dirty="0" smtClean="0">
                <a:latin typeface="Garamond" pitchFamily="-111" charset="0"/>
              </a:rPr>
              <a:t>, </a:t>
            </a:r>
            <a:r>
              <a:rPr lang="en-US" sz="2400" b="1" dirty="0" err="1" smtClean="0">
                <a:latin typeface="Garamond" pitchFamily="-111" charset="0"/>
              </a:rPr>
              <a:t>russo</a:t>
            </a:r>
            <a:r>
              <a:rPr lang="en-US" sz="2400" b="1" dirty="0" smtClean="0">
                <a:latin typeface="Garamond" pitchFamily="-111" charset="0"/>
              </a:rPr>
              <a:t> e </a:t>
            </a:r>
            <a:r>
              <a:rPr lang="en-US" sz="2400" b="1" dirty="0" err="1" smtClean="0">
                <a:latin typeface="Garamond" pitchFamily="-111" charset="0"/>
              </a:rPr>
              <a:t>tedesco</a:t>
            </a:r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r>
              <a:rPr lang="en-US" sz="2400" b="1" dirty="0" smtClean="0">
                <a:latin typeface="Garamond" pitchFamily="-111" charset="0"/>
              </a:rPr>
              <a:t>MA ANCHE </a:t>
            </a:r>
            <a:r>
              <a:rPr lang="en-US" sz="2400" b="1" dirty="0" err="1" smtClean="0">
                <a:latin typeface="Garamond" pitchFamily="-111" charset="0"/>
              </a:rPr>
              <a:t>portoghese-brasiliano</a:t>
            </a:r>
            <a:r>
              <a:rPr lang="en-US" sz="2400" b="1" dirty="0">
                <a:latin typeface="Garamond" pitchFamily="-111" charset="0"/>
              </a:rPr>
              <a:t>, </a:t>
            </a:r>
            <a:r>
              <a:rPr lang="en-US" sz="2400" b="1" dirty="0" err="1">
                <a:latin typeface="Garamond" pitchFamily="-111" charset="0"/>
              </a:rPr>
              <a:t>ceco</a:t>
            </a:r>
            <a:r>
              <a:rPr lang="en-US" sz="2400" b="1" dirty="0">
                <a:latin typeface="Garamond" pitchFamily="-111" charset="0"/>
              </a:rPr>
              <a:t> e </a:t>
            </a:r>
            <a:r>
              <a:rPr lang="en-US" sz="2400" b="1" dirty="0" err="1">
                <a:latin typeface="Garamond" pitchFamily="-111" charset="0"/>
              </a:rPr>
              <a:t>slovacco</a:t>
            </a:r>
            <a:r>
              <a:rPr lang="en-US" sz="2400" b="1" dirty="0">
                <a:latin typeface="Garamond" pitchFamily="-111" charset="0"/>
              </a:rPr>
              <a:t>, </a:t>
            </a:r>
            <a:r>
              <a:rPr lang="en-US" sz="2400" b="1" dirty="0" err="1" smtClean="0">
                <a:latin typeface="Garamond" pitchFamily="-111" charset="0"/>
              </a:rPr>
              <a:t>romeno</a:t>
            </a:r>
            <a:r>
              <a:rPr lang="en-US" sz="2400" b="1" dirty="0">
                <a:latin typeface="Garamond" pitchFamily="-111" charset="0"/>
              </a:rPr>
              <a:t>, </a:t>
            </a:r>
            <a:r>
              <a:rPr lang="en-US" sz="2400" b="1" dirty="0" err="1" smtClean="0">
                <a:latin typeface="Garamond" pitchFamily="-111" charset="0"/>
              </a:rPr>
              <a:t>serbo</a:t>
            </a:r>
            <a:r>
              <a:rPr lang="en-US" sz="2400" b="1" dirty="0" smtClean="0">
                <a:latin typeface="Garamond" pitchFamily="-111" charset="0"/>
              </a:rPr>
              <a:t> e </a:t>
            </a:r>
            <a:r>
              <a:rPr lang="en-US" sz="2400" b="1" dirty="0" err="1" smtClean="0">
                <a:latin typeface="Garamond" pitchFamily="-111" charset="0"/>
              </a:rPr>
              <a:t>croato</a:t>
            </a:r>
            <a:r>
              <a:rPr lang="en-US" sz="2400" b="1" dirty="0" smtClean="0">
                <a:latin typeface="Garamond" pitchFamily="-111" charset="0"/>
              </a:rPr>
              <a:t>, </a:t>
            </a:r>
            <a:r>
              <a:rPr lang="en-US" sz="2400" b="1" dirty="0" err="1" smtClean="0">
                <a:latin typeface="Garamond" pitchFamily="-111" charset="0"/>
              </a:rPr>
              <a:t>polacco</a:t>
            </a:r>
            <a:r>
              <a:rPr lang="en-US" sz="2400" b="1" dirty="0" smtClean="0">
                <a:latin typeface="Garamond" pitchFamily="-111" charset="0"/>
              </a:rPr>
              <a:t>, </a:t>
            </a:r>
            <a:r>
              <a:rPr lang="en-US" sz="2400" b="1" dirty="0" err="1" smtClean="0">
                <a:latin typeface="Garamond" pitchFamily="-111" charset="0"/>
              </a:rPr>
              <a:t>ungherese</a:t>
            </a:r>
            <a:r>
              <a:rPr lang="en-US" sz="2400" b="1" dirty="0" smtClean="0">
                <a:latin typeface="Garamond" pitchFamily="-111" charset="0"/>
              </a:rPr>
              <a:t>, </a:t>
            </a:r>
            <a:r>
              <a:rPr lang="en-US" sz="2400" b="1" dirty="0" err="1" smtClean="0">
                <a:latin typeface="Garamond" pitchFamily="-111" charset="0"/>
              </a:rPr>
              <a:t>sloveno</a:t>
            </a:r>
            <a:r>
              <a:rPr lang="en-US" sz="2400" b="1" dirty="0" smtClean="0">
                <a:latin typeface="Garamond" pitchFamily="-111" charset="0"/>
              </a:rPr>
              <a:t> e </a:t>
            </a:r>
            <a:r>
              <a:rPr lang="en-US" sz="2400" b="1" dirty="0" err="1" smtClean="0">
                <a:latin typeface="Garamond" pitchFamily="-111" charset="0"/>
              </a:rPr>
              <a:t>neerlandese</a:t>
            </a:r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r>
              <a:rPr lang="en-US" sz="2400" b="1" dirty="0" smtClean="0">
                <a:latin typeface="Garamond" pitchFamily="-111" charset="0"/>
              </a:rPr>
              <a:t>  </a:t>
            </a: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5540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 w="9525">
            <a:noFill/>
            <a:miter lim="800000"/>
            <a:headEnd/>
            <a:tailEnd/>
          </a:ln>
        </p:spPr>
        <p:txBody>
          <a:bodyPr wrap="none" rIns="360000" anchor="ctr">
            <a:prstTxWarp prst="textNoShape">
              <a:avLst/>
            </a:prstTxWarp>
          </a:bodyPr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115715" name="Picture 20" descr="SigilloLogoLAST_WhiteO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6" name="Text Box 45"/>
          <p:cNvSpPr txBox="1">
            <a:spLocks noChangeArrowheads="1"/>
          </p:cNvSpPr>
          <p:nvPr/>
        </p:nvSpPr>
        <p:spPr bwMode="auto">
          <a:xfrm>
            <a:off x="3826391" y="252413"/>
            <a:ext cx="531761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it-IT" sz="2800" b="1" dirty="0" smtClean="0">
                <a:solidFill>
                  <a:schemeClr val="bg1"/>
                </a:solidFill>
                <a:latin typeface="Garamond" pitchFamily="-111" charset="0"/>
              </a:rPr>
              <a:t>Corso </a:t>
            </a:r>
            <a:r>
              <a:rPr lang="it-IT" sz="2800" b="1" dirty="0">
                <a:solidFill>
                  <a:schemeClr val="bg1"/>
                </a:solidFill>
                <a:latin typeface="Garamond" pitchFamily="-111" charset="0"/>
              </a:rPr>
              <a:t>di Laurea </a:t>
            </a:r>
            <a:r>
              <a:rPr lang="it-IT" sz="2800" b="1" dirty="0" smtClean="0">
                <a:solidFill>
                  <a:schemeClr val="bg1"/>
                </a:solidFill>
                <a:latin typeface="Garamond" pitchFamily="-111" charset="0"/>
              </a:rPr>
              <a:t>Magistrale LM37</a:t>
            </a:r>
            <a:endParaRPr lang="it-IT" sz="3200" b="1" dirty="0" smtClean="0">
              <a:solidFill>
                <a:schemeClr val="bg1"/>
              </a:solidFill>
              <a:latin typeface="Garamond" pitchFamily="-111" charset="0"/>
            </a:endParaRPr>
          </a:p>
          <a:p>
            <a:pPr algn="r"/>
            <a:r>
              <a:rPr lang="it-IT" sz="3200" b="1" dirty="0" smtClean="0">
                <a:solidFill>
                  <a:schemeClr val="bg1"/>
                </a:solidFill>
                <a:latin typeface="Garamond" pitchFamily="-111" charset="0"/>
              </a:rPr>
              <a:t>(LLA)</a:t>
            </a:r>
            <a:endParaRPr lang="it-IT" sz="3200" b="1" dirty="0">
              <a:solidFill>
                <a:schemeClr val="bg1"/>
              </a:solidFill>
              <a:latin typeface="Garamond" pitchFamily="-111" charset="0"/>
            </a:endParaRPr>
          </a:p>
        </p:txBody>
      </p:sp>
      <p:sp>
        <p:nvSpPr>
          <p:cNvPr id="115717" name="Text Box 51"/>
          <p:cNvSpPr txBox="1">
            <a:spLocks noChangeArrowheads="1"/>
          </p:cNvSpPr>
          <p:nvPr/>
        </p:nvSpPr>
        <p:spPr bwMode="auto">
          <a:xfrm>
            <a:off x="1496258" y="1369634"/>
            <a:ext cx="54073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800" b="1" i="1" dirty="0" smtClean="0">
                <a:solidFill>
                  <a:srgbClr val="CC0000"/>
                </a:solidFill>
                <a:latin typeface="Garamond" pitchFamily="-111" charset="0"/>
              </a:rPr>
              <a:t>Lingue minori?</a:t>
            </a:r>
            <a:endParaRPr lang="it-IT" sz="2800" b="1" i="1" dirty="0">
              <a:solidFill>
                <a:srgbClr val="CC0000"/>
              </a:solidFill>
              <a:latin typeface="Garamond" pitchFamily="-111" charset="0"/>
            </a:endParaRPr>
          </a:p>
        </p:txBody>
      </p:sp>
      <p:sp>
        <p:nvSpPr>
          <p:cNvPr id="115719" name="Rectangle 59"/>
          <p:cNvSpPr>
            <a:spLocks noChangeArrowheads="1"/>
          </p:cNvSpPr>
          <p:nvPr/>
        </p:nvSpPr>
        <p:spPr bwMode="auto">
          <a:xfrm>
            <a:off x="347241" y="1860096"/>
            <a:ext cx="8143616" cy="8217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lvl="0" algn="ctr"/>
            <a:r>
              <a:rPr lang="it-IT" sz="2400" dirty="0" smtClean="0"/>
              <a:t>LLA consente un percorso di </a:t>
            </a:r>
            <a:r>
              <a:rPr lang="it-IT" sz="2400" b="1" dirty="0" smtClean="0"/>
              <a:t>alta formazione linguistica </a:t>
            </a:r>
            <a:r>
              <a:rPr lang="it-IT" sz="2400" dirty="0" smtClean="0"/>
              <a:t>per tutte le 13 lingue insegnate nel nostro Dipartimento ed è la scelta ideale per continuare a studiare, ALLO STESSO LIVELLO, le lingue non comprese attualmente nell’offerta attuale di LCC (russo, spagnolo, inglese, francese, tedesco):</a:t>
            </a:r>
          </a:p>
          <a:p>
            <a:pPr lvl="0" algn="ctr"/>
            <a:endParaRPr lang="it-IT" sz="2400" dirty="0"/>
          </a:p>
          <a:p>
            <a:pPr lvl="0" algn="ctr"/>
            <a:endParaRPr lang="it-IT" sz="2400" dirty="0" smtClean="0"/>
          </a:p>
          <a:p>
            <a:pPr lvl="0" algn="ctr"/>
            <a:endParaRPr lang="it-IT" sz="2400" dirty="0" smtClean="0"/>
          </a:p>
          <a:p>
            <a:pPr lvl="0" algn="ctr"/>
            <a:r>
              <a:rPr lang="it-IT" sz="2400" b="1" dirty="0" smtClean="0"/>
              <a:t>Lingua, linguistica e traduzione (offerta LLA) = Traduzione specializzata (offerta LCC)</a:t>
            </a:r>
          </a:p>
          <a:p>
            <a:pPr lvl="0" algn="ctr"/>
            <a:endParaRPr lang="it-IT" sz="2400" dirty="0"/>
          </a:p>
          <a:p>
            <a:pPr lvl="0" algn="ctr"/>
            <a:endParaRPr lang="it-IT" sz="2400" dirty="0" smtClean="0"/>
          </a:p>
          <a:p>
            <a:pPr lvl="0" algn="ctr"/>
            <a:endParaRPr lang="it-IT" sz="2400" dirty="0" smtClean="0"/>
          </a:p>
          <a:p>
            <a:pPr lvl="0" algn="ctr"/>
            <a:endParaRPr lang="it-IT" sz="2400" dirty="0"/>
          </a:p>
          <a:p>
            <a:pPr lvl="0" algn="ctr"/>
            <a:endParaRPr lang="it-IT" sz="2400" dirty="0" smtClean="0"/>
          </a:p>
          <a:p>
            <a:pPr lvl="0" algn="ctr"/>
            <a:endParaRPr lang="it-IT" sz="2400" dirty="0"/>
          </a:p>
          <a:p>
            <a:pPr lvl="0" algn="ctr"/>
            <a:endParaRPr lang="it-IT" sz="2400" dirty="0" smtClean="0"/>
          </a:p>
          <a:p>
            <a:pPr lvl="0" algn="ctr"/>
            <a:endParaRPr lang="it-IT" sz="2400" dirty="0"/>
          </a:p>
          <a:p>
            <a:pPr lvl="0" algn="ctr"/>
            <a:endParaRPr lang="it-IT" sz="2400" dirty="0" smtClean="0"/>
          </a:p>
          <a:p>
            <a:pPr lvl="0" algn="ctr"/>
            <a:endParaRPr lang="it-IT" sz="2400" dirty="0"/>
          </a:p>
          <a:p>
            <a:pPr lvl="0" algn="ctr"/>
            <a:endParaRPr lang="it-IT" sz="2400" dirty="0" smtClean="0"/>
          </a:p>
          <a:p>
            <a:pPr lvl="0" algn="ctr"/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24952602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 w="9525">
            <a:noFill/>
            <a:miter lim="800000"/>
            <a:headEnd/>
            <a:tailEnd/>
          </a:ln>
        </p:spPr>
        <p:txBody>
          <a:bodyPr wrap="none" rIns="360000" anchor="ctr">
            <a:prstTxWarp prst="textNoShape">
              <a:avLst/>
            </a:prstTxWarp>
          </a:bodyPr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115715" name="Picture 20" descr="SigilloLogoLAST_WhiteO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6" name="Text Box 45"/>
          <p:cNvSpPr txBox="1">
            <a:spLocks noChangeArrowheads="1"/>
          </p:cNvSpPr>
          <p:nvPr/>
        </p:nvSpPr>
        <p:spPr bwMode="auto">
          <a:xfrm>
            <a:off x="3826391" y="252413"/>
            <a:ext cx="531761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it-IT" sz="2800" b="1" dirty="0" smtClean="0">
                <a:solidFill>
                  <a:schemeClr val="bg1"/>
                </a:solidFill>
                <a:latin typeface="Garamond" pitchFamily="-111" charset="0"/>
              </a:rPr>
              <a:t>Corso </a:t>
            </a:r>
            <a:r>
              <a:rPr lang="it-IT" sz="2800" b="1" dirty="0">
                <a:solidFill>
                  <a:schemeClr val="bg1"/>
                </a:solidFill>
                <a:latin typeface="Garamond" pitchFamily="-111" charset="0"/>
              </a:rPr>
              <a:t>di Laurea </a:t>
            </a:r>
            <a:r>
              <a:rPr lang="it-IT" sz="2800" b="1" dirty="0" smtClean="0">
                <a:solidFill>
                  <a:schemeClr val="bg1"/>
                </a:solidFill>
                <a:latin typeface="Garamond" pitchFamily="-111" charset="0"/>
              </a:rPr>
              <a:t>Magistrale LM37</a:t>
            </a:r>
            <a:endParaRPr lang="it-IT" sz="3200" b="1" dirty="0" smtClean="0">
              <a:solidFill>
                <a:schemeClr val="bg1"/>
              </a:solidFill>
              <a:latin typeface="Garamond" pitchFamily="-111" charset="0"/>
            </a:endParaRPr>
          </a:p>
          <a:p>
            <a:pPr algn="r"/>
            <a:r>
              <a:rPr lang="it-IT" sz="3200" b="1" dirty="0" smtClean="0">
                <a:solidFill>
                  <a:schemeClr val="bg1"/>
                </a:solidFill>
                <a:latin typeface="Garamond" pitchFamily="-111" charset="0"/>
              </a:rPr>
              <a:t>(LLA)</a:t>
            </a:r>
            <a:endParaRPr lang="it-IT" sz="3200" b="1" dirty="0">
              <a:solidFill>
                <a:schemeClr val="bg1"/>
              </a:solidFill>
              <a:latin typeface="Garamond" pitchFamily="-111" charset="0"/>
            </a:endParaRPr>
          </a:p>
        </p:txBody>
      </p:sp>
      <p:sp>
        <p:nvSpPr>
          <p:cNvPr id="115719" name="Rectangle 59"/>
          <p:cNvSpPr>
            <a:spLocks noChangeArrowheads="1"/>
          </p:cNvSpPr>
          <p:nvPr/>
        </p:nvSpPr>
        <p:spPr bwMode="auto">
          <a:xfrm>
            <a:off x="614150" y="1550819"/>
            <a:ext cx="8727621" cy="10064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>
                <a:solidFill>
                  <a:srgbClr val="B20C13"/>
                </a:solidFill>
                <a:latin typeface="Garamond" pitchFamily="-111" charset="0"/>
              </a:rPr>
              <a:t>LE NOSTRE LETTERATURE</a:t>
            </a:r>
            <a:r>
              <a:rPr lang="en-US" sz="2400" b="1" dirty="0" smtClean="0">
                <a:latin typeface="Garamond" pitchFamily="-111" charset="0"/>
              </a:rPr>
              <a:t>:</a:t>
            </a:r>
          </a:p>
          <a:p>
            <a:endParaRPr lang="en-US" sz="2400" b="1" dirty="0">
              <a:latin typeface="Garamond" pitchFamily="-111" charset="0"/>
            </a:endParaRPr>
          </a:p>
          <a:p>
            <a:r>
              <a:rPr lang="en-US" sz="2400" b="1" dirty="0" smtClean="0">
                <a:latin typeface="Garamond" pitchFamily="-111" charset="0"/>
              </a:rPr>
              <a:t>In lingua </a:t>
            </a:r>
            <a:r>
              <a:rPr lang="en-US" sz="2400" b="1" dirty="0" err="1" smtClean="0">
                <a:solidFill>
                  <a:srgbClr val="B20C13"/>
                </a:solidFill>
                <a:latin typeface="Garamond" pitchFamily="-111" charset="0"/>
              </a:rPr>
              <a:t>inglese</a:t>
            </a:r>
            <a:r>
              <a:rPr lang="en-US" sz="2400" b="1" dirty="0" smtClean="0">
                <a:latin typeface="Garamond" pitchFamily="-111" charset="0"/>
              </a:rPr>
              <a:t>:</a:t>
            </a:r>
          </a:p>
          <a:p>
            <a:r>
              <a:rPr lang="en-US" sz="2400" b="1" dirty="0" err="1" smtClean="0">
                <a:latin typeface="Garamond" pitchFamily="-111" charset="0"/>
              </a:rPr>
              <a:t>Letterature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contemporanee</a:t>
            </a:r>
            <a:r>
              <a:rPr lang="en-US" sz="2400" b="1" dirty="0" smtClean="0">
                <a:latin typeface="Garamond" pitchFamily="-111" charset="0"/>
              </a:rPr>
              <a:t> in lingua </a:t>
            </a:r>
            <a:r>
              <a:rPr lang="en-US" sz="2400" b="1" dirty="0" err="1" smtClean="0">
                <a:latin typeface="Garamond" pitchFamily="-111" charset="0"/>
              </a:rPr>
              <a:t>inglese</a:t>
            </a:r>
            <a:r>
              <a:rPr lang="en-US" sz="2400" b="1" dirty="0" smtClean="0">
                <a:latin typeface="Garamond" pitchFamily="-111" charset="0"/>
              </a:rPr>
              <a:t>, </a:t>
            </a:r>
            <a:r>
              <a:rPr lang="en-US" sz="2400" b="1" dirty="0" err="1" smtClean="0">
                <a:latin typeface="Garamond" pitchFamily="-111" charset="0"/>
              </a:rPr>
              <a:t>Letteratura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inglese</a:t>
            </a:r>
            <a:r>
              <a:rPr lang="en-US" sz="2400" b="1" dirty="0" smtClean="0">
                <a:latin typeface="Garamond" pitchFamily="-111" charset="0"/>
              </a:rPr>
              <a:t> del </a:t>
            </a:r>
            <a:r>
              <a:rPr lang="en-US" sz="2400" b="1" dirty="0" err="1" smtClean="0">
                <a:latin typeface="Garamond" pitchFamily="-111" charset="0"/>
              </a:rPr>
              <a:t>Rinascimento</a:t>
            </a:r>
            <a:r>
              <a:rPr lang="en-US" sz="2400" b="1" dirty="0" smtClean="0">
                <a:latin typeface="Garamond" pitchFamily="-111" charset="0"/>
              </a:rPr>
              <a:t>, </a:t>
            </a:r>
            <a:r>
              <a:rPr lang="en-US" sz="2400" b="1" dirty="0" err="1" smtClean="0">
                <a:latin typeface="Garamond" pitchFamily="-111" charset="0"/>
              </a:rPr>
              <a:t>Letteratura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inglese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medievale</a:t>
            </a:r>
            <a:r>
              <a:rPr lang="en-US" sz="2400" b="1" dirty="0" smtClean="0">
                <a:latin typeface="Garamond" pitchFamily="-111" charset="0"/>
              </a:rPr>
              <a:t>, </a:t>
            </a:r>
            <a:r>
              <a:rPr lang="en-US" sz="2400" b="1" dirty="0" err="1" smtClean="0">
                <a:latin typeface="Garamond" pitchFamily="-111" charset="0"/>
              </a:rPr>
              <a:t>Letteratura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inglese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moderna</a:t>
            </a:r>
            <a:r>
              <a:rPr lang="en-US" sz="2400" b="1" dirty="0" smtClean="0">
                <a:latin typeface="Garamond" pitchFamily="-111" charset="0"/>
              </a:rPr>
              <a:t>, </a:t>
            </a:r>
            <a:r>
              <a:rPr lang="en-US" sz="2400" b="1" dirty="0" err="1" smtClean="0">
                <a:latin typeface="Garamond" pitchFamily="-111" charset="0"/>
              </a:rPr>
              <a:t>Letteratura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angloamericana</a:t>
            </a:r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r>
              <a:rPr lang="en-US" sz="2400" b="1" dirty="0" smtClean="0">
                <a:latin typeface="Garamond" pitchFamily="-111" charset="0"/>
              </a:rPr>
              <a:t>In lingua </a:t>
            </a:r>
            <a:r>
              <a:rPr lang="en-US" sz="2400" b="1" dirty="0" err="1" smtClean="0">
                <a:solidFill>
                  <a:srgbClr val="B20C13"/>
                </a:solidFill>
                <a:latin typeface="Garamond" pitchFamily="-111" charset="0"/>
              </a:rPr>
              <a:t>spagnola</a:t>
            </a:r>
            <a:r>
              <a:rPr lang="en-US" sz="2400" b="1" dirty="0" smtClean="0">
                <a:latin typeface="Garamond" pitchFamily="-111" charset="0"/>
              </a:rPr>
              <a:t>:</a:t>
            </a:r>
          </a:p>
          <a:p>
            <a:r>
              <a:rPr lang="en-US" sz="2400" b="1" dirty="0" err="1" smtClean="0">
                <a:latin typeface="Garamond" pitchFamily="-111" charset="0"/>
              </a:rPr>
              <a:t>Letteratura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spagnola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moderna</a:t>
            </a:r>
            <a:r>
              <a:rPr lang="en-US" sz="2400" b="1" dirty="0" smtClean="0">
                <a:latin typeface="Garamond" pitchFamily="-111" charset="0"/>
              </a:rPr>
              <a:t> e </a:t>
            </a:r>
            <a:r>
              <a:rPr lang="en-US" sz="2400" b="1" dirty="0" err="1" smtClean="0">
                <a:latin typeface="Garamond" pitchFamily="-111" charset="0"/>
              </a:rPr>
              <a:t>contemporanea</a:t>
            </a:r>
            <a:r>
              <a:rPr lang="en-US" sz="2400" b="1" dirty="0" smtClean="0">
                <a:latin typeface="Garamond" pitchFamily="-111" charset="0"/>
              </a:rPr>
              <a:t>, </a:t>
            </a:r>
            <a:r>
              <a:rPr lang="en-US" sz="2400" b="1" dirty="0" err="1" smtClean="0">
                <a:latin typeface="Garamond" pitchFamily="-111" charset="0"/>
              </a:rPr>
              <a:t>Letteratura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spagnola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dei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Secoli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d’Oro</a:t>
            </a:r>
            <a:r>
              <a:rPr lang="en-US" sz="2400" b="1" dirty="0" smtClean="0">
                <a:latin typeface="Garamond" pitchFamily="-111" charset="0"/>
              </a:rPr>
              <a:t>, </a:t>
            </a:r>
            <a:r>
              <a:rPr lang="en-US" sz="2400" b="1" dirty="0" err="1" smtClean="0">
                <a:latin typeface="Garamond" pitchFamily="-111" charset="0"/>
              </a:rPr>
              <a:t>Letteratura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ispanoamericana</a:t>
            </a:r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r>
              <a:rPr lang="en-US" sz="2400" b="1" dirty="0" smtClean="0">
                <a:latin typeface="Garamond" pitchFamily="-111" charset="0"/>
              </a:rPr>
              <a:t>In lingua </a:t>
            </a:r>
            <a:r>
              <a:rPr lang="en-US" sz="2400" b="1" dirty="0" err="1" smtClean="0">
                <a:solidFill>
                  <a:srgbClr val="B20C13"/>
                </a:solidFill>
                <a:latin typeface="Garamond" pitchFamily="-111" charset="0"/>
              </a:rPr>
              <a:t>francese</a:t>
            </a:r>
            <a:r>
              <a:rPr lang="en-US" sz="2400" b="1" dirty="0" smtClean="0">
                <a:latin typeface="Garamond" pitchFamily="-111" charset="0"/>
              </a:rPr>
              <a:t>:</a:t>
            </a:r>
          </a:p>
          <a:p>
            <a:r>
              <a:rPr lang="en-US" sz="2400" b="1" dirty="0" err="1" smtClean="0">
                <a:latin typeface="Garamond" pitchFamily="-111" charset="0"/>
              </a:rPr>
              <a:t>Letteratura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francese</a:t>
            </a:r>
            <a:r>
              <a:rPr lang="en-US" sz="2400" b="1" dirty="0" smtClean="0">
                <a:latin typeface="Garamond" pitchFamily="-111" charset="0"/>
              </a:rPr>
              <a:t>, </a:t>
            </a:r>
            <a:r>
              <a:rPr lang="en-US" sz="2400" b="1" dirty="0" err="1" smtClean="0">
                <a:latin typeface="Garamond" pitchFamily="-111" charset="0"/>
              </a:rPr>
              <a:t>Letterature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francofone</a:t>
            </a:r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4302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 w="9525">
            <a:noFill/>
            <a:miter lim="800000"/>
            <a:headEnd/>
            <a:tailEnd/>
          </a:ln>
        </p:spPr>
        <p:txBody>
          <a:bodyPr wrap="none" rIns="360000" anchor="ctr">
            <a:prstTxWarp prst="textNoShape">
              <a:avLst/>
            </a:prstTxWarp>
          </a:bodyPr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115715" name="Picture 20" descr="SigilloLogoLAST_WhiteO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6" name="Text Box 45"/>
          <p:cNvSpPr txBox="1">
            <a:spLocks noChangeArrowheads="1"/>
          </p:cNvSpPr>
          <p:nvPr/>
        </p:nvSpPr>
        <p:spPr bwMode="auto">
          <a:xfrm>
            <a:off x="3826391" y="252413"/>
            <a:ext cx="531761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it-IT" sz="2800" b="1" dirty="0" smtClean="0">
                <a:solidFill>
                  <a:schemeClr val="bg1"/>
                </a:solidFill>
                <a:latin typeface="Garamond" pitchFamily="-111" charset="0"/>
              </a:rPr>
              <a:t>Corso </a:t>
            </a:r>
            <a:r>
              <a:rPr lang="it-IT" sz="2800" b="1" dirty="0">
                <a:solidFill>
                  <a:schemeClr val="bg1"/>
                </a:solidFill>
                <a:latin typeface="Garamond" pitchFamily="-111" charset="0"/>
              </a:rPr>
              <a:t>di Laurea </a:t>
            </a:r>
            <a:r>
              <a:rPr lang="it-IT" sz="2800" b="1" dirty="0" smtClean="0">
                <a:solidFill>
                  <a:schemeClr val="bg1"/>
                </a:solidFill>
                <a:latin typeface="Garamond" pitchFamily="-111" charset="0"/>
              </a:rPr>
              <a:t>Magistrale LM37</a:t>
            </a:r>
            <a:endParaRPr lang="it-IT" sz="3200" b="1" dirty="0" smtClean="0">
              <a:solidFill>
                <a:schemeClr val="bg1"/>
              </a:solidFill>
              <a:latin typeface="Garamond" pitchFamily="-111" charset="0"/>
            </a:endParaRPr>
          </a:p>
          <a:p>
            <a:pPr algn="r"/>
            <a:r>
              <a:rPr lang="it-IT" sz="3200" b="1" dirty="0" smtClean="0">
                <a:solidFill>
                  <a:schemeClr val="bg1"/>
                </a:solidFill>
                <a:latin typeface="Garamond" pitchFamily="-111" charset="0"/>
              </a:rPr>
              <a:t>(LLA)</a:t>
            </a:r>
            <a:endParaRPr lang="it-IT" sz="3200" b="1" dirty="0">
              <a:solidFill>
                <a:schemeClr val="bg1"/>
              </a:solidFill>
              <a:latin typeface="Garamond" pitchFamily="-111" charset="0"/>
            </a:endParaRPr>
          </a:p>
        </p:txBody>
      </p:sp>
      <p:sp>
        <p:nvSpPr>
          <p:cNvPr id="115719" name="Rectangle 59"/>
          <p:cNvSpPr>
            <a:spLocks noChangeArrowheads="1"/>
          </p:cNvSpPr>
          <p:nvPr/>
        </p:nvSpPr>
        <p:spPr bwMode="auto">
          <a:xfrm>
            <a:off x="614150" y="1550819"/>
            <a:ext cx="8727621" cy="10064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C00000"/>
                </a:solidFill>
                <a:latin typeface="Garamond" pitchFamily="-111" charset="0"/>
              </a:rPr>
              <a:t>L’Europa</a:t>
            </a:r>
            <a:r>
              <a:rPr lang="en-US" sz="2400" b="1" dirty="0" smtClean="0">
                <a:solidFill>
                  <a:srgbClr val="C00000"/>
                </a:solidFill>
                <a:latin typeface="Garamond" pitchFamily="-111" charset="0"/>
              </a:rPr>
              <a:t> e </a:t>
            </a:r>
            <a:r>
              <a:rPr lang="en-US" sz="2400" b="1" dirty="0" err="1" smtClean="0">
                <a:solidFill>
                  <a:srgbClr val="C00000"/>
                </a:solidFill>
                <a:latin typeface="Garamond" pitchFamily="-111" charset="0"/>
              </a:rPr>
              <a:t>il</a:t>
            </a:r>
            <a:r>
              <a:rPr lang="en-US" sz="2400" b="1" dirty="0" smtClean="0">
                <a:solidFill>
                  <a:srgbClr val="C00000"/>
                </a:solidFill>
                <a:latin typeface="Garamond" pitchFamily="-111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Garamond" pitchFamily="-111" charset="0"/>
              </a:rPr>
              <a:t>mondo</a:t>
            </a:r>
            <a:endParaRPr lang="en-US" sz="2400" b="1" dirty="0" smtClean="0">
              <a:solidFill>
                <a:srgbClr val="C00000"/>
              </a:solidFill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r>
              <a:rPr lang="en-US" sz="2400" b="1" dirty="0" err="1" smtClean="0">
                <a:latin typeface="Garamond" pitchFamily="-111" charset="0"/>
              </a:rPr>
              <a:t>Letteratura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angloamericana</a:t>
            </a:r>
            <a:endParaRPr lang="en-US" sz="2400" b="1" dirty="0" smtClean="0">
              <a:latin typeface="Garamond" pitchFamily="-111" charset="0"/>
            </a:endParaRPr>
          </a:p>
          <a:p>
            <a:r>
              <a:rPr lang="en-US" sz="2400" b="1" dirty="0" err="1" smtClean="0">
                <a:latin typeface="Garamond" pitchFamily="-111" charset="0"/>
              </a:rPr>
              <a:t>Letterature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contemporanee</a:t>
            </a:r>
            <a:r>
              <a:rPr lang="en-US" sz="2400" b="1" dirty="0" smtClean="0">
                <a:latin typeface="Garamond" pitchFamily="-111" charset="0"/>
              </a:rPr>
              <a:t> in lingua </a:t>
            </a:r>
            <a:r>
              <a:rPr lang="en-US" sz="2400" b="1" dirty="0" err="1" smtClean="0">
                <a:latin typeface="Garamond" pitchFamily="-111" charset="0"/>
              </a:rPr>
              <a:t>inglese</a:t>
            </a:r>
            <a:endParaRPr lang="en-US" sz="2400" b="1" dirty="0" smtClean="0">
              <a:latin typeface="Garamond" pitchFamily="-111" charset="0"/>
            </a:endParaRPr>
          </a:p>
          <a:p>
            <a:r>
              <a:rPr lang="en-US" sz="2400" b="1" dirty="0" err="1" smtClean="0">
                <a:latin typeface="Garamond" pitchFamily="-111" charset="0"/>
              </a:rPr>
              <a:t>Letteratura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ispanoamericana</a:t>
            </a:r>
            <a:endParaRPr lang="en-US" sz="2400" b="1" dirty="0" smtClean="0">
              <a:latin typeface="Garamond" pitchFamily="-111" charset="0"/>
            </a:endParaRPr>
          </a:p>
          <a:p>
            <a:r>
              <a:rPr lang="en-US" sz="2400" b="1" dirty="0" err="1" smtClean="0">
                <a:latin typeface="Garamond" pitchFamily="-111" charset="0"/>
              </a:rPr>
              <a:t>Letterature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francofone</a:t>
            </a:r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r>
              <a:rPr lang="en-US" sz="2400" b="1" dirty="0" err="1" smtClean="0">
                <a:latin typeface="Garamond" pitchFamily="-111" charset="0"/>
              </a:rPr>
              <a:t>Storia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dell’America</a:t>
            </a:r>
            <a:r>
              <a:rPr lang="en-US" sz="2400" b="1" dirty="0" smtClean="0">
                <a:latin typeface="Garamond" pitchFamily="-111" charset="0"/>
              </a:rPr>
              <a:t> Latina</a:t>
            </a:r>
          </a:p>
          <a:p>
            <a:r>
              <a:rPr lang="en-US" sz="2400" b="1" dirty="0" err="1" smtClean="0">
                <a:latin typeface="Garamond" pitchFamily="-111" charset="0"/>
              </a:rPr>
              <a:t>Storia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degli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Stati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Uniti</a:t>
            </a:r>
            <a:endParaRPr lang="en-US" sz="2400" b="1" dirty="0" smtClean="0">
              <a:latin typeface="Garamond" pitchFamily="-111" charset="0"/>
            </a:endParaRPr>
          </a:p>
          <a:p>
            <a:r>
              <a:rPr lang="en-US" sz="2400" b="1" dirty="0" err="1" smtClean="0">
                <a:latin typeface="Garamond" pitchFamily="-111" charset="0"/>
              </a:rPr>
              <a:t>Storia</a:t>
            </a:r>
            <a:r>
              <a:rPr lang="en-US" sz="2400" b="1" dirty="0" smtClean="0">
                <a:latin typeface="Garamond" pitchFamily="-111" charset="0"/>
              </a:rPr>
              <a:t> e </a:t>
            </a:r>
            <a:r>
              <a:rPr lang="en-US" sz="2400" b="1" dirty="0" err="1" smtClean="0">
                <a:latin typeface="Garamond" pitchFamily="-111" charset="0"/>
              </a:rPr>
              <a:t>istituzioni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dei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paesi</a:t>
            </a:r>
            <a:r>
              <a:rPr lang="en-US" sz="2400" b="1" dirty="0" smtClean="0">
                <a:latin typeface="Garamond" pitchFamily="-111" charset="0"/>
              </a:rPr>
              <a:t> afro-</a:t>
            </a:r>
            <a:r>
              <a:rPr lang="en-US" sz="2400" b="1" dirty="0" err="1" smtClean="0">
                <a:latin typeface="Garamond" pitchFamily="-111" charset="0"/>
              </a:rPr>
              <a:t>asiatici</a:t>
            </a:r>
            <a:endParaRPr lang="en-US" sz="2400" b="1" dirty="0" smtClean="0">
              <a:latin typeface="Garamond" pitchFamily="-111" charset="0"/>
            </a:endParaRPr>
          </a:p>
          <a:p>
            <a:r>
              <a:rPr lang="en-US" sz="2400" b="1" dirty="0" err="1" smtClean="0">
                <a:latin typeface="Garamond" pitchFamily="-111" charset="0"/>
              </a:rPr>
              <a:t>Storia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dell’Africa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contemporanea</a:t>
            </a:r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r>
              <a:rPr lang="en-US" sz="2400" b="1" dirty="0" smtClean="0">
                <a:latin typeface="Garamond" pitchFamily="-111" charset="0"/>
              </a:rPr>
              <a:t>Lingua e </a:t>
            </a:r>
            <a:r>
              <a:rPr lang="en-US" sz="2400" b="1" dirty="0" err="1" smtClean="0">
                <a:latin typeface="Garamond" pitchFamily="-111" charset="0"/>
              </a:rPr>
              <a:t>letteratura</a:t>
            </a:r>
            <a:r>
              <a:rPr lang="en-US" sz="2400" b="1" dirty="0" smtClean="0">
                <a:latin typeface="Garamond" pitchFamily="-111" charset="0"/>
              </a:rPr>
              <a:t> araba</a:t>
            </a:r>
          </a:p>
          <a:p>
            <a:endParaRPr lang="en-US" sz="2400" b="1" dirty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495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 w="9525">
            <a:noFill/>
            <a:miter lim="800000"/>
            <a:headEnd/>
            <a:tailEnd/>
          </a:ln>
        </p:spPr>
        <p:txBody>
          <a:bodyPr wrap="none" rIns="360000" anchor="ctr">
            <a:prstTxWarp prst="textNoShape">
              <a:avLst/>
            </a:prstTxWarp>
          </a:bodyPr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115715" name="Picture 20" descr="SigilloLogoLAST_WhiteO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6" name="Text Box 45"/>
          <p:cNvSpPr txBox="1">
            <a:spLocks noChangeArrowheads="1"/>
          </p:cNvSpPr>
          <p:nvPr/>
        </p:nvSpPr>
        <p:spPr bwMode="auto">
          <a:xfrm>
            <a:off x="3826391" y="252413"/>
            <a:ext cx="531761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it-IT" sz="2800" b="1" dirty="0" smtClean="0">
                <a:solidFill>
                  <a:schemeClr val="bg1"/>
                </a:solidFill>
                <a:latin typeface="Garamond" pitchFamily="-111" charset="0"/>
              </a:rPr>
              <a:t>Corso </a:t>
            </a:r>
            <a:r>
              <a:rPr lang="it-IT" sz="2800" b="1" dirty="0">
                <a:solidFill>
                  <a:schemeClr val="bg1"/>
                </a:solidFill>
                <a:latin typeface="Garamond" pitchFamily="-111" charset="0"/>
              </a:rPr>
              <a:t>di Laurea </a:t>
            </a:r>
            <a:r>
              <a:rPr lang="it-IT" sz="2800" b="1" dirty="0" smtClean="0">
                <a:solidFill>
                  <a:schemeClr val="bg1"/>
                </a:solidFill>
                <a:latin typeface="Garamond" pitchFamily="-111" charset="0"/>
              </a:rPr>
              <a:t>Magistrale LM37</a:t>
            </a:r>
            <a:endParaRPr lang="it-IT" sz="3200" b="1" dirty="0" smtClean="0">
              <a:solidFill>
                <a:schemeClr val="bg1"/>
              </a:solidFill>
              <a:latin typeface="Garamond" pitchFamily="-111" charset="0"/>
            </a:endParaRPr>
          </a:p>
          <a:p>
            <a:pPr algn="r"/>
            <a:r>
              <a:rPr lang="it-IT" sz="3200" b="1" dirty="0" smtClean="0">
                <a:solidFill>
                  <a:schemeClr val="bg1"/>
                </a:solidFill>
                <a:latin typeface="Garamond" pitchFamily="-111" charset="0"/>
              </a:rPr>
              <a:t>(LLA)</a:t>
            </a:r>
            <a:endParaRPr lang="it-IT" sz="3200" b="1" dirty="0">
              <a:solidFill>
                <a:schemeClr val="bg1"/>
              </a:solidFill>
              <a:latin typeface="Garamond" pitchFamily="-111" charset="0"/>
            </a:endParaRPr>
          </a:p>
        </p:txBody>
      </p:sp>
      <p:sp>
        <p:nvSpPr>
          <p:cNvPr id="115719" name="Rectangle 59"/>
          <p:cNvSpPr>
            <a:spLocks noChangeArrowheads="1"/>
          </p:cNvSpPr>
          <p:nvPr/>
        </p:nvSpPr>
        <p:spPr bwMode="auto">
          <a:xfrm>
            <a:off x="476347" y="1550819"/>
            <a:ext cx="8727621" cy="104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C00000"/>
                </a:solidFill>
                <a:latin typeface="Garamond" pitchFamily="-111" charset="0"/>
              </a:rPr>
              <a:t>Formazione</a:t>
            </a:r>
            <a:r>
              <a:rPr lang="en-US" sz="2400" b="1" dirty="0" smtClean="0">
                <a:solidFill>
                  <a:srgbClr val="C00000"/>
                </a:solidFill>
                <a:latin typeface="Garamond" pitchFamily="-111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Garamond" pitchFamily="-111" charset="0"/>
              </a:rPr>
              <a:t>all’insegnamento</a:t>
            </a:r>
            <a:r>
              <a:rPr lang="en-US" sz="2400" b="1" dirty="0" smtClean="0">
                <a:solidFill>
                  <a:srgbClr val="C00000"/>
                </a:solidFill>
                <a:latin typeface="Garamond" pitchFamily="-111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Garamond" pitchFamily="-111" charset="0"/>
              </a:rPr>
              <a:t>delle</a:t>
            </a:r>
            <a:r>
              <a:rPr lang="en-US" sz="2400" b="1" dirty="0" smtClean="0">
                <a:solidFill>
                  <a:srgbClr val="C00000"/>
                </a:solidFill>
                <a:latin typeface="Garamond" pitchFamily="-111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Garamond" pitchFamily="-111" charset="0"/>
              </a:rPr>
              <a:t>lingue</a:t>
            </a:r>
            <a:endParaRPr lang="en-US" sz="2400" b="1" dirty="0" smtClean="0">
              <a:solidFill>
                <a:srgbClr val="C00000"/>
              </a:solidFill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r>
              <a:rPr lang="en-US" sz="2400" b="1" dirty="0" err="1" smtClean="0">
                <a:latin typeface="Garamond" pitchFamily="-111" charset="0"/>
              </a:rPr>
              <a:t>Insegnamenti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trasversali</a:t>
            </a:r>
            <a:r>
              <a:rPr lang="en-US" sz="2400" b="1" dirty="0" smtClean="0">
                <a:latin typeface="Garamond" pitchFamily="-111" charset="0"/>
              </a:rPr>
              <a:t> (</a:t>
            </a:r>
            <a:r>
              <a:rPr lang="en-US" sz="2400" b="1" dirty="0" err="1" smtClean="0">
                <a:latin typeface="Garamond" pitchFamily="-111" charset="0"/>
              </a:rPr>
              <a:t>gruppo</a:t>
            </a:r>
            <a:r>
              <a:rPr lang="en-US" sz="2400" b="1" dirty="0" smtClean="0">
                <a:latin typeface="Garamond" pitchFamily="-111" charset="0"/>
              </a:rPr>
              <a:t> 1, 2, 3):</a:t>
            </a:r>
          </a:p>
          <a:p>
            <a:r>
              <a:rPr lang="en-US" sz="2400" b="1" dirty="0" smtClean="0">
                <a:latin typeface="Garamond" pitchFamily="-111" charset="0"/>
              </a:rPr>
              <a:t>-</a:t>
            </a:r>
            <a:r>
              <a:rPr lang="en-US" sz="2400" b="1" dirty="0" err="1" smtClean="0">
                <a:latin typeface="Garamond" pitchFamily="-111" charset="0"/>
              </a:rPr>
              <a:t>Antropologia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culturale</a:t>
            </a:r>
            <a:endParaRPr lang="en-US" sz="2400" b="1" dirty="0" smtClean="0">
              <a:latin typeface="Garamond" pitchFamily="-111" charset="0"/>
            </a:endParaRPr>
          </a:p>
          <a:p>
            <a:r>
              <a:rPr lang="en-US" sz="2400" b="1" dirty="0" smtClean="0">
                <a:latin typeface="Garamond" pitchFamily="-111" charset="0"/>
              </a:rPr>
              <a:t>-</a:t>
            </a:r>
            <a:r>
              <a:rPr lang="en-US" sz="2400" b="1" dirty="0" err="1" smtClean="0">
                <a:latin typeface="Garamond" pitchFamily="-111" charset="0"/>
              </a:rPr>
              <a:t>Psicologia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sociale</a:t>
            </a:r>
            <a:r>
              <a:rPr lang="en-US" sz="2400" b="1" dirty="0" smtClean="0">
                <a:latin typeface="Garamond" pitchFamily="-111" charset="0"/>
              </a:rPr>
              <a:t> e </a:t>
            </a:r>
            <a:r>
              <a:rPr lang="en-US" sz="2400" b="1" dirty="0" err="1" smtClean="0">
                <a:latin typeface="Garamond" pitchFamily="-111" charset="0"/>
              </a:rPr>
              <a:t>dello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sviluppo</a:t>
            </a:r>
            <a:endParaRPr lang="en-US" sz="2400" b="1" dirty="0" smtClean="0">
              <a:latin typeface="Garamond" pitchFamily="-111" charset="0"/>
            </a:endParaRPr>
          </a:p>
          <a:p>
            <a:r>
              <a:rPr lang="en-US" sz="2400" b="1" dirty="0" smtClean="0">
                <a:latin typeface="Garamond" pitchFamily="-111" charset="0"/>
              </a:rPr>
              <a:t>-</a:t>
            </a:r>
            <a:r>
              <a:rPr lang="en-US" sz="2400" b="1" dirty="0" err="1" smtClean="0">
                <a:latin typeface="Garamond" pitchFamily="-111" charset="0"/>
              </a:rPr>
              <a:t>Pedagogia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della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scuola</a:t>
            </a:r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r>
              <a:rPr lang="en-US" sz="2400" b="1" dirty="0" err="1" smtClean="0">
                <a:latin typeface="Garamond" pitchFamily="-111" charset="0"/>
              </a:rPr>
              <a:t>Insegnamenti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disciplinari</a:t>
            </a:r>
            <a:r>
              <a:rPr lang="en-US" sz="2400" b="1" dirty="0" smtClean="0">
                <a:latin typeface="Garamond" pitchFamily="-111" charset="0"/>
              </a:rPr>
              <a:t> (</a:t>
            </a:r>
            <a:r>
              <a:rPr lang="en-US" sz="2400" b="1" dirty="0" err="1" smtClean="0">
                <a:latin typeface="Garamond" pitchFamily="-111" charset="0"/>
              </a:rPr>
              <a:t>gruppo</a:t>
            </a:r>
            <a:r>
              <a:rPr lang="en-US" sz="2400" b="1" dirty="0" smtClean="0">
                <a:latin typeface="Garamond" pitchFamily="-111" charset="0"/>
              </a:rPr>
              <a:t> 3, </a:t>
            </a:r>
            <a:r>
              <a:rPr lang="en-US" sz="2400" b="1" dirty="0" err="1" smtClean="0">
                <a:latin typeface="Garamond" pitchFamily="-111" charset="0"/>
              </a:rPr>
              <a:t>metodologie</a:t>
            </a:r>
            <a:r>
              <a:rPr lang="en-US" sz="2400" b="1" dirty="0" smtClean="0">
                <a:latin typeface="Garamond" pitchFamily="-111" charset="0"/>
              </a:rPr>
              <a:t> per </a:t>
            </a:r>
            <a:r>
              <a:rPr lang="en-US" sz="2400" b="1" dirty="0" err="1" smtClean="0">
                <a:latin typeface="Garamond" pitchFamily="-111" charset="0"/>
              </a:rPr>
              <a:t>l’insegnamento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delle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lingue</a:t>
            </a:r>
            <a:r>
              <a:rPr lang="en-US" sz="2400" b="1" dirty="0" smtClean="0">
                <a:latin typeface="Garamond" pitchFamily="-111" charset="0"/>
              </a:rPr>
              <a:t>):</a:t>
            </a:r>
          </a:p>
          <a:p>
            <a:pPr marL="342900" indent="-342900">
              <a:buFontTx/>
              <a:buChar char="-"/>
            </a:pPr>
            <a:r>
              <a:rPr lang="en-US" sz="2400" b="1" dirty="0" err="1" smtClean="0">
                <a:latin typeface="Garamond" pitchFamily="-111" charset="0"/>
              </a:rPr>
              <a:t>Glottodidattica</a:t>
            </a:r>
            <a:endParaRPr lang="en-US" sz="2400" b="1" dirty="0" smtClean="0">
              <a:latin typeface="Garamond" pitchFamily="-111" charset="0"/>
            </a:endParaRPr>
          </a:p>
          <a:p>
            <a:pPr marL="342900" indent="-342900">
              <a:buFontTx/>
              <a:buChar char="-"/>
            </a:pPr>
            <a:r>
              <a:rPr lang="en-US" sz="2400" b="1" dirty="0" err="1" smtClean="0">
                <a:latin typeface="Garamond" pitchFamily="-111" charset="0"/>
              </a:rPr>
              <a:t>Didattica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della</a:t>
            </a:r>
            <a:r>
              <a:rPr lang="en-US" sz="2400" b="1" dirty="0" smtClean="0">
                <a:latin typeface="Garamond" pitchFamily="-111" charset="0"/>
              </a:rPr>
              <a:t> lingua </a:t>
            </a:r>
            <a:r>
              <a:rPr lang="en-US" sz="2400" b="1" dirty="0" err="1" smtClean="0">
                <a:latin typeface="Garamond" pitchFamily="-111" charset="0"/>
              </a:rPr>
              <a:t>inglese</a:t>
            </a:r>
            <a:endParaRPr lang="en-US" sz="2400" b="1" dirty="0" smtClean="0">
              <a:latin typeface="Garamond" pitchFamily="-111" charset="0"/>
            </a:endParaRPr>
          </a:p>
          <a:p>
            <a:pPr marL="342900" indent="-342900">
              <a:buFontTx/>
              <a:buChar char="-"/>
            </a:pPr>
            <a:r>
              <a:rPr lang="en-US" sz="2400" b="1" dirty="0" err="1" smtClean="0">
                <a:latin typeface="Garamond" pitchFamily="-111" charset="0"/>
              </a:rPr>
              <a:t>Didattica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della</a:t>
            </a:r>
            <a:r>
              <a:rPr lang="en-US" sz="2400" b="1" dirty="0" smtClean="0">
                <a:latin typeface="Garamond" pitchFamily="-111" charset="0"/>
              </a:rPr>
              <a:t> lingua e </a:t>
            </a:r>
            <a:r>
              <a:rPr lang="en-US" sz="2400" b="1" dirty="0" err="1" smtClean="0">
                <a:latin typeface="Garamond" pitchFamily="-111" charset="0"/>
              </a:rPr>
              <a:t>della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civiltà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spagnola</a:t>
            </a:r>
            <a:endParaRPr lang="en-US" sz="2400" b="1" dirty="0" smtClean="0">
              <a:latin typeface="Garamond" pitchFamily="-111" charset="0"/>
            </a:endParaRPr>
          </a:p>
          <a:p>
            <a:pPr marL="342900" indent="-342900">
              <a:buFontTx/>
              <a:buChar char="-"/>
            </a:pPr>
            <a:r>
              <a:rPr lang="en-US" sz="2400" b="1" dirty="0" err="1" smtClean="0">
                <a:latin typeface="Garamond" pitchFamily="-111" charset="0"/>
              </a:rPr>
              <a:t>Didattica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della</a:t>
            </a:r>
            <a:r>
              <a:rPr lang="en-US" sz="2400" b="1" dirty="0" smtClean="0">
                <a:latin typeface="Garamond" pitchFamily="-111" charset="0"/>
              </a:rPr>
              <a:t> lingua e </a:t>
            </a:r>
            <a:r>
              <a:rPr lang="en-US" sz="2400" b="1" dirty="0" err="1" smtClean="0">
                <a:latin typeface="Garamond" pitchFamily="-111" charset="0"/>
              </a:rPr>
              <a:t>della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civiltà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russa</a:t>
            </a:r>
            <a:endParaRPr lang="en-US" sz="2400" b="1" dirty="0" smtClean="0">
              <a:latin typeface="Garamond" pitchFamily="-111" charset="0"/>
            </a:endParaRPr>
          </a:p>
          <a:p>
            <a:pPr marL="342900" indent="-342900">
              <a:buFontTx/>
              <a:buChar char="-"/>
            </a:pPr>
            <a:r>
              <a:rPr lang="en-US" sz="2400" b="1" dirty="0" err="1" smtClean="0">
                <a:latin typeface="Garamond" pitchFamily="-111" charset="0"/>
              </a:rPr>
              <a:t>Didattica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della</a:t>
            </a:r>
            <a:r>
              <a:rPr lang="en-US" sz="2400" b="1" dirty="0" smtClean="0">
                <a:latin typeface="Garamond" pitchFamily="-111" charset="0"/>
              </a:rPr>
              <a:t> lingua e </a:t>
            </a:r>
            <a:r>
              <a:rPr lang="en-US" sz="2400" b="1" dirty="0" err="1" smtClean="0">
                <a:latin typeface="Garamond" pitchFamily="-111" charset="0"/>
              </a:rPr>
              <a:t>della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civiltà</a:t>
            </a:r>
            <a:r>
              <a:rPr lang="en-US" sz="2400" b="1" dirty="0" smtClean="0">
                <a:latin typeface="Garamond" pitchFamily="-111" charset="0"/>
              </a:rPr>
              <a:t> </a:t>
            </a:r>
            <a:r>
              <a:rPr lang="en-US" sz="2400" b="1" dirty="0" err="1" smtClean="0">
                <a:latin typeface="Garamond" pitchFamily="-111" charset="0"/>
              </a:rPr>
              <a:t>tedesca</a:t>
            </a:r>
            <a:endParaRPr lang="en-US" sz="2400" b="1" dirty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  <a:p>
            <a:endParaRPr lang="en-US" sz="2400" b="1" dirty="0" smtClean="0">
              <a:latin typeface="Garamond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253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 w="9525">
            <a:noFill/>
            <a:miter lim="800000"/>
            <a:headEnd/>
            <a:tailEnd/>
          </a:ln>
        </p:spPr>
        <p:txBody>
          <a:bodyPr wrap="none" rIns="360000" anchor="ctr">
            <a:prstTxWarp prst="textNoShape">
              <a:avLst/>
            </a:prstTxWarp>
          </a:bodyPr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115715" name="Picture 20" descr="SigilloLogoLAST_WhiteO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6" name="Text Box 45"/>
          <p:cNvSpPr txBox="1">
            <a:spLocks noChangeArrowheads="1"/>
          </p:cNvSpPr>
          <p:nvPr/>
        </p:nvSpPr>
        <p:spPr bwMode="auto">
          <a:xfrm>
            <a:off x="3826391" y="252413"/>
            <a:ext cx="531761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it-IT" sz="2800" b="1" dirty="0" smtClean="0">
                <a:solidFill>
                  <a:schemeClr val="bg1"/>
                </a:solidFill>
                <a:latin typeface="Garamond" pitchFamily="-111" charset="0"/>
              </a:rPr>
              <a:t>Corso </a:t>
            </a:r>
            <a:r>
              <a:rPr lang="it-IT" sz="2800" b="1" dirty="0">
                <a:solidFill>
                  <a:schemeClr val="bg1"/>
                </a:solidFill>
                <a:latin typeface="Garamond" pitchFamily="-111" charset="0"/>
              </a:rPr>
              <a:t>di Laurea </a:t>
            </a:r>
            <a:r>
              <a:rPr lang="it-IT" sz="2800" b="1" dirty="0" smtClean="0">
                <a:solidFill>
                  <a:schemeClr val="bg1"/>
                </a:solidFill>
                <a:latin typeface="Garamond" pitchFamily="-111" charset="0"/>
              </a:rPr>
              <a:t>Magistrale LM37</a:t>
            </a:r>
            <a:endParaRPr lang="it-IT" sz="3200" b="1" dirty="0" smtClean="0">
              <a:solidFill>
                <a:schemeClr val="bg1"/>
              </a:solidFill>
              <a:latin typeface="Garamond" pitchFamily="-111" charset="0"/>
            </a:endParaRPr>
          </a:p>
          <a:p>
            <a:pPr algn="r"/>
            <a:r>
              <a:rPr lang="it-IT" sz="3200" b="1" dirty="0" smtClean="0">
                <a:solidFill>
                  <a:schemeClr val="bg1"/>
                </a:solidFill>
                <a:latin typeface="Garamond" pitchFamily="-111" charset="0"/>
              </a:rPr>
              <a:t>(LLA)</a:t>
            </a:r>
            <a:endParaRPr lang="it-IT" sz="3200" b="1" dirty="0">
              <a:solidFill>
                <a:schemeClr val="bg1"/>
              </a:solidFill>
              <a:latin typeface="Garamond" pitchFamily="-111" charset="0"/>
            </a:endParaRPr>
          </a:p>
        </p:txBody>
      </p:sp>
      <p:sp>
        <p:nvSpPr>
          <p:cNvPr id="115717" name="Text Box 51"/>
          <p:cNvSpPr txBox="1">
            <a:spLocks noChangeArrowheads="1"/>
          </p:cNvSpPr>
          <p:nvPr/>
        </p:nvSpPr>
        <p:spPr bwMode="auto">
          <a:xfrm>
            <a:off x="1496258" y="1369634"/>
            <a:ext cx="54073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800" b="1" dirty="0" smtClean="0">
                <a:solidFill>
                  <a:srgbClr val="CC0000"/>
                </a:solidFill>
                <a:latin typeface="Garamond" pitchFamily="-111" charset="0"/>
              </a:rPr>
              <a:t>CREDITI LIBERI</a:t>
            </a:r>
            <a:endParaRPr lang="it-IT" sz="2800" b="1" dirty="0">
              <a:solidFill>
                <a:srgbClr val="CC0000"/>
              </a:solidFill>
              <a:latin typeface="Garamond" pitchFamily="-111" charset="0"/>
            </a:endParaRPr>
          </a:p>
        </p:txBody>
      </p:sp>
      <p:sp>
        <p:nvSpPr>
          <p:cNvPr id="115719" name="Rectangle 59"/>
          <p:cNvSpPr>
            <a:spLocks noChangeArrowheads="1"/>
          </p:cNvSpPr>
          <p:nvPr/>
        </p:nvSpPr>
        <p:spPr bwMode="auto">
          <a:xfrm>
            <a:off x="347241" y="1860096"/>
            <a:ext cx="814361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lvl="0" algn="ctr"/>
            <a:r>
              <a:rPr lang="it-IT" sz="2400" dirty="0" smtClean="0"/>
              <a:t>  </a:t>
            </a:r>
            <a:r>
              <a:rPr lang="it-IT" sz="2400" b="1" dirty="0" smtClean="0">
                <a:solidFill>
                  <a:srgbClr val="00B050"/>
                </a:solidFill>
              </a:rPr>
              <a:t>15 </a:t>
            </a:r>
            <a:r>
              <a:rPr lang="it-IT" sz="2400" dirty="0" smtClean="0"/>
              <a:t>CFU </a:t>
            </a:r>
            <a:r>
              <a:rPr lang="it-IT" sz="2400" dirty="0"/>
              <a:t>(</a:t>
            </a:r>
            <a:r>
              <a:rPr lang="it-IT" sz="2400" dirty="0" smtClean="0"/>
              <a:t>9+6)</a:t>
            </a:r>
          </a:p>
          <a:p>
            <a:pPr lvl="0"/>
            <a:endParaRPr lang="it-IT" sz="2400" dirty="0"/>
          </a:p>
          <a:p>
            <a:pPr lvl="0"/>
            <a:r>
              <a:rPr lang="it-IT" sz="2400" dirty="0" smtClean="0"/>
              <a:t> Ipotesi di scelta:</a:t>
            </a:r>
          </a:p>
          <a:p>
            <a:pPr lvl="0"/>
            <a:endParaRPr lang="it-IT" sz="24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una terza lingua </a:t>
            </a:r>
            <a:r>
              <a:rPr lang="it-IT" sz="2400" dirty="0"/>
              <a:t>da 9 e </a:t>
            </a:r>
            <a:r>
              <a:rPr lang="it-IT" sz="2400" dirty="0" smtClean="0"/>
              <a:t>la relativa </a:t>
            </a:r>
            <a:r>
              <a:rPr lang="it-IT" sz="2400" dirty="0"/>
              <a:t>letteratura da </a:t>
            </a:r>
            <a:r>
              <a:rPr lang="it-IT" sz="2400" dirty="0" smtClean="0"/>
              <a:t>6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it-IT" sz="24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Teoria e metodi della traduzione (in una delle lingue in cui viene impartito a LCC) (6 </a:t>
            </a:r>
            <a:r>
              <a:rPr lang="it-IT" sz="2400" dirty="0" err="1" smtClean="0"/>
              <a:t>cfu</a:t>
            </a:r>
            <a:r>
              <a:rPr lang="it-IT" sz="2400" dirty="0" smtClean="0"/>
              <a:t>) + …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it-IT" sz="2400" dirty="0" smtClean="0"/>
          </a:p>
          <a:p>
            <a:pPr lvl="0"/>
            <a:r>
              <a:rPr lang="it-IT" sz="2400" dirty="0" smtClean="0">
                <a:solidFill>
                  <a:srgbClr val="C00000"/>
                </a:solidFill>
              </a:rPr>
              <a:t>Molte altre possibilità!</a:t>
            </a:r>
          </a:p>
        </p:txBody>
      </p:sp>
    </p:spTree>
    <p:extLst>
      <p:ext uri="{BB962C8B-B14F-4D97-AF65-F5344CB8AC3E}">
        <p14:creationId xmlns:p14="http://schemas.microsoft.com/office/powerpoint/2010/main" val="24957696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Progetto formativo: il corso in breve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7422" y="141763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>
                <a:solidFill>
                  <a:srgbClr val="C00000"/>
                </a:solidFill>
              </a:rPr>
              <a:t>	</a:t>
            </a:r>
            <a:r>
              <a:rPr lang="it-IT" b="1" dirty="0">
                <a:solidFill>
                  <a:srgbClr val="C00000"/>
                </a:solidFill>
              </a:rPr>
              <a:t>D</a:t>
            </a:r>
            <a:r>
              <a:rPr lang="it-IT" b="1" dirty="0" smtClean="0">
                <a:solidFill>
                  <a:srgbClr val="C00000"/>
                </a:solidFill>
              </a:rPr>
              <a:t>ue lingue e due culture straniere</a:t>
            </a:r>
          </a:p>
          <a:p>
            <a:endParaRPr lang="it-IT" b="1" dirty="0"/>
          </a:p>
          <a:p>
            <a:endParaRPr lang="it-IT" b="1" dirty="0" smtClean="0"/>
          </a:p>
          <a:p>
            <a:r>
              <a:rPr lang="it-IT" dirty="0" smtClean="0"/>
              <a:t>Formazione </a:t>
            </a:r>
            <a:r>
              <a:rPr lang="it-IT" b="1" dirty="0" smtClean="0"/>
              <a:t>linguistica</a:t>
            </a:r>
            <a:r>
              <a:rPr lang="it-IT" dirty="0" smtClean="0"/>
              <a:t> a tutti i livelli</a:t>
            </a:r>
          </a:p>
          <a:p>
            <a:pPr algn="just"/>
            <a:r>
              <a:rPr lang="it-IT" dirty="0" smtClean="0"/>
              <a:t>Studio delle tradizioni</a:t>
            </a:r>
            <a:r>
              <a:rPr lang="it-IT" b="1" dirty="0" smtClean="0"/>
              <a:t> letterarie </a:t>
            </a:r>
            <a:r>
              <a:rPr lang="it-IT" dirty="0" smtClean="0"/>
              <a:t>e attenzione al dialogo che si stabilisce tra di esse in una prospettiva comparatistica</a:t>
            </a:r>
          </a:p>
        </p:txBody>
      </p:sp>
    </p:spTree>
    <p:extLst>
      <p:ext uri="{BB962C8B-B14F-4D97-AF65-F5344CB8AC3E}">
        <p14:creationId xmlns:p14="http://schemas.microsoft.com/office/powerpoint/2010/main" val="1347814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82052" y="660400"/>
            <a:ext cx="7772400" cy="1470025"/>
          </a:xfrm>
        </p:spPr>
        <p:txBody>
          <a:bodyPr/>
          <a:lstStyle/>
          <a:p>
            <a:r>
              <a:rPr lang="it-IT" dirty="0" smtClean="0"/>
              <a:t>I 3 nuovi curricula (2021-2022)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8010" y="2576764"/>
            <a:ext cx="6280484" cy="337886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dirty="0" smtClean="0">
                <a:solidFill>
                  <a:schemeClr val="tx1"/>
                </a:solidFill>
              </a:rPr>
              <a:t>- </a:t>
            </a:r>
            <a:r>
              <a:rPr lang="it-IT" sz="4400" b="1" dirty="0" smtClean="0">
                <a:solidFill>
                  <a:schemeClr val="tx1"/>
                </a:solidFill>
              </a:rPr>
              <a:t>Culture postcoloniali, afro-discendenti e dal sud globale</a:t>
            </a:r>
          </a:p>
          <a:p>
            <a:pPr algn="just"/>
            <a:endParaRPr lang="it-IT" sz="4400" b="1" dirty="0" smtClean="0">
              <a:solidFill>
                <a:schemeClr val="tx1"/>
              </a:solidFill>
            </a:endParaRPr>
          </a:p>
          <a:p>
            <a:pPr algn="just"/>
            <a:r>
              <a:rPr lang="it-IT" sz="4400" b="1" dirty="0" smtClean="0">
                <a:solidFill>
                  <a:schemeClr val="tx1"/>
                </a:solidFill>
              </a:rPr>
              <a:t>- Lingue e letterature dell’Europa orientale e centrale</a:t>
            </a:r>
          </a:p>
          <a:p>
            <a:pPr algn="just"/>
            <a:endParaRPr lang="it-IT" sz="4400" b="1" dirty="0" smtClean="0">
              <a:solidFill>
                <a:schemeClr val="tx1"/>
              </a:solidFill>
            </a:endParaRPr>
          </a:p>
          <a:p>
            <a:pPr algn="just"/>
            <a:r>
              <a:rPr lang="it-IT" sz="4400" b="1" dirty="0" smtClean="0">
                <a:solidFill>
                  <a:schemeClr val="tx1"/>
                </a:solidFill>
              </a:rPr>
              <a:t>-  English </a:t>
            </a:r>
            <a:r>
              <a:rPr lang="it-IT" sz="4400" b="1" dirty="0" err="1" smtClean="0">
                <a:solidFill>
                  <a:schemeClr val="tx1"/>
                </a:solidFill>
              </a:rPr>
              <a:t>Studies</a:t>
            </a:r>
            <a:endParaRPr lang="it-IT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8454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 w="9525">
            <a:noFill/>
            <a:miter lim="800000"/>
            <a:headEnd/>
            <a:tailEnd/>
          </a:ln>
        </p:spPr>
        <p:txBody>
          <a:bodyPr wrap="none" rIns="360000" anchor="ctr">
            <a:prstTxWarp prst="textNoShape">
              <a:avLst/>
            </a:prstTxWarp>
          </a:bodyPr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115715" name="Picture 20" descr="SigilloLogoLAST_WhiteO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6" name="Text Box 45"/>
          <p:cNvSpPr txBox="1">
            <a:spLocks noChangeArrowheads="1"/>
          </p:cNvSpPr>
          <p:nvPr/>
        </p:nvSpPr>
        <p:spPr bwMode="auto">
          <a:xfrm>
            <a:off x="3826391" y="252413"/>
            <a:ext cx="531761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it-IT" sz="2800" b="1" dirty="0" smtClean="0">
                <a:solidFill>
                  <a:schemeClr val="bg1"/>
                </a:solidFill>
                <a:latin typeface="Garamond" pitchFamily="-111" charset="0"/>
              </a:rPr>
              <a:t>Corso </a:t>
            </a:r>
            <a:r>
              <a:rPr lang="it-IT" sz="2800" b="1" dirty="0">
                <a:solidFill>
                  <a:schemeClr val="bg1"/>
                </a:solidFill>
                <a:latin typeface="Garamond" pitchFamily="-111" charset="0"/>
              </a:rPr>
              <a:t>di Laurea </a:t>
            </a:r>
            <a:r>
              <a:rPr lang="it-IT" sz="2800" b="1" dirty="0" smtClean="0">
                <a:solidFill>
                  <a:schemeClr val="bg1"/>
                </a:solidFill>
                <a:latin typeface="Garamond" pitchFamily="-111" charset="0"/>
              </a:rPr>
              <a:t>Magistrale LM37</a:t>
            </a:r>
            <a:endParaRPr lang="it-IT" sz="3200" b="1" dirty="0" smtClean="0">
              <a:solidFill>
                <a:schemeClr val="bg1"/>
              </a:solidFill>
              <a:latin typeface="Garamond" pitchFamily="-111" charset="0"/>
            </a:endParaRPr>
          </a:p>
          <a:p>
            <a:pPr algn="r"/>
            <a:r>
              <a:rPr lang="it-IT" sz="3200" b="1" dirty="0" smtClean="0">
                <a:solidFill>
                  <a:schemeClr val="bg1"/>
                </a:solidFill>
                <a:latin typeface="Garamond" pitchFamily="-111" charset="0"/>
              </a:rPr>
              <a:t>(LLA)</a:t>
            </a:r>
            <a:endParaRPr lang="it-IT" sz="3200" b="1" dirty="0">
              <a:solidFill>
                <a:schemeClr val="bg1"/>
              </a:solidFill>
              <a:latin typeface="Garamond" pitchFamily="-111" charset="0"/>
            </a:endParaRPr>
          </a:p>
        </p:txBody>
      </p:sp>
      <p:sp>
        <p:nvSpPr>
          <p:cNvPr id="115719" name="Rectangle 59"/>
          <p:cNvSpPr>
            <a:spLocks noChangeArrowheads="1"/>
          </p:cNvSpPr>
          <p:nvPr/>
        </p:nvSpPr>
        <p:spPr bwMode="auto">
          <a:xfrm>
            <a:off x="347241" y="1860095"/>
            <a:ext cx="8143616" cy="7663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400" b="1" dirty="0" smtClean="0"/>
              <a:t>Docenti di riferimento:</a:t>
            </a:r>
          </a:p>
          <a:p>
            <a:pPr algn="ctr"/>
            <a:endParaRPr lang="it-IT" sz="2400" b="1" dirty="0"/>
          </a:p>
          <a:p>
            <a:pPr algn="ctr"/>
            <a:endParaRPr lang="it-IT" sz="2400" b="1" dirty="0" smtClean="0"/>
          </a:p>
          <a:p>
            <a:pPr algn="ctr"/>
            <a:endParaRPr lang="it-IT" sz="2400" b="1" dirty="0"/>
          </a:p>
          <a:p>
            <a:r>
              <a:rPr lang="it-IT" sz="2400" dirty="0" smtClean="0"/>
              <a:t>Gabriele </a:t>
            </a:r>
            <a:r>
              <a:rPr lang="it-IT" sz="2400" dirty="0"/>
              <a:t>BIZZARRI </a:t>
            </a:r>
            <a:r>
              <a:rPr lang="it-IT" sz="2400" dirty="0" smtClean="0"/>
              <a:t> </a:t>
            </a:r>
            <a:r>
              <a:rPr lang="it-IT" sz="2400" dirty="0" smtClean="0">
                <a:hlinkClick r:id="rId4"/>
              </a:rPr>
              <a:t>gabriele.bizzarri@unipd.it</a:t>
            </a:r>
            <a:endParaRPr lang="it-IT" sz="2400" dirty="0" smtClean="0"/>
          </a:p>
          <a:p>
            <a:r>
              <a:rPr lang="it-IT" sz="2400" dirty="0"/>
              <a:t>Alessandra </a:t>
            </a:r>
            <a:r>
              <a:rPr lang="it-IT" sz="2400" dirty="0" smtClean="0"/>
              <a:t>PETRINA</a:t>
            </a:r>
          </a:p>
          <a:p>
            <a:r>
              <a:rPr lang="it-IT" sz="2400" dirty="0"/>
              <a:t>Annalisa OBOE </a:t>
            </a:r>
          </a:p>
          <a:p>
            <a:r>
              <a:rPr lang="it-IT" sz="2400" dirty="0" smtClean="0"/>
              <a:t>Giovanni CARA</a:t>
            </a:r>
          </a:p>
          <a:p>
            <a:r>
              <a:rPr lang="it-IT" sz="2400" dirty="0"/>
              <a:t>Roberta MALAGOLI</a:t>
            </a:r>
          </a:p>
          <a:p>
            <a:r>
              <a:rPr lang="it-IT" sz="2400" dirty="0" smtClean="0"/>
              <a:t>Erik CASTELLO</a:t>
            </a:r>
            <a:endParaRPr lang="it-IT" sz="2400" dirty="0"/>
          </a:p>
          <a:p>
            <a:endParaRPr lang="it-IT" sz="2400" dirty="0" smtClean="0"/>
          </a:p>
          <a:p>
            <a:endParaRPr lang="it-IT" sz="2400" dirty="0"/>
          </a:p>
          <a:p>
            <a:r>
              <a:rPr lang="it-IT" sz="2400" dirty="0" smtClean="0"/>
              <a:t> </a:t>
            </a:r>
            <a:endParaRPr lang="it-IT" sz="2400" dirty="0"/>
          </a:p>
          <a:p>
            <a:pPr algn="ctr"/>
            <a:endParaRPr lang="it-IT" sz="2400" dirty="0"/>
          </a:p>
          <a:p>
            <a:pPr lvl="0"/>
            <a:endParaRPr lang="it-IT" sz="2400" dirty="0" smtClean="0"/>
          </a:p>
          <a:p>
            <a:pPr lvl="0"/>
            <a:endParaRPr lang="it-IT" sz="2400" dirty="0"/>
          </a:p>
          <a:p>
            <a:pPr lvl="0"/>
            <a:endParaRPr lang="it-IT" sz="2400" dirty="0" smtClean="0"/>
          </a:p>
          <a:p>
            <a:pPr lvl="0"/>
            <a:r>
              <a:rPr lang="it-IT" sz="2400" dirty="0" smtClean="0"/>
              <a:t>L</a:t>
            </a:r>
            <a:r>
              <a:rPr lang="it-IT" sz="2000" dirty="0" smtClean="0"/>
              <a:t>a </a:t>
            </a:r>
            <a:r>
              <a:rPr lang="it-IT" sz="2000" dirty="0"/>
              <a:t>lingua e letteratura B (con il solo 4° anno, ovvero non </a:t>
            </a:r>
            <a:r>
              <a:rPr lang="it-IT" sz="2000" dirty="0" err="1"/>
              <a:t>biennalizzata</a:t>
            </a:r>
            <a:r>
              <a:rPr lang="it-IT" sz="2000" dirty="0"/>
              <a:t>) potrà diventare oggetto di tesi, a pari livello con la lingua e letteratura A (5 anni, ovvero </a:t>
            </a:r>
            <a:r>
              <a:rPr lang="it-IT" sz="2000" dirty="0" err="1"/>
              <a:t>biennalizzata</a:t>
            </a:r>
            <a:r>
              <a:rPr lang="it-IT" sz="2000" dirty="0" smtClean="0"/>
              <a:t>).</a:t>
            </a:r>
            <a:endParaRPr lang="it-IT" sz="2000" b="1" dirty="0"/>
          </a:p>
          <a:p>
            <a:pPr lvl="0"/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7552356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3295" y="-1"/>
            <a:ext cx="8193505" cy="67136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800" b="1" dirty="0" smtClean="0"/>
              <a:t>Caratteristiche </a:t>
            </a:r>
            <a:r>
              <a:rPr lang="it-IT" sz="1800" b="1" dirty="0"/>
              <a:t>e </a:t>
            </a:r>
            <a:r>
              <a:rPr lang="it-IT" sz="1800" b="1" dirty="0" smtClean="0"/>
              <a:t>finalità</a:t>
            </a:r>
          </a:p>
          <a:p>
            <a:pPr marL="0" indent="0">
              <a:buNone/>
            </a:pPr>
            <a:r>
              <a:rPr lang="it-IT" sz="1800" dirty="0"/>
              <a:t/>
            </a:r>
            <a:br>
              <a:rPr lang="it-IT" sz="1800" dirty="0"/>
            </a:br>
            <a:r>
              <a:rPr lang="it-IT" sz="1800" dirty="0"/>
              <a:t>Il corso di laurea magistrale in Lingue e </a:t>
            </a:r>
            <a:r>
              <a:rPr lang="it-IT" sz="1800" dirty="0" smtClean="0"/>
              <a:t>Letterature </a:t>
            </a:r>
            <a:r>
              <a:rPr lang="it-IT" sz="1800" dirty="0"/>
              <a:t>E</a:t>
            </a:r>
            <a:r>
              <a:rPr lang="it-IT" sz="1800" dirty="0" smtClean="0"/>
              <a:t>uropee </a:t>
            </a:r>
            <a:r>
              <a:rPr lang="it-IT" sz="1800" dirty="0"/>
              <a:t>e </a:t>
            </a:r>
            <a:r>
              <a:rPr lang="it-IT" sz="1800" dirty="0" smtClean="0"/>
              <a:t>Americane </a:t>
            </a:r>
            <a:r>
              <a:rPr lang="it-IT" sz="1800" dirty="0"/>
              <a:t>pone al centro del suo progetto formativo lo studio di </a:t>
            </a:r>
            <a:r>
              <a:rPr lang="it-IT" sz="1800" b="1" dirty="0"/>
              <a:t>due lingue e civiltà straniere</a:t>
            </a:r>
            <a:r>
              <a:rPr lang="it-IT" sz="1800" dirty="0"/>
              <a:t>. Oltre all'addestramento all'uso quotidiano, professionale e culturale (sia orale che scritto) delle </a:t>
            </a:r>
            <a:r>
              <a:rPr lang="it-IT" sz="1800" b="1" dirty="0"/>
              <a:t>due lingue </a:t>
            </a:r>
            <a:r>
              <a:rPr lang="it-IT" sz="1800" dirty="0"/>
              <a:t>prescelte, il Corso aspira a trasmettere una conoscenza approfondita delle </a:t>
            </a:r>
            <a:r>
              <a:rPr lang="it-IT" sz="1800" b="1" dirty="0"/>
              <a:t>rispettive tradizioni letterarie</a:t>
            </a:r>
            <a:r>
              <a:rPr lang="it-IT" sz="1800" dirty="0"/>
              <a:t>, con un occhio di riguardo per lo studio dei contesti storici e socioculturali in cui s'inseriscono e uno speciale interesse per lo sviluppo, tra di esse, di un dialogo comparativo utile all'illuminazione reciproca e alla "mediazione". Particolare attenzione sarà poi rivolta alla </a:t>
            </a:r>
            <a:r>
              <a:rPr lang="it-IT" sz="1800" b="1" dirty="0"/>
              <a:t>teoria e alla pratica della traduzione </a:t>
            </a:r>
            <a:r>
              <a:rPr lang="it-IT" sz="1800" b="1" dirty="0" smtClean="0"/>
              <a:t>letteraria</a:t>
            </a:r>
            <a:r>
              <a:rPr lang="it-IT" sz="1800" dirty="0" smtClean="0"/>
              <a:t> e </a:t>
            </a:r>
            <a:r>
              <a:rPr lang="it-IT" sz="1800" dirty="0"/>
              <a:t>alla </a:t>
            </a:r>
            <a:r>
              <a:rPr lang="it-IT" sz="1800" b="1" dirty="0"/>
              <a:t>didattica delle lingue straniere</a:t>
            </a:r>
            <a:r>
              <a:rPr lang="it-IT" sz="1800" dirty="0"/>
              <a:t>. Chi si laurea in Lingue e </a:t>
            </a:r>
            <a:r>
              <a:rPr lang="it-IT" sz="1800" dirty="0" smtClean="0"/>
              <a:t>Letterature </a:t>
            </a:r>
            <a:r>
              <a:rPr lang="it-IT" sz="1800" dirty="0"/>
              <a:t>E</a:t>
            </a:r>
            <a:r>
              <a:rPr lang="it-IT" sz="1800" dirty="0" smtClean="0"/>
              <a:t>uropee </a:t>
            </a:r>
            <a:r>
              <a:rPr lang="it-IT" sz="1800" dirty="0"/>
              <a:t>e </a:t>
            </a:r>
            <a:r>
              <a:rPr lang="it-IT" sz="1800" dirty="0" smtClean="0"/>
              <a:t>Americane </a:t>
            </a:r>
            <a:r>
              <a:rPr lang="it-IT" sz="1800" dirty="0"/>
              <a:t>dovrà pertanto dimostrare un alto grado di competenza teorica e pratica nelle lingue prescelte nonché essere in grado di padroneggiare le tecniche di analisi e di descrizione dei testi letterari, di collocarli in una adeguata prospettiva storico-critica e di interpretarli con sufficiente grado di autonomia. Dovrà dunque dimostrare di saper comunicare in modo critico contenuti culturali complessi in entrambe le lingue straniere "curriculari", sia </a:t>
            </a:r>
            <a:r>
              <a:rPr lang="it-IT" sz="1800" dirty="0" smtClean="0"/>
              <a:t>oralmente che </a:t>
            </a:r>
            <a:r>
              <a:rPr lang="it-IT" sz="1800" dirty="0"/>
              <a:t>per iscritto.</a:t>
            </a:r>
            <a:br>
              <a:rPr lang="it-IT" sz="1800" dirty="0"/>
            </a:br>
            <a:r>
              <a:rPr lang="it-IT" sz="1800" dirty="0"/>
              <a:t/>
            </a:r>
            <a:br>
              <a:rPr lang="it-IT" sz="1800" dirty="0"/>
            </a:br>
            <a:r>
              <a:rPr lang="it-IT" sz="1800" b="1" dirty="0"/>
              <a:t>Ambiti occupazionali</a:t>
            </a:r>
            <a:r>
              <a:rPr lang="it-IT" sz="1800" dirty="0"/>
              <a:t/>
            </a:r>
            <a:br>
              <a:rPr lang="it-IT" sz="1800" dirty="0"/>
            </a:br>
            <a:r>
              <a:rPr lang="it-IT" sz="1800" dirty="0"/>
              <a:t>Il Corso forma figure esperte e specializzate in lingue e culture straniere che, come tali, saranno in grado di svolgere compiti professionali nell'ambito dell'insegnamento, della traduzione, dell'editoria e della mediazione culturale, nonché, in generale, in tutti i settori lavorativi a spiccata vocazione internazionale.</a:t>
            </a:r>
          </a:p>
        </p:txBody>
      </p:sp>
    </p:spTree>
    <p:extLst>
      <p:ext uri="{BB962C8B-B14F-4D97-AF65-F5344CB8AC3E}">
        <p14:creationId xmlns:p14="http://schemas.microsoft.com/office/powerpoint/2010/main" val="1918327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 w="9525">
            <a:noFill/>
            <a:miter lim="800000"/>
            <a:headEnd/>
            <a:tailEnd/>
          </a:ln>
        </p:spPr>
        <p:txBody>
          <a:bodyPr wrap="none" rIns="360000" anchor="ctr">
            <a:prstTxWarp prst="textNoShape">
              <a:avLst/>
            </a:prstTxWarp>
          </a:bodyPr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115715" name="Picture 20" descr="SigilloLogoLAST_WhiteO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6" name="Text Box 45"/>
          <p:cNvSpPr txBox="1">
            <a:spLocks noChangeArrowheads="1"/>
          </p:cNvSpPr>
          <p:nvPr/>
        </p:nvSpPr>
        <p:spPr bwMode="auto">
          <a:xfrm>
            <a:off x="3706166" y="252413"/>
            <a:ext cx="543783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it-IT" sz="2800" b="1" dirty="0" smtClean="0">
                <a:solidFill>
                  <a:schemeClr val="bg1"/>
                </a:solidFill>
                <a:latin typeface="Garamond" pitchFamily="-111" charset="0"/>
              </a:rPr>
              <a:t>Corso </a:t>
            </a:r>
            <a:r>
              <a:rPr lang="it-IT" sz="2800" b="1" dirty="0">
                <a:solidFill>
                  <a:schemeClr val="bg1"/>
                </a:solidFill>
                <a:latin typeface="Garamond" pitchFamily="-111" charset="0"/>
              </a:rPr>
              <a:t>di Laurea </a:t>
            </a:r>
            <a:r>
              <a:rPr lang="it-IT" sz="2800" b="1" dirty="0" smtClean="0">
                <a:solidFill>
                  <a:schemeClr val="bg1"/>
                </a:solidFill>
                <a:latin typeface="Garamond" pitchFamily="-111" charset="0"/>
              </a:rPr>
              <a:t>Magistrale LM-37</a:t>
            </a:r>
            <a:endParaRPr lang="it-IT" sz="3200" b="1" dirty="0" smtClean="0">
              <a:solidFill>
                <a:schemeClr val="bg1"/>
              </a:solidFill>
              <a:latin typeface="Garamond" pitchFamily="-111" charset="0"/>
            </a:endParaRPr>
          </a:p>
          <a:p>
            <a:pPr algn="r"/>
            <a:r>
              <a:rPr lang="it-IT" sz="3200" b="1" dirty="0" smtClean="0">
                <a:solidFill>
                  <a:schemeClr val="bg1"/>
                </a:solidFill>
                <a:latin typeface="Garamond" pitchFamily="-111" charset="0"/>
              </a:rPr>
              <a:t>(LLA)</a:t>
            </a:r>
            <a:endParaRPr lang="it-IT" sz="3200" b="1" dirty="0">
              <a:solidFill>
                <a:schemeClr val="bg1"/>
              </a:solidFill>
              <a:latin typeface="Garamond" pitchFamily="-111" charset="0"/>
            </a:endParaRPr>
          </a:p>
        </p:txBody>
      </p:sp>
      <p:sp>
        <p:nvSpPr>
          <p:cNvPr id="115717" name="Text Box 51"/>
          <p:cNvSpPr txBox="1">
            <a:spLocks noChangeArrowheads="1"/>
          </p:cNvSpPr>
          <p:nvPr/>
        </p:nvSpPr>
        <p:spPr bwMode="auto">
          <a:xfrm>
            <a:off x="509286" y="1621165"/>
            <a:ext cx="54073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800" b="1" i="1" dirty="0" smtClean="0">
                <a:solidFill>
                  <a:srgbClr val="CC0000"/>
                </a:solidFill>
                <a:latin typeface="Garamond" pitchFamily="-111" charset="0"/>
              </a:rPr>
              <a:t>Perché studiare le lingue?</a:t>
            </a:r>
            <a:endParaRPr lang="it-IT" sz="2800" b="1" i="1" dirty="0">
              <a:solidFill>
                <a:srgbClr val="CC0000"/>
              </a:solidFill>
              <a:latin typeface="Garamond" pitchFamily="-111" charset="0"/>
            </a:endParaRPr>
          </a:p>
        </p:txBody>
      </p:sp>
      <p:sp>
        <p:nvSpPr>
          <p:cNvPr id="115719" name="Rectangle 59"/>
          <p:cNvSpPr>
            <a:spLocks noChangeArrowheads="1"/>
          </p:cNvSpPr>
          <p:nvPr/>
        </p:nvSpPr>
        <p:spPr bwMode="auto">
          <a:xfrm>
            <a:off x="591940" y="2514310"/>
            <a:ext cx="855206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  <a:buClr>
                <a:srgbClr val="B00000"/>
              </a:buClr>
              <a:buFont typeface="Arial" pitchFamily="-111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Garamond" pitchFamily="-111" charset="0"/>
              </a:rPr>
              <a:t>per </a:t>
            </a:r>
            <a:r>
              <a:rPr lang="en-US" sz="2400" dirty="0" err="1" smtClean="0">
                <a:solidFill>
                  <a:prstClr val="black"/>
                </a:solidFill>
                <a:latin typeface="Garamond" pitchFamily="-111" charset="0"/>
              </a:rPr>
              <a:t>aprirsi</a:t>
            </a:r>
            <a:r>
              <a:rPr lang="en-US" sz="2400" dirty="0" smtClean="0">
                <a:solidFill>
                  <a:prstClr val="black"/>
                </a:solidFill>
                <a:latin typeface="Garamond" pitchFamily="-111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Garamond" pitchFamily="-111" charset="0"/>
              </a:rPr>
              <a:t>sbocchi</a:t>
            </a:r>
            <a:r>
              <a:rPr lang="en-US" sz="2400" dirty="0" smtClean="0">
                <a:solidFill>
                  <a:prstClr val="black"/>
                </a:solidFill>
                <a:latin typeface="Garamond" pitchFamily="-111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Garamond" pitchFamily="-111" charset="0"/>
              </a:rPr>
              <a:t>lavorativi</a:t>
            </a:r>
            <a:r>
              <a:rPr lang="en-US" sz="2400" dirty="0" smtClean="0">
                <a:solidFill>
                  <a:prstClr val="black"/>
                </a:solidFill>
                <a:latin typeface="Garamond" pitchFamily="-111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Garamond" pitchFamily="-111" charset="0"/>
              </a:rPr>
              <a:t>internazionali</a:t>
            </a:r>
            <a:r>
              <a:rPr lang="en-US" sz="2400" dirty="0">
                <a:solidFill>
                  <a:prstClr val="black"/>
                </a:solidFill>
                <a:latin typeface="Garamond" pitchFamily="-111" charset="0"/>
              </a:rPr>
              <a:t>;</a:t>
            </a:r>
            <a:endParaRPr lang="en-US" sz="2000" dirty="0" smtClean="0">
              <a:latin typeface="Garamond" pitchFamily="-111" charset="0"/>
            </a:endParaRPr>
          </a:p>
          <a:p>
            <a:pPr>
              <a:spcAft>
                <a:spcPts val="600"/>
              </a:spcAft>
              <a:buClr>
                <a:srgbClr val="B00000"/>
              </a:buClr>
              <a:buFont typeface="Arial" pitchFamily="-111" charset="0"/>
              <a:buChar char="•"/>
            </a:pPr>
            <a:r>
              <a:rPr lang="en-US" sz="2400" dirty="0" smtClean="0">
                <a:latin typeface="Garamond" pitchFamily="-111" charset="0"/>
              </a:rPr>
              <a:t> </a:t>
            </a:r>
            <a:r>
              <a:rPr lang="en-US" sz="2400" dirty="0" err="1" smtClean="0">
                <a:latin typeface="Garamond" pitchFamily="-111" charset="0"/>
              </a:rPr>
              <a:t>perché</a:t>
            </a:r>
            <a:r>
              <a:rPr lang="en-US" sz="2400" dirty="0" smtClean="0">
                <a:latin typeface="Garamond" pitchFamily="-111" charset="0"/>
              </a:rPr>
              <a:t> </a:t>
            </a:r>
            <a:r>
              <a:rPr lang="en-US" sz="2400" dirty="0" err="1" smtClean="0">
                <a:latin typeface="Garamond" pitchFamily="-111" charset="0"/>
              </a:rPr>
              <a:t>cresce</a:t>
            </a:r>
            <a:r>
              <a:rPr lang="en-US" sz="2400" dirty="0" smtClean="0">
                <a:latin typeface="Garamond" pitchFamily="-111" charset="0"/>
              </a:rPr>
              <a:t> </a:t>
            </a:r>
            <a:r>
              <a:rPr lang="en-US" sz="2400" dirty="0" err="1" smtClean="0">
                <a:latin typeface="Garamond" pitchFamily="-111" charset="0"/>
              </a:rPr>
              <a:t>rapidamente</a:t>
            </a:r>
            <a:r>
              <a:rPr lang="en-US" sz="2400" dirty="0" smtClean="0">
                <a:latin typeface="Garamond" pitchFamily="-111" charset="0"/>
              </a:rPr>
              <a:t> un </a:t>
            </a:r>
            <a:r>
              <a:rPr lang="en-US" sz="2400" dirty="0" err="1" smtClean="0">
                <a:latin typeface="Garamond" pitchFamily="-111" charset="0"/>
              </a:rPr>
              <a:t>mercato</a:t>
            </a:r>
            <a:r>
              <a:rPr lang="en-US" sz="2400" dirty="0" smtClean="0">
                <a:latin typeface="Garamond" pitchFamily="-111" charset="0"/>
              </a:rPr>
              <a:t> </a:t>
            </a:r>
            <a:r>
              <a:rPr lang="en-US" sz="2400" dirty="0" err="1" smtClean="0">
                <a:latin typeface="Garamond" pitchFamily="-111" charset="0"/>
              </a:rPr>
              <a:t>europeo</a:t>
            </a:r>
            <a:r>
              <a:rPr lang="en-US" sz="2400" dirty="0" smtClean="0">
                <a:latin typeface="Garamond" pitchFamily="-111" charset="0"/>
              </a:rPr>
              <a:t> </a:t>
            </a:r>
            <a:r>
              <a:rPr lang="en-US" sz="2400" dirty="0" err="1" smtClean="0">
                <a:latin typeface="Garamond" pitchFamily="-111" charset="0"/>
              </a:rPr>
              <a:t>delle</a:t>
            </a:r>
            <a:r>
              <a:rPr lang="en-US" sz="2400" dirty="0" smtClean="0">
                <a:latin typeface="Garamond" pitchFamily="-111" charset="0"/>
              </a:rPr>
              <a:t> </a:t>
            </a:r>
            <a:r>
              <a:rPr lang="en-US" sz="2400" dirty="0" err="1" smtClean="0">
                <a:latin typeface="Garamond" pitchFamily="-111" charset="0"/>
              </a:rPr>
              <a:t>lingue</a:t>
            </a:r>
            <a:r>
              <a:rPr lang="en-US" sz="2400" dirty="0" smtClean="0">
                <a:latin typeface="Garamond" pitchFamily="-111" charset="0"/>
              </a:rPr>
              <a:t> (</a:t>
            </a:r>
            <a:r>
              <a:rPr lang="en-US" sz="2400" dirty="0" err="1" smtClean="0">
                <a:latin typeface="Garamond" pitchFamily="-111" charset="0"/>
              </a:rPr>
              <a:t>traduzione</a:t>
            </a:r>
            <a:r>
              <a:rPr lang="en-US" sz="2400" dirty="0" smtClean="0">
                <a:latin typeface="Garamond" pitchFamily="-111" charset="0"/>
              </a:rPr>
              <a:t>, </a:t>
            </a:r>
            <a:r>
              <a:rPr lang="en-US" sz="2400" dirty="0" err="1" smtClean="0">
                <a:latin typeface="Garamond" pitchFamily="-111" charset="0"/>
              </a:rPr>
              <a:t>editoria</a:t>
            </a:r>
            <a:r>
              <a:rPr lang="en-US" sz="2400" dirty="0" smtClean="0">
                <a:latin typeface="Garamond" pitchFamily="-111" charset="0"/>
              </a:rPr>
              <a:t>, </a:t>
            </a:r>
            <a:r>
              <a:rPr lang="en-US" sz="2400" dirty="0" err="1" smtClean="0">
                <a:latin typeface="Garamond" pitchFamily="-111" charset="0"/>
              </a:rPr>
              <a:t>formazione</a:t>
            </a:r>
            <a:r>
              <a:rPr lang="en-US" sz="2400" dirty="0" smtClean="0">
                <a:latin typeface="Garamond" pitchFamily="-111" charset="0"/>
              </a:rPr>
              <a:t> a </a:t>
            </a:r>
            <a:r>
              <a:rPr lang="en-US" sz="2400" dirty="0" err="1" smtClean="0">
                <a:latin typeface="Garamond" pitchFamily="-111" charset="0"/>
              </a:rPr>
              <a:t>tutti</a:t>
            </a:r>
            <a:r>
              <a:rPr lang="en-US" sz="2400" dirty="0" smtClean="0">
                <a:latin typeface="Garamond" pitchFamily="-111" charset="0"/>
              </a:rPr>
              <a:t> </a:t>
            </a:r>
            <a:r>
              <a:rPr lang="en-US" sz="2400" dirty="0" err="1" smtClean="0">
                <a:latin typeface="Garamond" pitchFamily="-111" charset="0"/>
              </a:rPr>
              <a:t>i</a:t>
            </a:r>
            <a:r>
              <a:rPr lang="en-US" sz="2400" dirty="0" smtClean="0">
                <a:latin typeface="Garamond" pitchFamily="-111" charset="0"/>
              </a:rPr>
              <a:t> </a:t>
            </a:r>
            <a:r>
              <a:rPr lang="en-US" sz="2400" dirty="0" err="1" smtClean="0">
                <a:latin typeface="Garamond" pitchFamily="-111" charset="0"/>
              </a:rPr>
              <a:t>livelli</a:t>
            </a:r>
            <a:r>
              <a:rPr lang="en-US" sz="2400" dirty="0" smtClean="0">
                <a:latin typeface="Garamond" pitchFamily="-111" charset="0"/>
              </a:rPr>
              <a:t>…);</a:t>
            </a:r>
          </a:p>
          <a:p>
            <a:pPr>
              <a:spcAft>
                <a:spcPts val="600"/>
              </a:spcAft>
              <a:buClr>
                <a:srgbClr val="B00000"/>
              </a:buClr>
              <a:buFont typeface="Arial" pitchFamily="-111" charset="0"/>
              <a:buChar char="•"/>
            </a:pPr>
            <a:r>
              <a:rPr lang="en-US" sz="2400" dirty="0">
                <a:latin typeface="Garamond" pitchFamily="-111" charset="0"/>
              </a:rPr>
              <a:t> </a:t>
            </a:r>
            <a:r>
              <a:rPr lang="en-US" sz="2400" dirty="0" err="1">
                <a:latin typeface="Garamond" pitchFamily="-111" charset="0"/>
              </a:rPr>
              <a:t>perché</a:t>
            </a:r>
            <a:r>
              <a:rPr lang="en-US" sz="2400" dirty="0">
                <a:latin typeface="Garamond" pitchFamily="-111" charset="0"/>
              </a:rPr>
              <a:t> </a:t>
            </a:r>
            <a:r>
              <a:rPr lang="en-US" sz="2400" dirty="0" err="1">
                <a:latin typeface="Garamond" pitchFamily="-111" charset="0"/>
              </a:rPr>
              <a:t>rispondono</a:t>
            </a:r>
            <a:r>
              <a:rPr lang="en-US" sz="2400" dirty="0">
                <a:latin typeface="Garamond" pitchFamily="-111" charset="0"/>
              </a:rPr>
              <a:t> </a:t>
            </a:r>
            <a:r>
              <a:rPr lang="en-US" sz="2400" dirty="0" err="1" smtClean="0">
                <a:latin typeface="Garamond" pitchFamily="-111" charset="0"/>
              </a:rPr>
              <a:t>alla</a:t>
            </a:r>
            <a:r>
              <a:rPr lang="en-US" sz="2400" dirty="0" smtClean="0">
                <a:latin typeface="Garamond" pitchFamily="-111" charset="0"/>
              </a:rPr>
              <a:t> </a:t>
            </a:r>
            <a:r>
              <a:rPr lang="en-US" sz="2400" dirty="0" err="1" smtClean="0">
                <a:latin typeface="Garamond" pitchFamily="-111" charset="0"/>
              </a:rPr>
              <a:t>richiesta</a:t>
            </a:r>
            <a:r>
              <a:rPr lang="en-US" sz="2400" dirty="0" smtClean="0">
                <a:latin typeface="Garamond" pitchFamily="-111" charset="0"/>
              </a:rPr>
              <a:t> </a:t>
            </a:r>
            <a:r>
              <a:rPr lang="en-US" sz="2400" dirty="0" err="1" smtClean="0">
                <a:latin typeface="Garamond" pitchFamily="-111" charset="0"/>
              </a:rPr>
              <a:t>sempre</a:t>
            </a:r>
            <a:r>
              <a:rPr lang="en-US" sz="2400" dirty="0" smtClean="0">
                <a:latin typeface="Garamond" pitchFamily="-111" charset="0"/>
              </a:rPr>
              <a:t> </a:t>
            </a:r>
            <a:r>
              <a:rPr lang="en-US" sz="2400" dirty="0" err="1" smtClean="0">
                <a:latin typeface="Garamond" pitchFamily="-111" charset="0"/>
              </a:rPr>
              <a:t>più</a:t>
            </a:r>
            <a:r>
              <a:rPr lang="en-US" sz="2400" dirty="0" smtClean="0">
                <a:latin typeface="Garamond" pitchFamily="-111" charset="0"/>
              </a:rPr>
              <a:t> </a:t>
            </a:r>
            <a:r>
              <a:rPr lang="en-US" sz="2400" dirty="0" err="1" smtClean="0">
                <a:latin typeface="Garamond" pitchFamily="-111" charset="0"/>
              </a:rPr>
              <a:t>pressante</a:t>
            </a:r>
            <a:r>
              <a:rPr lang="en-US" sz="2400" dirty="0" smtClean="0">
                <a:latin typeface="Garamond" pitchFamily="-111" charset="0"/>
              </a:rPr>
              <a:t> </a:t>
            </a:r>
            <a:r>
              <a:rPr lang="en-US" sz="2400" dirty="0" err="1" smtClean="0">
                <a:latin typeface="Garamond" pitchFamily="-111" charset="0"/>
              </a:rPr>
              <a:t>che</a:t>
            </a:r>
            <a:r>
              <a:rPr lang="en-US" sz="2400" dirty="0" smtClean="0">
                <a:latin typeface="Garamond" pitchFamily="-111" charset="0"/>
              </a:rPr>
              <a:t> </a:t>
            </a:r>
            <a:r>
              <a:rPr lang="en-US" sz="2400" dirty="0" err="1" smtClean="0">
                <a:latin typeface="Garamond" pitchFamily="-111" charset="0"/>
              </a:rPr>
              <a:t>proviene</a:t>
            </a:r>
            <a:r>
              <a:rPr lang="en-US" sz="2400" dirty="0" smtClean="0">
                <a:latin typeface="Garamond" pitchFamily="-111" charset="0"/>
              </a:rPr>
              <a:t> in </a:t>
            </a:r>
            <a:r>
              <a:rPr lang="en-US" sz="2400" dirty="0" err="1" smtClean="0">
                <a:latin typeface="Garamond" pitchFamily="-111" charset="0"/>
              </a:rPr>
              <a:t>questo</a:t>
            </a:r>
            <a:r>
              <a:rPr lang="en-US" sz="2400" dirty="0" smtClean="0">
                <a:latin typeface="Garamond" pitchFamily="-111" charset="0"/>
              </a:rPr>
              <a:t> </a:t>
            </a:r>
            <a:r>
              <a:rPr lang="en-US" sz="2400" dirty="0" err="1" smtClean="0">
                <a:latin typeface="Garamond" pitchFamily="-111" charset="0"/>
              </a:rPr>
              <a:t>senso</a:t>
            </a:r>
            <a:r>
              <a:rPr lang="en-US" sz="2400" dirty="0" smtClean="0">
                <a:latin typeface="Garamond" pitchFamily="-111" charset="0"/>
              </a:rPr>
              <a:t> </a:t>
            </a:r>
            <a:r>
              <a:rPr lang="en-US" sz="2400" dirty="0">
                <a:latin typeface="Garamond" pitchFamily="-111" charset="0"/>
              </a:rPr>
              <a:t>del </a:t>
            </a:r>
            <a:r>
              <a:rPr lang="en-US" sz="2400" dirty="0" err="1">
                <a:latin typeface="Garamond" pitchFamily="-111" charset="0"/>
              </a:rPr>
              <a:t>mondo</a:t>
            </a:r>
            <a:r>
              <a:rPr lang="en-US" sz="2400" dirty="0">
                <a:latin typeface="Garamond" pitchFamily="-111" charset="0"/>
              </a:rPr>
              <a:t> </a:t>
            </a:r>
            <a:r>
              <a:rPr lang="en-US" sz="2400" dirty="0" err="1" smtClean="0">
                <a:latin typeface="Garamond" pitchFamily="-111" charset="0"/>
              </a:rPr>
              <a:t>aziendale</a:t>
            </a:r>
            <a:r>
              <a:rPr lang="en-US" sz="2400" dirty="0" smtClean="0">
                <a:latin typeface="Garamond" pitchFamily="-111" charset="0"/>
              </a:rPr>
              <a:t>, </a:t>
            </a:r>
            <a:r>
              <a:rPr lang="en-US" sz="2400" dirty="0" err="1" smtClean="0">
                <a:latin typeface="Garamond" pitchFamily="-111" charset="0"/>
              </a:rPr>
              <a:t>dagli</a:t>
            </a:r>
            <a:r>
              <a:rPr lang="en-US" sz="2400" dirty="0" smtClean="0">
                <a:latin typeface="Garamond" pitchFamily="-111" charset="0"/>
              </a:rPr>
              <a:t> </a:t>
            </a:r>
            <a:r>
              <a:rPr lang="en-US" sz="2400" dirty="0" err="1">
                <a:latin typeface="Garamond" pitchFamily="-111" charset="0"/>
              </a:rPr>
              <a:t>organismi</a:t>
            </a:r>
            <a:r>
              <a:rPr lang="en-US" sz="2400" dirty="0">
                <a:latin typeface="Garamond" pitchFamily="-111" charset="0"/>
              </a:rPr>
              <a:t> </a:t>
            </a:r>
            <a:r>
              <a:rPr lang="en-US" sz="2400" dirty="0" err="1" smtClean="0">
                <a:latin typeface="Garamond" pitchFamily="-111" charset="0"/>
              </a:rPr>
              <a:t>internazionali</a:t>
            </a:r>
            <a:r>
              <a:rPr lang="en-US" sz="2400" dirty="0" smtClean="0">
                <a:latin typeface="Garamond" pitchFamily="-111" charset="0"/>
              </a:rPr>
              <a:t>, </a:t>
            </a:r>
            <a:r>
              <a:rPr lang="en-US" sz="2400" dirty="0" err="1" smtClean="0">
                <a:latin typeface="Garamond" pitchFamily="-111" charset="0"/>
              </a:rPr>
              <a:t>dalla</a:t>
            </a:r>
            <a:r>
              <a:rPr lang="en-US" sz="2400" dirty="0" smtClean="0">
                <a:latin typeface="Garamond" pitchFamily="-111" charset="0"/>
              </a:rPr>
              <a:t> </a:t>
            </a:r>
            <a:r>
              <a:rPr lang="en-US" sz="2400" dirty="0" err="1" smtClean="0">
                <a:latin typeface="Garamond" pitchFamily="-111" charset="0"/>
              </a:rPr>
              <a:t>scuola</a:t>
            </a:r>
            <a:endParaRPr lang="en-US" sz="2400" dirty="0">
              <a:latin typeface="Garamond" pitchFamily="-111" charset="0"/>
            </a:endParaRPr>
          </a:p>
          <a:p>
            <a:pPr>
              <a:spcAft>
                <a:spcPts val="600"/>
              </a:spcAft>
              <a:buClr>
                <a:srgbClr val="B00000"/>
              </a:buClr>
            </a:pPr>
            <a:endParaRPr lang="en-US" sz="2400" dirty="0">
              <a:latin typeface="Garamond" pitchFamily="-111" charset="0"/>
            </a:endParaRPr>
          </a:p>
          <a:p>
            <a:pPr>
              <a:spcAft>
                <a:spcPts val="600"/>
              </a:spcAft>
              <a:buClr>
                <a:srgbClr val="B00000"/>
              </a:buClr>
            </a:pPr>
            <a:endParaRPr lang="en-US" sz="2400" b="1" dirty="0">
              <a:latin typeface="Garamond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816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 w="9525">
            <a:noFill/>
            <a:miter lim="800000"/>
            <a:headEnd/>
            <a:tailEnd/>
          </a:ln>
        </p:spPr>
        <p:txBody>
          <a:bodyPr wrap="none" rIns="360000" anchor="ctr">
            <a:prstTxWarp prst="textNoShape">
              <a:avLst/>
            </a:prstTxWarp>
          </a:bodyPr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115715" name="Picture 20" descr="SigilloLogoLAST_WhiteO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6" name="Text Box 45"/>
          <p:cNvSpPr txBox="1">
            <a:spLocks noChangeArrowheads="1"/>
          </p:cNvSpPr>
          <p:nvPr/>
        </p:nvSpPr>
        <p:spPr bwMode="auto">
          <a:xfrm>
            <a:off x="3706166" y="252413"/>
            <a:ext cx="5437835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it-IT" sz="2800" b="1" dirty="0">
                <a:solidFill>
                  <a:schemeClr val="bg1"/>
                </a:solidFill>
                <a:latin typeface="Garamond" pitchFamily="-111" charset="0"/>
              </a:rPr>
              <a:t>Corso di Laurea Magistrale LM-37</a:t>
            </a:r>
            <a:endParaRPr lang="it-IT" sz="3200" b="1" dirty="0">
              <a:solidFill>
                <a:schemeClr val="bg1"/>
              </a:solidFill>
              <a:latin typeface="Garamond" pitchFamily="-111" charset="0"/>
            </a:endParaRPr>
          </a:p>
          <a:p>
            <a:pPr algn="r"/>
            <a:r>
              <a:rPr lang="it-IT" sz="3200" b="1" dirty="0">
                <a:solidFill>
                  <a:schemeClr val="bg1"/>
                </a:solidFill>
                <a:latin typeface="Garamond" pitchFamily="-111" charset="0"/>
              </a:rPr>
              <a:t>(LLA)</a:t>
            </a:r>
          </a:p>
          <a:p>
            <a:pPr algn="r"/>
            <a:r>
              <a:rPr lang="it-IT" sz="3200" b="1" dirty="0" smtClean="0">
                <a:solidFill>
                  <a:schemeClr val="bg1"/>
                </a:solidFill>
                <a:latin typeface="Garamond" pitchFamily="-111" charset="0"/>
              </a:rPr>
              <a:t>(LLM)</a:t>
            </a:r>
            <a:endParaRPr lang="it-IT" sz="3200" b="1" dirty="0">
              <a:solidFill>
                <a:schemeClr val="bg1"/>
              </a:solidFill>
              <a:latin typeface="Garamond" pitchFamily="-111" charset="0"/>
            </a:endParaRPr>
          </a:p>
        </p:txBody>
      </p:sp>
      <p:sp>
        <p:nvSpPr>
          <p:cNvPr id="115717" name="Text Box 51"/>
          <p:cNvSpPr txBox="1">
            <a:spLocks noChangeArrowheads="1"/>
          </p:cNvSpPr>
          <p:nvPr/>
        </p:nvSpPr>
        <p:spPr bwMode="auto">
          <a:xfrm>
            <a:off x="509286" y="1621165"/>
            <a:ext cx="54073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800" b="1" i="1" dirty="0" smtClean="0">
                <a:solidFill>
                  <a:srgbClr val="CC0000"/>
                </a:solidFill>
                <a:latin typeface="Garamond" pitchFamily="-111" charset="0"/>
              </a:rPr>
              <a:t>Perché studiare le letterature?</a:t>
            </a:r>
            <a:endParaRPr lang="it-IT" sz="2800" b="1" i="1" dirty="0">
              <a:solidFill>
                <a:srgbClr val="CC0000"/>
              </a:solidFill>
              <a:latin typeface="Garamond" pitchFamily="-111" charset="0"/>
            </a:endParaRPr>
          </a:p>
        </p:txBody>
      </p:sp>
      <p:sp>
        <p:nvSpPr>
          <p:cNvPr id="115719" name="Rectangle 59"/>
          <p:cNvSpPr>
            <a:spLocks noChangeArrowheads="1"/>
          </p:cNvSpPr>
          <p:nvPr/>
        </p:nvSpPr>
        <p:spPr bwMode="auto">
          <a:xfrm>
            <a:off x="347241" y="2497137"/>
            <a:ext cx="8667970" cy="2539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  <a:buClr>
                <a:srgbClr val="B00000"/>
              </a:buClr>
              <a:buFont typeface="Arial" pitchFamily="-111" charset="0"/>
              <a:buChar char="•"/>
            </a:pPr>
            <a:r>
              <a:rPr lang="en-US" sz="2000" b="0" dirty="0" smtClean="0">
                <a:latin typeface="Garamond" pitchFamily="-111" charset="0"/>
              </a:rPr>
              <a:t>  </a:t>
            </a:r>
            <a:r>
              <a:rPr lang="en-US" sz="2400" b="0" dirty="0" err="1" smtClean="0">
                <a:latin typeface="Garamond" pitchFamily="-111" charset="0"/>
              </a:rPr>
              <a:t>perché</a:t>
            </a:r>
            <a:r>
              <a:rPr lang="en-US" sz="2400" b="0" dirty="0" smtClean="0">
                <a:latin typeface="Garamond" pitchFamily="-111" charset="0"/>
              </a:rPr>
              <a:t> </a:t>
            </a:r>
            <a:r>
              <a:rPr lang="en-US" sz="2400" dirty="0" err="1" smtClean="0">
                <a:latin typeface="Garamond" pitchFamily="-111" charset="0"/>
              </a:rPr>
              <a:t>costituiscono</a:t>
            </a:r>
            <a:r>
              <a:rPr lang="en-US" sz="2400" dirty="0" smtClean="0">
                <a:latin typeface="Garamond" pitchFamily="-111" charset="0"/>
              </a:rPr>
              <a:t> </a:t>
            </a:r>
            <a:r>
              <a:rPr lang="en-US" sz="2400" dirty="0" err="1" smtClean="0">
                <a:latin typeface="Garamond" pitchFamily="-111" charset="0"/>
              </a:rPr>
              <a:t>una</a:t>
            </a:r>
            <a:r>
              <a:rPr lang="en-US" sz="2400" dirty="0" smtClean="0">
                <a:latin typeface="Garamond" pitchFamily="-111" charset="0"/>
              </a:rPr>
              <a:t> via di accesso </a:t>
            </a:r>
            <a:r>
              <a:rPr lang="en-US" sz="2400" dirty="0" err="1" smtClean="0">
                <a:latin typeface="Garamond" pitchFamily="-111" charset="0"/>
              </a:rPr>
              <a:t>privilegiata</a:t>
            </a:r>
            <a:r>
              <a:rPr lang="en-US" sz="2400" dirty="0" smtClean="0">
                <a:latin typeface="Garamond" pitchFamily="-111" charset="0"/>
              </a:rPr>
              <a:t> </a:t>
            </a:r>
            <a:r>
              <a:rPr lang="en-US" sz="2400" dirty="0" err="1" smtClean="0">
                <a:latin typeface="Garamond" pitchFamily="-111" charset="0"/>
              </a:rPr>
              <a:t>alla</a:t>
            </a:r>
            <a:r>
              <a:rPr lang="en-US" sz="2400" dirty="0" smtClean="0">
                <a:latin typeface="Garamond" pitchFamily="-111" charset="0"/>
              </a:rPr>
              <a:t> </a:t>
            </a:r>
            <a:r>
              <a:rPr lang="en-US" sz="2400" dirty="0" err="1" smtClean="0">
                <a:latin typeface="Garamond" pitchFamily="-111" charset="0"/>
              </a:rPr>
              <a:t>comprensione</a:t>
            </a:r>
            <a:r>
              <a:rPr lang="en-US" sz="2400" dirty="0" smtClean="0">
                <a:latin typeface="Garamond" pitchFamily="-111" charset="0"/>
              </a:rPr>
              <a:t> </a:t>
            </a:r>
            <a:r>
              <a:rPr lang="en-US" sz="2400" dirty="0" err="1" smtClean="0">
                <a:latin typeface="Garamond" pitchFamily="-111" charset="0"/>
              </a:rPr>
              <a:t>delle</a:t>
            </a:r>
            <a:r>
              <a:rPr lang="en-US" sz="2400" dirty="0" smtClean="0">
                <a:latin typeface="Garamond" pitchFamily="-111" charset="0"/>
              </a:rPr>
              <a:t> culture </a:t>
            </a:r>
            <a:r>
              <a:rPr lang="en-US" sz="2400" dirty="0" err="1" smtClean="0">
                <a:latin typeface="Garamond" pitchFamily="-111" charset="0"/>
              </a:rPr>
              <a:t>altre</a:t>
            </a:r>
            <a:r>
              <a:rPr lang="en-US" sz="2400" dirty="0" smtClean="0">
                <a:latin typeface="Garamond" pitchFamily="-111" charset="0"/>
              </a:rPr>
              <a:t>;</a:t>
            </a:r>
          </a:p>
          <a:p>
            <a:pPr>
              <a:spcAft>
                <a:spcPts val="600"/>
              </a:spcAft>
              <a:buClr>
                <a:srgbClr val="B00000"/>
              </a:buClr>
              <a:buFont typeface="Arial" pitchFamily="-111" charset="0"/>
              <a:buChar char="•"/>
            </a:pPr>
            <a:r>
              <a:rPr lang="en-US" sz="2400" dirty="0">
                <a:latin typeface="Garamond" pitchFamily="-111" charset="0"/>
              </a:rPr>
              <a:t> per </a:t>
            </a:r>
            <a:r>
              <a:rPr lang="en-US" sz="2400" dirty="0" err="1">
                <a:latin typeface="Garamond" pitchFamily="-111" charset="0"/>
              </a:rPr>
              <a:t>ricordarci</a:t>
            </a:r>
            <a:r>
              <a:rPr lang="en-US" sz="2400" dirty="0">
                <a:latin typeface="Garamond" pitchFamily="-111" charset="0"/>
              </a:rPr>
              <a:t> </a:t>
            </a:r>
            <a:r>
              <a:rPr lang="en-US" sz="2400" dirty="0" err="1">
                <a:latin typeface="Garamond" pitchFamily="-111" charset="0"/>
              </a:rPr>
              <a:t>che</a:t>
            </a:r>
            <a:r>
              <a:rPr lang="en-US" sz="2400" dirty="0">
                <a:latin typeface="Garamond" pitchFamily="-111" charset="0"/>
              </a:rPr>
              <a:t> </a:t>
            </a:r>
            <a:r>
              <a:rPr lang="en-US" sz="2400" dirty="0" err="1">
                <a:latin typeface="Garamond" pitchFamily="-111" charset="0"/>
              </a:rPr>
              <a:t>ogni</a:t>
            </a:r>
            <a:r>
              <a:rPr lang="en-US" sz="2400" dirty="0">
                <a:latin typeface="Garamond" pitchFamily="-111" charset="0"/>
              </a:rPr>
              <a:t> “</a:t>
            </a:r>
            <a:r>
              <a:rPr lang="en-US" sz="2400" dirty="0" err="1">
                <a:latin typeface="Garamond" pitchFamily="-111" charset="0"/>
              </a:rPr>
              <a:t>materiale</a:t>
            </a:r>
            <a:r>
              <a:rPr lang="en-US" sz="2400" dirty="0">
                <a:latin typeface="Garamond" pitchFamily="-111" charset="0"/>
              </a:rPr>
              <a:t>” </a:t>
            </a:r>
            <a:r>
              <a:rPr lang="en-US" sz="2400" dirty="0" err="1">
                <a:latin typeface="Garamond" pitchFamily="-111" charset="0"/>
              </a:rPr>
              <a:t>si</a:t>
            </a:r>
            <a:r>
              <a:rPr lang="en-US" sz="2400" dirty="0">
                <a:latin typeface="Garamond" pitchFamily="-111" charset="0"/>
              </a:rPr>
              <a:t> </a:t>
            </a:r>
            <a:r>
              <a:rPr lang="en-US" sz="2400" dirty="0" err="1">
                <a:latin typeface="Garamond" pitchFamily="-111" charset="0"/>
              </a:rPr>
              <a:t>appoggia</a:t>
            </a:r>
            <a:r>
              <a:rPr lang="en-US" sz="2400" dirty="0">
                <a:latin typeface="Garamond" pitchFamily="-111" charset="0"/>
              </a:rPr>
              <a:t> </a:t>
            </a:r>
            <a:r>
              <a:rPr lang="en-US" sz="2400" dirty="0" err="1">
                <a:latin typeface="Garamond" pitchFamily="-111" charset="0"/>
              </a:rPr>
              <a:t>su</a:t>
            </a:r>
            <a:r>
              <a:rPr lang="en-US" sz="2400" dirty="0">
                <a:latin typeface="Garamond" pitchFamily="-111" charset="0"/>
              </a:rPr>
              <a:t> un “</a:t>
            </a:r>
            <a:r>
              <a:rPr lang="en-US" sz="2400" dirty="0" err="1">
                <a:latin typeface="Garamond" pitchFamily="-111" charset="0"/>
              </a:rPr>
              <a:t>immaginario</a:t>
            </a:r>
            <a:r>
              <a:rPr lang="en-US" sz="2400" dirty="0">
                <a:latin typeface="Garamond" pitchFamily="-111" charset="0"/>
              </a:rPr>
              <a:t>”! </a:t>
            </a:r>
          </a:p>
          <a:p>
            <a:pPr>
              <a:spcAft>
                <a:spcPts val="600"/>
              </a:spcAft>
              <a:buClr>
                <a:srgbClr val="B00000"/>
              </a:buClr>
              <a:buFont typeface="Arial" pitchFamily="-111" charset="0"/>
              <a:buChar char="•"/>
            </a:pPr>
            <a:r>
              <a:rPr lang="en-US" sz="2400" b="0" dirty="0" smtClean="0">
                <a:latin typeface="Garamond" pitchFamily="-111" charset="0"/>
              </a:rPr>
              <a:t> </a:t>
            </a:r>
            <a:r>
              <a:rPr lang="en-US" sz="2400" b="0" dirty="0" err="1" smtClean="0">
                <a:latin typeface="Garamond" pitchFamily="-111" charset="0"/>
              </a:rPr>
              <a:t>perché</a:t>
            </a:r>
            <a:r>
              <a:rPr lang="en-US" sz="2400" b="0" dirty="0" smtClean="0">
                <a:latin typeface="Garamond" pitchFamily="-111" charset="0"/>
              </a:rPr>
              <a:t> lo studio di un </a:t>
            </a:r>
            <a:r>
              <a:rPr lang="en-US" sz="2400" b="0" dirty="0" err="1" smtClean="0">
                <a:latin typeface="Garamond" pitchFamily="-111" charset="0"/>
              </a:rPr>
              <a:t>testo</a:t>
            </a:r>
            <a:r>
              <a:rPr lang="en-US" sz="2400" b="0" dirty="0" smtClean="0">
                <a:latin typeface="Garamond" pitchFamily="-111" charset="0"/>
              </a:rPr>
              <a:t> </a:t>
            </a:r>
            <a:r>
              <a:rPr lang="en-US" sz="2400" b="0" dirty="0" err="1" smtClean="0">
                <a:latin typeface="Garamond" pitchFamily="-111" charset="0"/>
              </a:rPr>
              <a:t>letterario</a:t>
            </a:r>
            <a:r>
              <a:rPr lang="en-US" sz="2400" b="0" dirty="0" smtClean="0">
                <a:latin typeface="Garamond" pitchFamily="-111" charset="0"/>
              </a:rPr>
              <a:t> </a:t>
            </a:r>
            <a:r>
              <a:rPr lang="en-US" sz="2400" b="0" dirty="0" err="1" smtClean="0">
                <a:latin typeface="Garamond" pitchFamily="-111" charset="0"/>
              </a:rPr>
              <a:t>addestra</a:t>
            </a:r>
            <a:r>
              <a:rPr lang="en-US" sz="2400" b="0" dirty="0" smtClean="0">
                <a:latin typeface="Garamond" pitchFamily="-111" charset="0"/>
              </a:rPr>
              <a:t> </a:t>
            </a:r>
            <a:r>
              <a:rPr lang="en-US" sz="2400" b="0" dirty="0" err="1" smtClean="0">
                <a:latin typeface="Garamond" pitchFamily="-111" charset="0"/>
              </a:rPr>
              <a:t>all’attenzione</a:t>
            </a:r>
            <a:r>
              <a:rPr lang="en-US" sz="2400" b="0" dirty="0" smtClean="0">
                <a:latin typeface="Garamond" pitchFamily="-111" charset="0"/>
              </a:rPr>
              <a:t> e al </a:t>
            </a:r>
            <a:r>
              <a:rPr lang="en-US" sz="2400" b="0" dirty="0" err="1" smtClean="0">
                <a:latin typeface="Garamond" pitchFamily="-111" charset="0"/>
              </a:rPr>
              <a:t>rispetto</a:t>
            </a:r>
            <a:r>
              <a:rPr lang="en-US" sz="2400" b="0" dirty="0" smtClean="0">
                <a:latin typeface="Garamond" pitchFamily="-111" charset="0"/>
              </a:rPr>
              <a:t> per la “voce </a:t>
            </a:r>
            <a:r>
              <a:rPr lang="en-US" sz="2400" b="0" dirty="0" err="1" smtClean="0">
                <a:latin typeface="Garamond" pitchFamily="-111" charset="0"/>
              </a:rPr>
              <a:t>dell’altro</a:t>
            </a:r>
            <a:r>
              <a:rPr lang="en-US" sz="2400" b="0" dirty="0" smtClean="0">
                <a:latin typeface="Garamond" pitchFamily="-111" charset="0"/>
              </a:rPr>
              <a:t>”;</a:t>
            </a:r>
          </a:p>
          <a:p>
            <a:pPr>
              <a:spcAft>
                <a:spcPts val="600"/>
              </a:spcAft>
              <a:buClr>
                <a:srgbClr val="B00000"/>
              </a:buClr>
            </a:pPr>
            <a:endParaRPr lang="en-US" sz="2400" b="1" dirty="0">
              <a:latin typeface="Garamond" pitchFamily="-11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9151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Sbocchi professionali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0768" y="1653165"/>
            <a:ext cx="8229600" cy="4525963"/>
          </a:xfrm>
        </p:spPr>
        <p:txBody>
          <a:bodyPr/>
          <a:lstStyle/>
          <a:p>
            <a:r>
              <a:rPr lang="it-IT" dirty="0" smtClean="0"/>
              <a:t>Traduzione</a:t>
            </a:r>
          </a:p>
          <a:p>
            <a:r>
              <a:rPr lang="it-IT" dirty="0" smtClean="0"/>
              <a:t>Editoria</a:t>
            </a:r>
          </a:p>
          <a:p>
            <a:r>
              <a:rPr lang="it-IT" dirty="0" smtClean="0"/>
              <a:t>Mediazione culturale</a:t>
            </a:r>
          </a:p>
          <a:p>
            <a:r>
              <a:rPr lang="it-IT" dirty="0"/>
              <a:t>Insegnamento delle lingue</a:t>
            </a:r>
            <a:endParaRPr lang="it-IT" b="1" dirty="0"/>
          </a:p>
          <a:p>
            <a:r>
              <a:rPr lang="it-IT" dirty="0" smtClean="0"/>
              <a:t>Ricerca (dottorato…)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816473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 w="9525">
            <a:noFill/>
            <a:miter lim="800000"/>
            <a:headEnd/>
            <a:tailEnd/>
          </a:ln>
        </p:spPr>
        <p:txBody>
          <a:bodyPr wrap="none" rIns="360000" anchor="ctr">
            <a:prstTxWarp prst="textNoShape">
              <a:avLst/>
            </a:prstTxWarp>
          </a:bodyPr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115715" name="Picture 20" descr="SigilloLogoLAST_WhiteO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6" name="Text Box 45"/>
          <p:cNvSpPr txBox="1">
            <a:spLocks noChangeArrowheads="1"/>
          </p:cNvSpPr>
          <p:nvPr/>
        </p:nvSpPr>
        <p:spPr bwMode="auto">
          <a:xfrm>
            <a:off x="3706165" y="252413"/>
            <a:ext cx="543783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it-IT" sz="2800" b="1" dirty="0">
                <a:solidFill>
                  <a:schemeClr val="bg1"/>
                </a:solidFill>
                <a:latin typeface="Garamond" pitchFamily="-111" charset="0"/>
              </a:rPr>
              <a:t>Corso di Laurea Magistrale LM-37</a:t>
            </a:r>
            <a:endParaRPr lang="it-IT" sz="3200" b="1" dirty="0">
              <a:solidFill>
                <a:schemeClr val="bg1"/>
              </a:solidFill>
              <a:latin typeface="Garamond" pitchFamily="-111" charset="0"/>
            </a:endParaRPr>
          </a:p>
          <a:p>
            <a:pPr algn="r"/>
            <a:r>
              <a:rPr lang="it-IT" sz="3200" b="1" dirty="0">
                <a:solidFill>
                  <a:schemeClr val="bg1"/>
                </a:solidFill>
                <a:latin typeface="Garamond" pitchFamily="-111" charset="0"/>
              </a:rPr>
              <a:t>(LLA)</a:t>
            </a:r>
          </a:p>
          <a:p>
            <a:pPr algn="r"/>
            <a:r>
              <a:rPr lang="it-IT" sz="2800" b="1" dirty="0" smtClean="0">
                <a:solidFill>
                  <a:schemeClr val="bg1"/>
                </a:solidFill>
                <a:latin typeface="Garamond" pitchFamily="-111" charset="0"/>
              </a:rPr>
              <a:t>(LLM)</a:t>
            </a:r>
            <a:endParaRPr lang="it-IT" sz="3200" b="1" dirty="0">
              <a:solidFill>
                <a:schemeClr val="bg1"/>
              </a:solidFill>
              <a:latin typeface="Garamond" pitchFamily="-111" charset="0"/>
            </a:endParaRPr>
          </a:p>
        </p:txBody>
      </p:sp>
      <p:sp>
        <p:nvSpPr>
          <p:cNvPr id="115717" name="Text Box 51"/>
          <p:cNvSpPr txBox="1">
            <a:spLocks noChangeArrowheads="1"/>
          </p:cNvSpPr>
          <p:nvPr/>
        </p:nvSpPr>
        <p:spPr bwMode="auto">
          <a:xfrm>
            <a:off x="2152915" y="1268413"/>
            <a:ext cx="54073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800" b="1" i="1" dirty="0" smtClean="0">
                <a:solidFill>
                  <a:srgbClr val="CC0000"/>
                </a:solidFill>
                <a:latin typeface="Garamond" pitchFamily="-111" charset="0"/>
              </a:rPr>
              <a:t>Quali corsi di laurea?</a:t>
            </a:r>
            <a:endParaRPr lang="it-IT" sz="2800" b="1" i="1" dirty="0">
              <a:solidFill>
                <a:srgbClr val="CC0000"/>
              </a:solidFill>
              <a:latin typeface="Garamond" pitchFamily="-111" charset="0"/>
            </a:endParaRPr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906484"/>
              </p:ext>
            </p:extLst>
          </p:nvPr>
        </p:nvGraphicFramePr>
        <p:xfrm>
          <a:off x="256118" y="1940051"/>
          <a:ext cx="8658909" cy="43872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3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8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2577">
                <a:tc rowSpan="2">
                  <a:txBody>
                    <a:bodyPr/>
                    <a:lstStyle/>
                    <a:p>
                      <a:r>
                        <a:rPr lang="it-IT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itchFamily="18" charset="0"/>
                        </a:rPr>
                        <a:t>TRIENNALI</a:t>
                      </a:r>
                      <a:endParaRPr lang="it-IT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it-IT" sz="2400" b="1" i="1" dirty="0" smtClean="0">
                          <a:latin typeface="Garamond" pitchFamily="18" charset="0"/>
                        </a:rPr>
                        <a:t>L 11 Lingue</a:t>
                      </a:r>
                      <a:r>
                        <a:rPr lang="it-IT" sz="2400" b="1" i="1" baseline="0" dirty="0" smtClean="0">
                          <a:latin typeface="Garamond" pitchFamily="18" charset="0"/>
                        </a:rPr>
                        <a:t> </a:t>
                      </a:r>
                      <a:r>
                        <a:rPr lang="it-IT" sz="2400" b="1" i="1" dirty="0" smtClean="0">
                          <a:latin typeface="Garamond" pitchFamily="18" charset="0"/>
                        </a:rPr>
                        <a:t>e Culture moderne      </a:t>
                      </a:r>
                      <a:endParaRPr lang="it-IT" sz="2400" b="1" i="1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b="1" i="1" dirty="0" smtClean="0">
                          <a:latin typeface="Garamond" pitchFamily="18" charset="0"/>
                        </a:rPr>
                        <a:t>L 12 Mediazione linguistica</a:t>
                      </a:r>
                      <a:r>
                        <a:rPr lang="it-IT" sz="2400" b="1" i="1" baseline="0" dirty="0" smtClean="0">
                          <a:latin typeface="Garamond" pitchFamily="18" charset="0"/>
                        </a:rPr>
                        <a:t> </a:t>
                      </a:r>
                      <a:endParaRPr lang="it-IT" sz="2400" b="1" i="1" dirty="0">
                        <a:latin typeface="Garamond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2577">
                <a:tc vMerge="1">
                  <a:txBody>
                    <a:bodyPr/>
                    <a:lstStyle/>
                    <a:p>
                      <a:endParaRPr lang="it-IT" sz="2400" dirty="0">
                        <a:latin typeface="Garamond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2400" b="1" i="1" dirty="0" smtClean="0">
                          <a:latin typeface="Garamond" pitchFamily="18" charset="0"/>
                        </a:rPr>
                        <a:t>= L11-12 Lingue, Letterature e </a:t>
                      </a:r>
                    </a:p>
                    <a:p>
                      <a:pPr algn="ctr"/>
                      <a:r>
                        <a:rPr lang="it-IT" sz="2400" b="1" i="1" dirty="0" smtClean="0">
                          <a:latin typeface="Garamond" pitchFamily="18" charset="0"/>
                        </a:rPr>
                        <a:t>Mediazione culturale</a:t>
                      </a:r>
                    </a:p>
                    <a:p>
                      <a:pPr algn="ctr"/>
                      <a:endParaRPr lang="it-IT" sz="2400" b="1" i="1" dirty="0">
                        <a:latin typeface="Garamond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2577">
                <a:tc>
                  <a:txBody>
                    <a:bodyPr/>
                    <a:lstStyle/>
                    <a:p>
                      <a:r>
                        <a:rPr lang="it-IT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itchFamily="18" charset="0"/>
                        </a:rPr>
                        <a:t>MAGISTRALI</a:t>
                      </a:r>
                      <a:endParaRPr lang="it-IT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endParaRPr lang="it-IT" sz="2400" b="1" i="1" dirty="0" smtClean="0">
                        <a:latin typeface="Garamond" pitchFamily="18" charset="0"/>
                      </a:endParaRPr>
                    </a:p>
                    <a:p>
                      <a:endParaRPr lang="it-IT" sz="2400" b="1" i="1" dirty="0" smtClean="0">
                        <a:latin typeface="Garamond" pitchFamily="18" charset="0"/>
                      </a:endParaRPr>
                    </a:p>
                    <a:p>
                      <a:r>
                        <a:rPr lang="it-IT" sz="2400" b="1" i="1" dirty="0" smtClean="0">
                          <a:latin typeface="Garamond" pitchFamily="18" charset="0"/>
                        </a:rPr>
                        <a:t>LM 37 Lingue e letterature europee e americane</a:t>
                      </a:r>
                      <a:endParaRPr lang="it-IT" sz="2400" b="1" i="1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400" b="1" i="1" dirty="0" smtClean="0">
                        <a:latin typeface="Garamond" pitchFamily="18" charset="0"/>
                      </a:endParaRPr>
                    </a:p>
                    <a:p>
                      <a:endParaRPr lang="it-IT" sz="2400" b="1" i="1" dirty="0" smtClean="0">
                        <a:latin typeface="Garamond" pitchFamily="18" charset="0"/>
                      </a:endParaRPr>
                    </a:p>
                    <a:p>
                      <a:r>
                        <a:rPr lang="it-IT" sz="2400" b="1" i="1" dirty="0" smtClean="0">
                          <a:latin typeface="Garamond" pitchFamily="18" charset="0"/>
                        </a:rPr>
                        <a:t>LM 38 Lingue moderne per la comunicazione</a:t>
                      </a:r>
                      <a:r>
                        <a:rPr lang="it-IT" sz="2400" b="1" i="1" baseline="0" dirty="0" smtClean="0">
                          <a:latin typeface="Garamond" pitchFamily="18" charset="0"/>
                        </a:rPr>
                        <a:t> e la </a:t>
                      </a:r>
                      <a:r>
                        <a:rPr lang="it-IT" sz="2400" b="1" i="1" dirty="0" err="1" smtClean="0">
                          <a:latin typeface="Garamond" pitchFamily="18" charset="0"/>
                        </a:rPr>
                        <a:t>coo-perazione</a:t>
                      </a:r>
                      <a:r>
                        <a:rPr lang="it-IT" sz="2400" b="1" i="1" dirty="0" smtClean="0">
                          <a:latin typeface="Garamond" pitchFamily="18" charset="0"/>
                        </a:rPr>
                        <a:t> internazionale</a:t>
                      </a:r>
                    </a:p>
                    <a:p>
                      <a:endParaRPr lang="it-IT" sz="2400" b="1" i="1" dirty="0">
                        <a:latin typeface="Garamond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Freccia in giù 10"/>
          <p:cNvSpPr/>
          <p:nvPr/>
        </p:nvSpPr>
        <p:spPr>
          <a:xfrm>
            <a:off x="2194718" y="3666695"/>
            <a:ext cx="613458" cy="706056"/>
          </a:xfrm>
          <a:prstGeom prst="downArrow">
            <a:avLst/>
          </a:prstGeom>
          <a:solidFill>
            <a:srgbClr val="B20C1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b="1" spc="50" dirty="0">
              <a:ln w="11430"/>
              <a:solidFill>
                <a:srgbClr val="B20C13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Freccia in giù 11"/>
          <p:cNvSpPr/>
          <p:nvPr/>
        </p:nvSpPr>
        <p:spPr>
          <a:xfrm>
            <a:off x="6680542" y="3666695"/>
            <a:ext cx="613458" cy="706056"/>
          </a:xfrm>
          <a:prstGeom prst="downArrow">
            <a:avLst/>
          </a:prstGeom>
          <a:solidFill>
            <a:srgbClr val="B20C1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b="1" spc="50" dirty="0">
              <a:ln w="11430"/>
              <a:solidFill>
                <a:srgbClr val="B20C13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 w="9525">
            <a:noFill/>
            <a:miter lim="800000"/>
            <a:headEnd/>
            <a:tailEnd/>
          </a:ln>
        </p:spPr>
        <p:txBody>
          <a:bodyPr wrap="none" rIns="360000" anchor="ctr">
            <a:prstTxWarp prst="textNoShape">
              <a:avLst/>
            </a:prstTxWarp>
          </a:bodyPr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115715" name="Picture 20" descr="SigilloLogoLAST_WhiteO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6" name="Text Box 45"/>
          <p:cNvSpPr txBox="1">
            <a:spLocks noChangeArrowheads="1"/>
          </p:cNvSpPr>
          <p:nvPr/>
        </p:nvSpPr>
        <p:spPr bwMode="auto">
          <a:xfrm>
            <a:off x="3826391" y="252413"/>
            <a:ext cx="531761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it-IT" sz="2800" b="1" dirty="0" smtClean="0">
                <a:solidFill>
                  <a:schemeClr val="bg1"/>
                </a:solidFill>
                <a:latin typeface="Garamond" pitchFamily="-111" charset="0"/>
              </a:rPr>
              <a:t>Corso </a:t>
            </a:r>
            <a:r>
              <a:rPr lang="it-IT" sz="2800" b="1" dirty="0">
                <a:solidFill>
                  <a:schemeClr val="bg1"/>
                </a:solidFill>
                <a:latin typeface="Garamond" pitchFamily="-111" charset="0"/>
              </a:rPr>
              <a:t>di Laurea </a:t>
            </a:r>
            <a:r>
              <a:rPr lang="it-IT" sz="2800" b="1" dirty="0" smtClean="0">
                <a:solidFill>
                  <a:schemeClr val="bg1"/>
                </a:solidFill>
                <a:latin typeface="Garamond" pitchFamily="-111" charset="0"/>
              </a:rPr>
              <a:t>Magistrale LM37</a:t>
            </a:r>
            <a:endParaRPr lang="it-IT" sz="3200" b="1" dirty="0" smtClean="0">
              <a:solidFill>
                <a:schemeClr val="bg1"/>
              </a:solidFill>
              <a:latin typeface="Garamond" pitchFamily="-111" charset="0"/>
            </a:endParaRPr>
          </a:p>
          <a:p>
            <a:pPr algn="r"/>
            <a:r>
              <a:rPr lang="it-IT" sz="3200" b="1" dirty="0" smtClean="0">
                <a:solidFill>
                  <a:schemeClr val="bg1"/>
                </a:solidFill>
                <a:latin typeface="Garamond" pitchFamily="-111" charset="0"/>
              </a:rPr>
              <a:t>(LLA)</a:t>
            </a:r>
            <a:endParaRPr lang="it-IT" sz="3200" b="1" dirty="0">
              <a:solidFill>
                <a:schemeClr val="bg1"/>
              </a:solidFill>
              <a:latin typeface="Garamond" pitchFamily="-111" charset="0"/>
            </a:endParaRPr>
          </a:p>
        </p:txBody>
      </p:sp>
      <p:sp>
        <p:nvSpPr>
          <p:cNvPr id="115717" name="Text Box 51"/>
          <p:cNvSpPr txBox="1">
            <a:spLocks noChangeArrowheads="1"/>
          </p:cNvSpPr>
          <p:nvPr/>
        </p:nvSpPr>
        <p:spPr bwMode="auto">
          <a:xfrm>
            <a:off x="1496258" y="1369634"/>
            <a:ext cx="54073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800" b="1" i="1" dirty="0" smtClean="0">
                <a:solidFill>
                  <a:srgbClr val="CC0000"/>
                </a:solidFill>
                <a:latin typeface="Garamond" pitchFamily="-111" charset="0"/>
              </a:rPr>
              <a:t>Requisiti di ammissione</a:t>
            </a:r>
            <a:endParaRPr lang="it-IT" sz="2800" b="1" i="1" dirty="0">
              <a:solidFill>
                <a:srgbClr val="CC0000"/>
              </a:solidFill>
              <a:latin typeface="Garamond" pitchFamily="-111" charset="0"/>
            </a:endParaRPr>
          </a:p>
        </p:txBody>
      </p:sp>
      <p:sp>
        <p:nvSpPr>
          <p:cNvPr id="115719" name="Rectangle 59"/>
          <p:cNvSpPr>
            <a:spLocks noChangeArrowheads="1"/>
          </p:cNvSpPr>
          <p:nvPr/>
        </p:nvSpPr>
        <p:spPr bwMode="auto">
          <a:xfrm>
            <a:off x="347241" y="1860096"/>
            <a:ext cx="814361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it-IT" sz="2400" b="1" dirty="0"/>
              <a:t>Requisiti di </a:t>
            </a:r>
            <a:r>
              <a:rPr lang="it-IT" sz="2400" b="1" dirty="0" smtClean="0"/>
              <a:t>ammissione</a:t>
            </a:r>
          </a:p>
          <a:p>
            <a:r>
              <a:rPr lang="it-IT" sz="2400" dirty="0" smtClean="0"/>
              <a:t>Voto </a:t>
            </a:r>
            <a:r>
              <a:rPr lang="it-IT" sz="2400" dirty="0"/>
              <a:t>di laurea 99/110 </a:t>
            </a:r>
            <a:r>
              <a:rPr lang="it-IT" sz="2400" b="1" dirty="0" smtClean="0">
                <a:solidFill>
                  <a:srgbClr val="C00000"/>
                </a:solidFill>
              </a:rPr>
              <a:t>oppure</a:t>
            </a:r>
            <a:r>
              <a:rPr lang="it-IT" sz="2400" dirty="0" smtClean="0">
                <a:solidFill>
                  <a:srgbClr val="C00000"/>
                </a:solidFill>
              </a:rPr>
              <a:t> </a:t>
            </a:r>
            <a:r>
              <a:rPr lang="it-IT" sz="2400" dirty="0"/>
              <a:t>27/30 di media negli esami L-LIN/03-21</a:t>
            </a:r>
          </a:p>
          <a:p>
            <a:r>
              <a:rPr lang="it-IT" sz="2400" b="1" dirty="0">
                <a:solidFill>
                  <a:srgbClr val="C00000"/>
                </a:solidFill>
              </a:rPr>
              <a:t>54 CFU </a:t>
            </a:r>
            <a:r>
              <a:rPr lang="it-IT" sz="2400" dirty="0"/>
              <a:t>così ripartiti:</a:t>
            </a:r>
          </a:p>
          <a:p>
            <a:pPr lvl="0"/>
            <a:r>
              <a:rPr lang="it-IT" sz="2400" b="1" dirty="0"/>
              <a:t>24 CFU </a:t>
            </a:r>
            <a:r>
              <a:rPr lang="it-IT" sz="2400" dirty="0"/>
              <a:t>minimo delle due lingue </a:t>
            </a:r>
            <a:r>
              <a:rPr lang="it-IT" sz="2400" dirty="0" smtClean="0"/>
              <a:t>curriculari </a:t>
            </a:r>
            <a:r>
              <a:rPr lang="it-IT" sz="2400" dirty="0"/>
              <a:t>scelte per proseguire la magistrale (con un minimo di </a:t>
            </a:r>
            <a:r>
              <a:rPr lang="it-IT" sz="2400" dirty="0" smtClean="0"/>
              <a:t>9 CFU </a:t>
            </a:r>
            <a:r>
              <a:rPr lang="it-IT" sz="2400" dirty="0"/>
              <a:t>per </a:t>
            </a:r>
            <a:r>
              <a:rPr lang="it-IT" sz="2400" dirty="0" smtClean="0"/>
              <a:t>la seconda lingua)</a:t>
            </a:r>
            <a:endParaRPr lang="it-IT" sz="2400" dirty="0"/>
          </a:p>
          <a:p>
            <a:pPr lvl="0"/>
            <a:r>
              <a:rPr lang="it-IT" sz="2400" b="1" dirty="0"/>
              <a:t>24 CFU </a:t>
            </a:r>
            <a:r>
              <a:rPr lang="it-IT" sz="2400" dirty="0"/>
              <a:t>minimo delle due relative letterature (con un minimo di 6</a:t>
            </a:r>
            <a:r>
              <a:rPr lang="it-IT" sz="2400" dirty="0" smtClean="0"/>
              <a:t> </a:t>
            </a:r>
            <a:r>
              <a:rPr lang="it-IT" sz="2400" dirty="0"/>
              <a:t>CFU per </a:t>
            </a:r>
            <a:r>
              <a:rPr lang="it-IT" sz="2400" dirty="0" smtClean="0"/>
              <a:t>la seconda letteratura)</a:t>
            </a:r>
            <a:endParaRPr lang="it-IT" sz="2400" dirty="0"/>
          </a:p>
          <a:p>
            <a:pPr lvl="0"/>
            <a:r>
              <a:rPr lang="it-IT" sz="2400" b="1" dirty="0"/>
              <a:t>6 CFU </a:t>
            </a:r>
            <a:r>
              <a:rPr lang="it-IT" sz="2400" dirty="0"/>
              <a:t>di </a:t>
            </a:r>
            <a:r>
              <a:rPr lang="it-IT" sz="2400" dirty="0" smtClean="0"/>
              <a:t>L-LIN/01 Glottologia e linguistica</a:t>
            </a:r>
          </a:p>
          <a:p>
            <a:pPr lvl="0"/>
            <a:endParaRPr lang="it-IT" sz="2400" dirty="0">
              <a:effectLst/>
            </a:endParaRPr>
          </a:p>
          <a:p>
            <a:pPr lvl="0"/>
            <a:r>
              <a:rPr lang="it-IT" sz="2400" dirty="0" smtClean="0"/>
              <a:t>(Conoscenza C1 per l’inglese; B2+ per spagnolo, francese, portoghese e tedesco; B2 per tutte le altre lingue)</a:t>
            </a:r>
            <a:endParaRPr lang="it-IT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909004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 w="9525">
            <a:noFill/>
            <a:miter lim="800000"/>
            <a:headEnd/>
            <a:tailEnd/>
          </a:ln>
        </p:spPr>
        <p:txBody>
          <a:bodyPr wrap="none" rIns="360000" anchor="ctr">
            <a:prstTxWarp prst="textNoShape">
              <a:avLst/>
            </a:prstTxWarp>
          </a:bodyPr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115715" name="Picture 20" descr="SigilloLogoLAST_WhiteO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6" name="Text Box 45"/>
          <p:cNvSpPr txBox="1">
            <a:spLocks noChangeArrowheads="1"/>
          </p:cNvSpPr>
          <p:nvPr/>
        </p:nvSpPr>
        <p:spPr bwMode="auto">
          <a:xfrm>
            <a:off x="3826391" y="252413"/>
            <a:ext cx="531761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it-IT" sz="2800" b="1" dirty="0" smtClean="0">
                <a:solidFill>
                  <a:schemeClr val="bg1"/>
                </a:solidFill>
                <a:latin typeface="Garamond" pitchFamily="-111" charset="0"/>
              </a:rPr>
              <a:t>Corso </a:t>
            </a:r>
            <a:r>
              <a:rPr lang="it-IT" sz="2800" b="1" dirty="0">
                <a:solidFill>
                  <a:schemeClr val="bg1"/>
                </a:solidFill>
                <a:latin typeface="Garamond" pitchFamily="-111" charset="0"/>
              </a:rPr>
              <a:t>di Laurea </a:t>
            </a:r>
            <a:r>
              <a:rPr lang="it-IT" sz="2800" b="1" dirty="0" smtClean="0">
                <a:solidFill>
                  <a:schemeClr val="bg1"/>
                </a:solidFill>
                <a:latin typeface="Garamond" pitchFamily="-111" charset="0"/>
              </a:rPr>
              <a:t>Magistrale LM37</a:t>
            </a:r>
            <a:endParaRPr lang="it-IT" sz="3200" b="1" dirty="0" smtClean="0">
              <a:solidFill>
                <a:schemeClr val="bg1"/>
              </a:solidFill>
              <a:latin typeface="Garamond" pitchFamily="-111" charset="0"/>
            </a:endParaRPr>
          </a:p>
          <a:p>
            <a:pPr algn="r"/>
            <a:r>
              <a:rPr lang="it-IT" sz="3200" b="1" dirty="0" smtClean="0">
                <a:solidFill>
                  <a:schemeClr val="bg1"/>
                </a:solidFill>
                <a:latin typeface="Garamond" pitchFamily="-111" charset="0"/>
              </a:rPr>
              <a:t>(LLA)</a:t>
            </a:r>
            <a:endParaRPr lang="it-IT" sz="3200" b="1" dirty="0">
              <a:solidFill>
                <a:schemeClr val="bg1"/>
              </a:solidFill>
              <a:latin typeface="Garamond" pitchFamily="-111" charset="0"/>
            </a:endParaRPr>
          </a:p>
        </p:txBody>
      </p:sp>
      <p:sp>
        <p:nvSpPr>
          <p:cNvPr id="115717" name="Text Box 51"/>
          <p:cNvSpPr txBox="1">
            <a:spLocks noChangeArrowheads="1"/>
          </p:cNvSpPr>
          <p:nvPr/>
        </p:nvSpPr>
        <p:spPr bwMode="auto">
          <a:xfrm>
            <a:off x="1496258" y="1369634"/>
            <a:ext cx="54073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800" b="1" i="1" dirty="0" smtClean="0">
                <a:solidFill>
                  <a:srgbClr val="CC0000"/>
                </a:solidFill>
                <a:latin typeface="Garamond" pitchFamily="-111" charset="0"/>
              </a:rPr>
              <a:t>Iscrizione</a:t>
            </a:r>
            <a:endParaRPr lang="it-IT" sz="2800" b="1" i="1" dirty="0">
              <a:solidFill>
                <a:srgbClr val="CC0000"/>
              </a:solidFill>
              <a:latin typeface="Garamond" pitchFamily="-111" charset="0"/>
            </a:endParaRPr>
          </a:p>
        </p:txBody>
      </p:sp>
      <p:sp>
        <p:nvSpPr>
          <p:cNvPr id="115719" name="Rectangle 59"/>
          <p:cNvSpPr>
            <a:spLocks noChangeArrowheads="1"/>
          </p:cNvSpPr>
          <p:nvPr/>
        </p:nvSpPr>
        <p:spPr bwMode="auto">
          <a:xfrm>
            <a:off x="347241" y="1860096"/>
            <a:ext cx="814361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endParaRPr lang="it-IT" sz="2400" dirty="0" smtClean="0"/>
          </a:p>
          <a:p>
            <a:endParaRPr lang="it-IT" sz="2400" dirty="0"/>
          </a:p>
          <a:p>
            <a:r>
              <a:rPr lang="it-IT" sz="2400" dirty="0" err="1" smtClean="0"/>
              <a:t>Preimmatricolazioni</a:t>
            </a:r>
            <a:r>
              <a:rPr lang="it-IT" sz="2400" dirty="0" smtClean="0"/>
              <a:t>: dal </a:t>
            </a:r>
            <a:r>
              <a:rPr lang="it-IT" sz="2400" b="1" dirty="0" smtClean="0"/>
              <a:t>17 giugno al 30 settembre 2019</a:t>
            </a:r>
            <a:endParaRPr lang="it-IT" sz="2400" dirty="0" smtClean="0"/>
          </a:p>
          <a:p>
            <a:endParaRPr lang="it-IT" sz="2400" dirty="0" smtClean="0">
              <a:effectLst/>
            </a:endParaRPr>
          </a:p>
          <a:p>
            <a:r>
              <a:rPr lang="it-IT" sz="2400" dirty="0" smtClean="0">
                <a:effectLst/>
              </a:rPr>
              <a:t>Perfezionamento della domanda studenti già laureati o laureandi: </a:t>
            </a:r>
            <a:r>
              <a:rPr lang="it-IT" sz="2400" b="1" dirty="0" smtClean="0">
                <a:effectLst/>
              </a:rPr>
              <a:t>17 giugno-21 ottobre</a:t>
            </a:r>
          </a:p>
          <a:p>
            <a:endParaRPr lang="it-IT" sz="2400" b="1" dirty="0" smtClean="0">
              <a:effectLst/>
            </a:endParaRPr>
          </a:p>
          <a:p>
            <a:r>
              <a:rPr lang="it-IT" sz="2400" dirty="0" smtClean="0">
                <a:effectLst/>
              </a:rPr>
              <a:t>Perfezionamento della domanda per chi si laurea entro il 31 dicembre 2019</a:t>
            </a:r>
            <a:r>
              <a:rPr lang="it-IT" sz="2400" b="1" dirty="0" smtClean="0">
                <a:effectLst/>
              </a:rPr>
              <a:t>: dal 7 novembre al 10 gennaio 2020.</a:t>
            </a:r>
            <a:endParaRPr lang="it-IT" sz="24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431489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1106</TotalTime>
  <Words>1074</Words>
  <Application>Microsoft Office PowerPoint</Application>
  <PresentationFormat>Presentazione su schermo (4:3)</PresentationFormat>
  <Paragraphs>280</Paragraphs>
  <Slides>21</Slides>
  <Notes>16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6" baseType="lpstr">
      <vt:lpstr>ＭＳ Ｐゴシック</vt:lpstr>
      <vt:lpstr>Arial</vt:lpstr>
      <vt:lpstr>Calibri</vt:lpstr>
      <vt:lpstr>Garamond</vt:lpstr>
      <vt:lpstr>Tema di Office</vt:lpstr>
      <vt:lpstr>Lingue e letterature  europee e americane (LM-37)</vt:lpstr>
      <vt:lpstr>Progetto formativo: il corso in breve </vt:lpstr>
      <vt:lpstr>Presentazione standard di PowerPoint</vt:lpstr>
      <vt:lpstr>Presentazione standard di PowerPoint</vt:lpstr>
      <vt:lpstr>Presentazione standard di PowerPoint</vt:lpstr>
      <vt:lpstr>Sbocchi professionali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Specificità di LLA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 3 nuovi curricula (2021-2022)</vt:lpstr>
      <vt:lpstr>Presentazione standard di PowerPoint</vt:lpstr>
    </vt:vector>
  </TitlesOfParts>
  <Company>Università degli Studi di Padova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Lingue, letterature e culture moderne</dc:title>
  <dc:creator>Alessandra Pattanaro</dc:creator>
  <cp:lastModifiedBy>HP</cp:lastModifiedBy>
  <cp:revision>140</cp:revision>
  <dcterms:created xsi:type="dcterms:W3CDTF">2014-02-03T17:18:56Z</dcterms:created>
  <dcterms:modified xsi:type="dcterms:W3CDTF">2020-06-07T09:22:18Z</dcterms:modified>
</cp:coreProperties>
</file>