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301" r:id="rId15"/>
    <p:sldId id="302" r:id="rId16"/>
    <p:sldId id="303" r:id="rId17"/>
    <p:sldId id="304" r:id="rId18"/>
    <p:sldId id="305" r:id="rId19"/>
    <p:sldId id="308" r:id="rId20"/>
    <p:sldId id="306" r:id="rId21"/>
    <p:sldId id="307" r:id="rId22"/>
    <p:sldId id="276" r:id="rId23"/>
    <p:sldId id="277" r:id="rId24"/>
    <p:sldId id="278" r:id="rId25"/>
    <p:sldId id="281" r:id="rId26"/>
    <p:sldId id="285" r:id="rId27"/>
    <p:sldId id="282" r:id="rId28"/>
    <p:sldId id="283" r:id="rId29"/>
    <p:sldId id="284"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268" r:id="rId60"/>
    <p:sldId id="269" r:id="rId61"/>
    <p:sldId id="271" r:id="rId62"/>
    <p:sldId id="272" r:id="rId63"/>
    <p:sldId id="275" r:id="rId64"/>
    <p:sldId id="273" r:id="rId65"/>
    <p:sldId id="325" r:id="rId66"/>
    <p:sldId id="327" r:id="rId67"/>
    <p:sldId id="328" r:id="rId68"/>
    <p:sldId id="329" r:id="rId69"/>
    <p:sldId id="330" r:id="rId70"/>
    <p:sldId id="331" r:id="rId71"/>
    <p:sldId id="332" r:id="rId72"/>
    <p:sldId id="333" r:id="rId7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713F0-DE23-4DAE-A774-C73019300389}" type="datetimeFigureOut">
              <a:rPr lang="it-IT" smtClean="0"/>
              <a:pPr/>
              <a:t>15/12/2019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4D143-4D9E-4EF1-9F3E-E288FCD3343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DC4D143-4D9E-4EF1-9F3E-E288FCD33432}" type="slidenum">
              <a:rPr lang="it-IT" smtClean="0"/>
              <a:pPr/>
              <a:t>41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15/12/2019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salzburg.at/index.php?id=210403&amp;L=1&amp;MP=210365-200261" TargetMode="External"/><Relationship Id="rId2" Type="http://schemas.openxmlformats.org/officeDocument/2006/relationships/hyperlink" Target="https://www.uni-salzburg.at/index.php?id=68" TargetMode="External"/><Relationship Id="rId1" Type="http://schemas.openxmlformats.org/officeDocument/2006/relationships/slideLayout" Target="../slideLayouts/slideLayout6.xml"/><Relationship Id="rId4" Type="http://schemas.openxmlformats.org/officeDocument/2006/relationships/hyperlink" Target="https://www.uni-salzburg.at/index.php?id=210409&amp;L=1&amp;MP=210365-20026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salzburg.at/index.php?id=40831" TargetMode="External"/><Relationship Id="rId2" Type="http://schemas.openxmlformats.org/officeDocument/2006/relationships/hyperlink" Target="https://www.uni-salzburg.at/index.php?id=24544&amp;L=1&amp;MP=200731-200747%2C68-4479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campus-lettres.univ-lorraine.fr/ufr-all-nancy/" TargetMode="External"/><Relationship Id="rId2" Type="http://schemas.openxmlformats.org/officeDocument/2006/relationships/hyperlink" Target="https://welcome.univ-lorraine.fr/" TargetMode="External"/><Relationship Id="rId1" Type="http://schemas.openxmlformats.org/officeDocument/2006/relationships/slideLayout" Target="../slideLayouts/slideLayout6.xml"/><Relationship Id="rId6" Type="http://schemas.openxmlformats.org/officeDocument/2006/relationships/hyperlink" Target="https://fr.calameo.com/read/004421906882599110f44" TargetMode="External"/><Relationship Id="rId5" Type="http://schemas.openxmlformats.org/officeDocument/2006/relationships/hyperlink" Target="https://campus-lettres.univ-lorraine.fr/ufr-shs-nancy/formations-de-lufr-shs-nancy/licence-histoire-de-lart-et-archeologie" TargetMode="External"/><Relationship Id="rId4" Type="http://schemas.openxmlformats.org/officeDocument/2006/relationships/hyperlink" Target="http://campus-lettres.univ-lorraine.fr/ufr-all-nancy/formations-all/licence-musicolog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campus-lettres.univ-lorraine.fr/sites/campus-lettres.univ-lorraine.fr/files/users/plaquette_licence-musicologi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formulconnect.univ-lorraine.fr/files/ee85ef9f-dd41-46fa-a641-66db17848144-guide-licence_musicologie-2019-2020-2.pdf" TargetMode="External"/><Relationship Id="rId4" Type="http://schemas.openxmlformats.org/officeDocument/2006/relationships/hyperlink" Target="https://campus-lettres.univ-lorraine.fr/sites/campus-lettres.univ-lorraine.fr/files/users/organigramme_ufr_shs-nancy_2019-202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campus-lettres.univ-lorraine.fr/sites/campus-lettres.univ-lorraine.fr/files/users/plaquette2019-2020-haa.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ampus-lettres.univ-lorraine.fr/sites/campus-lettres.univ-lorraine.fr/files/users/livret_licence_haa_du_2019-2020_-_2019-9-10_sans_sall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rulh.univ-lorraine.fr/content/enseignants-chercheurs-du-crulh"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i-marburg.de/en/fb09/studying/international" TargetMode="External"/><Relationship Id="rId2" Type="http://schemas.openxmlformats.org/officeDocument/2006/relationships/hyperlink" Target="https://www.usal.es/" TargetMode="External"/><Relationship Id="rId1" Type="http://schemas.openxmlformats.org/officeDocument/2006/relationships/slideLayout" Target="../slideLayouts/slideLayout6.xml"/><Relationship Id="rId6" Type="http://schemas.openxmlformats.org/officeDocument/2006/relationships/hyperlink" Target="https://www.uni-marburg.de/en/fb09/studying/international/courses/courses-in-english" TargetMode="External"/><Relationship Id="rId5" Type="http://schemas.openxmlformats.org/officeDocument/2006/relationships/hyperlink" Target="https://www.uni-marburg.de/de/international/aus-dem-ausland/studierende/austauschprogramme/erasmus/orientierungsheft.pdf" TargetMode="External"/><Relationship Id="rId4" Type="http://schemas.openxmlformats.org/officeDocument/2006/relationships/hyperlink" Target="https://www.uni-marburg.de/en/studying/studying-at-umr/exchange/erasm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ni-marburg.de/en/studying/degree-programs/social-sciences/kumumeba" TargetMode="External"/><Relationship Id="rId2" Type="http://schemas.openxmlformats.org/officeDocument/2006/relationships/hyperlink" Target="https://www.uni-marburg.de/en/studying/degree-programs/humanities" TargetMode="External"/><Relationship Id="rId1" Type="http://schemas.openxmlformats.org/officeDocument/2006/relationships/slideLayout" Target="../slideLayouts/slideLayout6.xml"/><Relationship Id="rId4" Type="http://schemas.openxmlformats.org/officeDocument/2006/relationships/hyperlink" Target="https://www.uni-marburg.de/en/studying/degree-programs/humanities/historyartsb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ni-marburg.de/de/studium/studienangebot/pdf/ki09kumume-b.pdf" TargetMode="External"/><Relationship Id="rId2" Type="http://schemas.openxmlformats.org/officeDocument/2006/relationships/hyperlink" Target="https://www.uni-marburg.de/en/fb09/studying/international/courses/special-courses-for-incomings"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uni-marburg.de/de/fb09/forschung/fachgebiete" TargetMode="External"/><Relationship Id="rId2" Type="http://schemas.openxmlformats.org/officeDocument/2006/relationships/hyperlink" Target="https://www.uni-marburg.de/de/fb09/forschung/auf-einen-blick" TargetMode="External"/><Relationship Id="rId1" Type="http://schemas.openxmlformats.org/officeDocument/2006/relationships/slideLayout" Target="../slideLayouts/slideLayout7.xml"/><Relationship Id="rId6" Type="http://schemas.openxmlformats.org/officeDocument/2006/relationships/hyperlink" Target="https://www.uni-marburg.de/de/fb09/khi/forschung" TargetMode="External"/><Relationship Id="rId5" Type="http://schemas.openxmlformats.org/officeDocument/2006/relationships/hyperlink" Target="https://www.uni-marburg.de/de/fb09/medienwissenschaft/forschung/projekte" TargetMode="External"/><Relationship Id="rId4" Type="http://schemas.openxmlformats.org/officeDocument/2006/relationships/hyperlink" Target="https://www.uni-marburg.de/de/fb09/musikwissenschaft/forschu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rch.rwth-aachen.de/cms/Architektur/Studium/Studiengaenge/~ngb/B-Sc-Architektur/lidx/1/" TargetMode="External"/><Relationship Id="rId2" Type="http://schemas.openxmlformats.org/officeDocument/2006/relationships/hyperlink" Target="https://arch.rwth-aachen.de/go/id/gfa/?lidx=1" TargetMode="External"/><Relationship Id="rId1" Type="http://schemas.openxmlformats.org/officeDocument/2006/relationships/slideLayout" Target="../slideLayouts/slideLayout7.xml"/><Relationship Id="rId4" Type="http://schemas.openxmlformats.org/officeDocument/2006/relationships/hyperlink" Target="https://arch.rwth-aachen.de/cms/Architektur/Studium/Studienmanagement/International-Office-Arch-/Incomings2/~excf/ERASMUS-PLUS/?lidx=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usal.es/files/folletos/g_historia_arte_28feb_imprenta.pdf"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sal.es/files/grados/planes/planes%20estudio_2015y2010_H%C2%AA%20Arte_con%20caratula_0.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arch.rwth-aachen.de/cms/Architektur/Forschung/Forschungsthemen/~nvd/Forschung-der-Lehrstuehle/lidx/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uni-greifswald.de/en/international/incoming/exchange-students-non-degree-seeking/erasmus-university-exchanges/" TargetMode="External"/><Relationship Id="rId2" Type="http://schemas.openxmlformats.org/officeDocument/2006/relationships/hyperlink" Target="https://www.uni-greifswald.de/" TargetMode="External"/><Relationship Id="rId1" Type="http://schemas.openxmlformats.org/officeDocument/2006/relationships/slideLayout" Target="../slideLayouts/slideLayout7.xml"/><Relationship Id="rId5" Type="http://schemas.openxmlformats.org/officeDocument/2006/relationships/hyperlink" Target="https://www.uni-greifswald.de/en/study/prior-to-studies/study-opportunities/courses-and-degrees/" TargetMode="External"/><Relationship Id="rId4" Type="http://schemas.openxmlformats.org/officeDocument/2006/relationships/hyperlink" Target="https://musik.uni-greifswald.d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musik.uni-greifswald.de/studium-und-forschung/studienangebot/musik-ba/" TargetMode="External"/><Relationship Id="rId7" Type="http://schemas.openxmlformats.org/officeDocument/2006/relationships/hyperlink" Target="https://www.uni-greifswald.de/studium/vor-dem-studium/studienangebot/studienfaecher/k/kunstgeschichte-bachelor/" TargetMode="External"/><Relationship Id="rId2" Type="http://schemas.openxmlformats.org/officeDocument/2006/relationships/hyperlink" Target="https://www.uni-greifswald.de/studium/vor-dem-studium/studienangebot/studienfaecher/m/musik-bachelor/" TargetMode="External"/><Relationship Id="rId1" Type="http://schemas.openxmlformats.org/officeDocument/2006/relationships/slideLayout" Target="../slideLayouts/slideLayout7.xml"/><Relationship Id="rId6" Type="http://schemas.openxmlformats.org/officeDocument/2006/relationships/hyperlink" Target="https://www.uni-greifswald.de/studium/vor-dem-studium/studienangebot/studienfaecher/k/kirchenmusik-diplom/" TargetMode="External"/><Relationship Id="rId5" Type="http://schemas.openxmlformats.org/officeDocument/2006/relationships/hyperlink" Target="https://musik.uni-greifswald.de/studium-und-forschung/studienangebot/musikwissenschaft-ba/" TargetMode="External"/><Relationship Id="rId4" Type="http://schemas.openxmlformats.org/officeDocument/2006/relationships/hyperlink" Target="https://www.uni-greifswald.de/studium/vor-dem-studium/studienangebot/studienfaecher/m/musikwissenscahft-bachelo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https://musik.uni-greifswald.de/storages/uni-greifswald/fakultaet/phil/musik/Mitarbeitende/Prof_Schneider/Schneider-CV_italiano.pdf" TargetMode="External"/><Relationship Id="rId2" Type="http://schemas.openxmlformats.org/officeDocument/2006/relationships/hyperlink" Target="https://musik.uni-greifswald.de/personen-ensembles/personen/personen-a-z/"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musik.uni-greifswald.de/" TargetMode="External"/><Relationship Id="rId2" Type="http://schemas.openxmlformats.org/officeDocument/2006/relationships/hyperlink" Target="https://www.uni-regensburg.de/ur-international/exchange-students/index.html" TargetMode="External"/><Relationship Id="rId1" Type="http://schemas.openxmlformats.org/officeDocument/2006/relationships/slideLayout" Target="../slideLayouts/slideLayout7.xml"/><Relationship Id="rId6" Type="http://schemas.openxmlformats.org/officeDocument/2006/relationships/hyperlink" Target="https://www.uni-regensburg.de/ur-international/exchange-students/learning-german/index.html" TargetMode="External"/><Relationship Id="rId5" Type="http://schemas.openxmlformats.org/officeDocument/2006/relationships/hyperlink" Target="https://www.uni-regensburg.de/ur-international/exchange-students/courses/courses-in-english/index.html" TargetMode="External"/><Relationship Id="rId4" Type="http://schemas.openxmlformats.org/officeDocument/2006/relationships/hyperlink" Target="https://www.uni-regensburg.de/philosophy-art-history-society/art-history/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uni-regensburg.de/philosophy-art-history-society/art-history/studies/b-a-/index.html" TargetMode="External"/><Relationship Id="rId2" Type="http://schemas.openxmlformats.org/officeDocument/2006/relationships/hyperlink" Target="https://www.uni-regensburg.de/philosophie-kunst-geschichte-gesellschaft/musikwissenschaft/studium/studiengaenge/bachelor-studienbeginn-ab-ws-2008-09/index.html"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hyperlink" Target="https://www.uni-regensburg.de/philosophy-art-history-society/art-history/people/index.html" TargetMode="External"/><Relationship Id="rId2" Type="http://schemas.openxmlformats.org/officeDocument/2006/relationships/hyperlink" Target="https://www.uni-regensburg.de/philosophie-kunst-geschichte-gesellschaft/musikwissenschaft/personen/index.htm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uni-regensburg.de/philosophy-art-history-society/art-history/people/staff-lecturers/index.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guia.unl.pt/en/2019/fcsh" TargetMode="External"/><Relationship Id="rId2" Type="http://schemas.openxmlformats.org/officeDocument/2006/relationships/hyperlink" Target="https://www.fcsh.unl.pt/" TargetMode="External"/><Relationship Id="rId1" Type="http://schemas.openxmlformats.org/officeDocument/2006/relationships/slideLayout" Target="../slideLayouts/slideLayout7.xml"/><Relationship Id="rId5" Type="http://schemas.openxmlformats.org/officeDocument/2006/relationships/hyperlink" Target="https://www.fcsh.unl.pt/static/documentos/erasmus/INCOMING_ERASMUS_STUDENTS_HANDBOOK.pdf" TargetMode="External"/><Relationship Id="rId4" Type="http://schemas.openxmlformats.org/officeDocument/2006/relationships/hyperlink" Target="https://www.fcsh.unl.pt/foreign-student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uia.unl.pt/en/2019/fcsh/program/4011" TargetMode="External"/><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s://guia.unl.pt/en/about" TargetMode="External"/><Relationship Id="rId4" Type="http://schemas.openxmlformats.org/officeDocument/2006/relationships/hyperlink" Target="https://guia.unl.pt/en/2019/fcsh/program/4006"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giovanna.valenzano@unipd.it" TargetMode="External"/><Relationship Id="rId2" Type="http://schemas.openxmlformats.org/officeDocument/2006/relationships/hyperlink" Target="https://www.uni-salzburg.at/index.php?id=68" TargetMode="External"/><Relationship Id="rId1" Type="http://schemas.openxmlformats.org/officeDocument/2006/relationships/slideLayout" Target="../slideLayouts/slideLayout2.xml"/><Relationship Id="rId6" Type="http://schemas.openxmlformats.org/officeDocument/2006/relationships/hyperlink" Target="mailto:giuliana.tomasella@unipd.it" TargetMode="External"/><Relationship Id="rId5" Type="http://schemas.openxmlformats.org/officeDocument/2006/relationships/hyperlink" Target="http://www.univ-lorraine.fr/content/etudiants-erasmus" TargetMode="External"/><Relationship Id="rId4" Type="http://schemas.openxmlformats.org/officeDocument/2006/relationships/hyperlink" Target="http://www.univ-lorraine.fr/content/ufr-facultes-ecoles-instituts"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fcsh.unl.pt/faculdade/docentes/"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cuni.cz/UKEN-145.html" TargetMode="External"/><Relationship Id="rId2" Type="http://schemas.openxmlformats.org/officeDocument/2006/relationships/hyperlink" Target="https://cuni.cz/UKEN-142.html" TargetMode="External"/><Relationship Id="rId1" Type="http://schemas.openxmlformats.org/officeDocument/2006/relationships/slideLayout" Target="../slideLayouts/slideLayout7.xml"/><Relationship Id="rId5" Type="http://schemas.openxmlformats.org/officeDocument/2006/relationships/hyperlink" Target="https://www.ff.cuni.cz/home/international-students/programmes/llp-erasmus-3/english-4-u/" TargetMode="External"/><Relationship Id="rId4" Type="http://schemas.openxmlformats.org/officeDocument/2006/relationships/hyperlink" Target="https://cuni.cz/UKEN-201.html"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ff.cuni.cz/home/about/organisation/department-film-studies/" TargetMode="External"/><Relationship Id="rId3" Type="http://schemas.openxmlformats.org/officeDocument/2006/relationships/hyperlink" Target="https://www.ff.cuni.cz/home/about/faculty-of-arts-today/" TargetMode="External"/><Relationship Id="rId7" Type="http://schemas.openxmlformats.org/officeDocument/2006/relationships/hyperlink" Target="https://www.ff.cuni.cz/home/about/organisation/department-of-theatre-studies/" TargetMode="External"/><Relationship Id="rId2" Type="http://schemas.openxmlformats.org/officeDocument/2006/relationships/hyperlink" Target="https://fhs.cuni.cz/FHSENG-350.html" TargetMode="External"/><Relationship Id="rId1" Type="http://schemas.openxmlformats.org/officeDocument/2006/relationships/slideLayout" Target="../slideLayouts/slideLayout7.xml"/><Relationship Id="rId6" Type="http://schemas.openxmlformats.org/officeDocument/2006/relationships/hyperlink" Target="https://www.ff.cuni.cz/home/about/organisation/institute-of-art-history-2/" TargetMode="External"/><Relationship Id="rId5" Type="http://schemas.openxmlformats.org/officeDocument/2006/relationships/hyperlink" Target="https://www.ff.cuni.cz/home/about/organisation/institute-of-musicology/" TargetMode="External"/><Relationship Id="rId4" Type="http://schemas.openxmlformats.org/officeDocument/2006/relationships/hyperlink" Target="https://www.ff.cuni.cz/home/about/department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s.cuni.cz/studium/eng/predmety/index.php?do=ustav&amp;fak=11210&amp;kod=21-UHV"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hyperlink" Target="https://is.cuni.cz/studium/eng/predmety/index.php?do=ustav&amp;fak=11210&amp;kod=21-UHV" TargetMode="External"/><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hyperlink" Target="https://is.cuni.cz/studium/eng/predmety/index.php?do=ustav&amp;fak=11210&amp;kod=21-KDV" TargetMode="External"/><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hyperlink" Target="https://is.cuni.cz/studium/eng/predmety/index.php?do=ucit&amp;fak=11210" TargetMode="External"/><Relationship Id="rId4" Type="http://schemas.openxmlformats.org/officeDocument/2006/relationships/hyperlink" Target="https://is.cuni.cz/studium/eng/predmety/index.php?do=ustav&amp;fak=11210&amp;kod=21-KF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fgh.usal.es/" TargetMode="External"/><Relationship Id="rId2" Type="http://schemas.openxmlformats.org/officeDocument/2006/relationships/hyperlink" Target="https://www.usal.e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www.usal.es/" TargetMode="External"/><Relationship Id="rId3" Type="http://schemas.openxmlformats.org/officeDocument/2006/relationships/hyperlink" Target="http://www.uni-greifswald.de/studieren/studienangebot/vorlesungsverzeichnisse.html" TargetMode="External"/><Relationship Id="rId7" Type="http://schemas.openxmlformats.org/officeDocument/2006/relationships/hyperlink" Target="http://www.uni-regensburg.de/ur-international/exchange-students/index.html" TargetMode="External"/><Relationship Id="rId2" Type="http://schemas.openxmlformats.org/officeDocument/2006/relationships/hyperlink" Target="https://cuni.cz/UKEN-142.html" TargetMode="External"/><Relationship Id="rId1" Type="http://schemas.openxmlformats.org/officeDocument/2006/relationships/slideLayout" Target="../slideLayouts/slideLayout2.xml"/><Relationship Id="rId6" Type="http://schemas.openxmlformats.org/officeDocument/2006/relationships/hyperlink" Target="http://www.uni-marburg.de/international/erasmus/vorlesung" TargetMode="External"/><Relationship Id="rId11" Type="http://schemas.openxmlformats.org/officeDocument/2006/relationships/hyperlink" Target="mailto:marina.toffetti@unipd.it" TargetMode="External"/><Relationship Id="rId5" Type="http://schemas.openxmlformats.org/officeDocument/2006/relationships/hyperlink" Target="http://www.uni-marburg.de/" TargetMode="External"/><Relationship Id="rId10" Type="http://schemas.openxmlformats.org/officeDocument/2006/relationships/hyperlink" Target="http://www.fcsh.unl.pt/ensino" TargetMode="External"/><Relationship Id="rId4" Type="http://schemas.openxmlformats.org/officeDocument/2006/relationships/hyperlink" Target="http://www.uni-greifswald.de/internationalisation/erasmus/incoming-students.html?L=1" TargetMode="External"/><Relationship Id="rId9" Type="http://schemas.openxmlformats.org/officeDocument/2006/relationships/hyperlink" Target="http://www.fcsh.unl.pt/"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usal.es/files/grados/planes/planes%20estudio_2015y2010_H%C2%AA%20Arte_con%20caratula_0.pdf" TargetMode="External"/><Relationship Id="rId2" Type="http://schemas.openxmlformats.org/officeDocument/2006/relationships/hyperlink" Target="https://www.usal.es/files/folletos/g_historia_arte_28feb_imprenta.pdf"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usal.es/files/folletos/g_historia_ciencia_musica_28feb_imprenta.pdf" TargetMode="Externa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investigacion.usal.es/sites/investigacion.usal.es/files/documentation/empresas/gir/GIR%20actualizados%20nov.%202019.pdf"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8" Type="http://schemas.openxmlformats.org/officeDocument/2006/relationships/hyperlink" Target="https://cuni.cz/UKEN-142.html" TargetMode="External"/><Relationship Id="rId3" Type="http://schemas.openxmlformats.org/officeDocument/2006/relationships/hyperlink" Target="http://nkk.uni-eger.hu/public/uploads/action-plan-2015-16_55b9d0f2c936f.pdf" TargetMode="External"/><Relationship Id="rId7" Type="http://schemas.openxmlformats.org/officeDocument/2006/relationships/hyperlink" Target="https://uni-eszterhazy.hu/en/foh/the-faculty/education/c/courses-in-foreign-languages" TargetMode="External"/><Relationship Id="rId2" Type="http://schemas.openxmlformats.org/officeDocument/2006/relationships/hyperlink" Target="http://online.fliphtml5.com/lzsv/viec/" TargetMode="External"/><Relationship Id="rId1" Type="http://schemas.openxmlformats.org/officeDocument/2006/relationships/slideLayout" Target="../slideLayouts/slideLayout7.xml"/><Relationship Id="rId6" Type="http://schemas.openxmlformats.org/officeDocument/2006/relationships/hyperlink" Target="https://uni-eszterhazy.hu/en/ekf-college/cir/staff-2238" TargetMode="External"/><Relationship Id="rId5" Type="http://schemas.openxmlformats.org/officeDocument/2006/relationships/hyperlink" Target="http://nkk.uni-eger.hu/public/uploads/academic-calendar-2015-16_55db0d4cbd28c.pdf" TargetMode="External"/><Relationship Id="rId4" Type="http://schemas.openxmlformats.org/officeDocument/2006/relationships/hyperlink" Target="https://uni-eszterhazy.hu/public/uploads/how-to-get-to-eger-guide-updated_5b695ac8b56f5.pdf" TargetMode="External"/><Relationship Id="rId9" Type="http://schemas.openxmlformats.org/officeDocument/2006/relationships/hyperlink" Target="https://uni-eszterhazy.hu/en/ekf-college/international-students/erasmu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uni-eszterhazy.hu/en/ekf-college/international-students/erasmus-/course-catalogue-for-exchange-students" TargetMode="External"/><Relationship Id="rId2" Type="http://schemas.openxmlformats.org/officeDocument/2006/relationships/hyperlink" Target="https://uni-eszterhazy.hu/en/foh/the-faculty/dean-s-welcome-1408" TargetMode="External"/><Relationship Id="rId1" Type="http://schemas.openxmlformats.org/officeDocument/2006/relationships/slideLayout" Target="../slideLayouts/slideLayout7.xml"/><Relationship Id="rId6" Type="http://schemas.openxmlformats.org/officeDocument/2006/relationships/hyperlink" Target="https://uni-eszterhazy.hu/public/uploads/course-description-hungarian-culture_58bd412e325a2.pdf" TargetMode="External"/><Relationship Id="rId5" Type="http://schemas.openxmlformats.org/officeDocument/2006/relationships/hyperlink" Target="https://uni-eszterhazy.hu/public/uploads/hungarian-as-a-foreign-language-i-ii_58bd40e6b1487.pdf" TargetMode="Externa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hyperlink" Target="https://uni-eszterhazy.hu/public/uploads/idegen-nyelvu-kurzusok-2019-20-ii-felev-music_5de4f1322c251.pdf" TargetMode="External"/><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hyperlink" Target="http://nkk.uni-eger.hu/public/uploads/idegen-nyelvu-tanegysegek-btk-osszes-2015-16_55f6aa6342d69.pdf" TargetMode="Externa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hyperlink" Target="https://uni-eszterhazy.hu/hu/bmk/tudomany-es-muveszet-/kutatasi-egysegek-1389" TargetMode="External"/><Relationship Id="rId2" Type="http://schemas.openxmlformats.org/officeDocument/2006/relationships/hyperlink" Target="https://uni-eszterhazy.hu/hu/bmk/tudomany-es-muveszet-" TargetMode="External"/><Relationship Id="rId1" Type="http://schemas.openxmlformats.org/officeDocument/2006/relationships/slideLayout" Target="../slideLayouts/slideLayout7.xml"/><Relationship Id="rId4" Type="http://schemas.openxmlformats.org/officeDocument/2006/relationships/hyperlink" Target="https://uni-eszterhazy.hu/hu/bmk/tudomany-es-muveszet-/tudasterkep-1479"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elena.svalduz@unipd.it" TargetMode="External"/><Relationship Id="rId2" Type="http://schemas.openxmlformats.org/officeDocument/2006/relationships/hyperlink" Target="https://arch.rwth-aachen.de/go/id/gfa/?lidx=1" TargetMode="External"/><Relationship Id="rId1" Type="http://schemas.openxmlformats.org/officeDocument/2006/relationships/slideLayout" Target="../slideLayouts/slideLayout2.xml"/><Relationship Id="rId5" Type="http://schemas.openxmlformats.org/officeDocument/2006/relationships/hyperlink" Target="mailto:cinzia.franchi@unipd.it" TargetMode="External"/><Relationship Id="rId4" Type="http://schemas.openxmlformats.org/officeDocument/2006/relationships/hyperlink" Target="https://cuni.cz/UKEN-142.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http://nkk.uni-eger.hu/public/uploads/kulturalis-orokseg_554a02ee7c2ff.pdf"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salzburg.at/index.php?id=23809&amp;L=1" TargetMode="External"/><Relationship Id="rId2" Type="http://schemas.openxmlformats.org/officeDocument/2006/relationships/hyperlink" Target="https://www.uni-salzburg.at/fileadmin/multimedia/Internationale%20Beziehungen/2019_20_ArtHistory_Musicology_Dance_Studies.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FLUSSI </a:t>
            </a:r>
            <a:r>
              <a:rPr lang="it-IT" dirty="0" err="1" smtClean="0"/>
              <a:t>ERASMUS+</a:t>
            </a:r>
            <a:r>
              <a:rPr lang="it-IT" dirty="0" smtClean="0"/>
              <a:t> APERTI PER STORIA E TUTELA DEI BENI ARTISTICI E MUSICALI</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lstStyle/>
          <a:p>
            <a:r>
              <a:rPr lang="it-IT" dirty="0" smtClean="0"/>
              <a:t>Altri link utili:</a:t>
            </a:r>
            <a:endParaRPr lang="it-IT" dirty="0"/>
          </a:p>
        </p:txBody>
      </p:sp>
      <p:sp>
        <p:nvSpPr>
          <p:cNvPr id="3" name="CasellaDiTesto 2"/>
          <p:cNvSpPr txBox="1"/>
          <p:nvPr/>
        </p:nvSpPr>
        <p:spPr>
          <a:xfrm>
            <a:off x="827584" y="1268760"/>
            <a:ext cx="7776864" cy="5324535"/>
          </a:xfrm>
          <a:prstGeom prst="rect">
            <a:avLst/>
          </a:prstGeom>
          <a:noFill/>
        </p:spPr>
        <p:txBody>
          <a:bodyPr wrap="square" rtlCol="0">
            <a:spAutoFit/>
          </a:bodyPr>
          <a:lstStyle/>
          <a:p>
            <a:r>
              <a:rPr lang="it-IT" sz="2000" dirty="0" smtClean="0">
                <a:hlinkClick r:id="rId2"/>
              </a:rPr>
              <a:t>https://www.uni-salzburg.at/index.php?id=68</a:t>
            </a:r>
            <a:r>
              <a:rPr lang="it-IT" sz="2000" dirty="0" smtClean="0"/>
              <a:t> (Dipartimento di Arte, Musica e studi sulla Danza)</a:t>
            </a:r>
          </a:p>
          <a:p>
            <a:r>
              <a:rPr lang="it-IT" sz="2000" u="sng" dirty="0" smtClean="0">
                <a:hlinkClick r:id="rId3"/>
              </a:rPr>
              <a:t>https://www.uni-salzburg.at/index.php?id=210403&amp;L=1&amp;MP=210365-200261</a:t>
            </a:r>
            <a:r>
              <a:rPr lang="it-IT" sz="2000" dirty="0" smtClean="0"/>
              <a:t> laurea triennale (Home&gt; </a:t>
            </a:r>
            <a:r>
              <a:rPr lang="it-IT" sz="2000" dirty="0" err="1" smtClean="0"/>
              <a:t>Studies</a:t>
            </a:r>
            <a:r>
              <a:rPr lang="it-IT" sz="2000" dirty="0" smtClean="0"/>
              <a:t>&gt;</a:t>
            </a:r>
            <a:r>
              <a:rPr lang="it-IT" sz="2000" dirty="0" err="1" smtClean="0"/>
              <a:t>Programmes</a:t>
            </a:r>
            <a:r>
              <a:rPr lang="it-IT" sz="2000" dirty="0" smtClean="0"/>
              <a:t> </a:t>
            </a:r>
            <a:r>
              <a:rPr lang="it-IT" sz="2000" dirty="0" err="1" smtClean="0"/>
              <a:t>of</a:t>
            </a:r>
            <a:r>
              <a:rPr lang="it-IT" sz="2000" dirty="0" smtClean="0"/>
              <a:t> </a:t>
            </a:r>
            <a:r>
              <a:rPr lang="it-IT" sz="2000" dirty="0" err="1" smtClean="0"/>
              <a:t>Study</a:t>
            </a:r>
            <a:r>
              <a:rPr lang="it-IT" sz="2000" dirty="0" smtClean="0"/>
              <a:t>&gt;</a:t>
            </a:r>
            <a:r>
              <a:rPr lang="it-IT" sz="2000" dirty="0" err="1" smtClean="0"/>
              <a:t>Bachelor</a:t>
            </a:r>
            <a:r>
              <a:rPr lang="it-IT" sz="2000" dirty="0" smtClean="0"/>
              <a:t> </a:t>
            </a:r>
            <a:r>
              <a:rPr lang="it-IT" sz="2000" dirty="0" err="1" smtClean="0"/>
              <a:t>Degrees</a:t>
            </a:r>
            <a:r>
              <a:rPr lang="it-IT" sz="2000" dirty="0" smtClean="0"/>
              <a:t> BA&gt;</a:t>
            </a:r>
            <a:r>
              <a:rPr lang="it-IT" sz="2000" dirty="0" err="1" smtClean="0"/>
              <a:t>History</a:t>
            </a:r>
            <a:r>
              <a:rPr lang="it-IT" sz="2000" dirty="0" smtClean="0"/>
              <a:t> </a:t>
            </a:r>
            <a:r>
              <a:rPr lang="it-IT" sz="2000" dirty="0" err="1" smtClean="0"/>
              <a:t>of</a:t>
            </a:r>
            <a:r>
              <a:rPr lang="it-IT" sz="2000" dirty="0" smtClean="0"/>
              <a:t> Art)</a:t>
            </a:r>
          </a:p>
          <a:p>
            <a:r>
              <a:rPr lang="it-IT" sz="2000" dirty="0" smtClean="0">
                <a:hlinkClick r:id="rId4"/>
              </a:rPr>
              <a:t>https://www.uni-salzburg.at/index.php?id=210409&amp;L=1&amp;MP=210365-200261</a:t>
            </a:r>
            <a:r>
              <a:rPr lang="it-IT" sz="2000" dirty="0" smtClean="0"/>
              <a:t> (Home&gt; </a:t>
            </a:r>
            <a:r>
              <a:rPr lang="it-IT" sz="2000" dirty="0" err="1" smtClean="0"/>
              <a:t>Studies</a:t>
            </a:r>
            <a:r>
              <a:rPr lang="it-IT" sz="2000" dirty="0" smtClean="0"/>
              <a:t>&gt;</a:t>
            </a:r>
            <a:r>
              <a:rPr lang="it-IT" sz="2000" dirty="0" err="1" smtClean="0"/>
              <a:t>Programmes</a:t>
            </a:r>
            <a:r>
              <a:rPr lang="it-IT" sz="2000" dirty="0" smtClean="0"/>
              <a:t> </a:t>
            </a:r>
            <a:r>
              <a:rPr lang="it-IT" sz="2000" dirty="0" err="1" smtClean="0"/>
              <a:t>of</a:t>
            </a:r>
            <a:r>
              <a:rPr lang="it-IT" sz="2000" dirty="0" smtClean="0"/>
              <a:t> </a:t>
            </a:r>
            <a:r>
              <a:rPr lang="it-IT" sz="2000" dirty="0" err="1" smtClean="0"/>
              <a:t>Study</a:t>
            </a:r>
            <a:r>
              <a:rPr lang="it-IT" sz="2000" dirty="0" smtClean="0"/>
              <a:t>&gt;</a:t>
            </a:r>
            <a:r>
              <a:rPr lang="it-IT" sz="2000" dirty="0" err="1" smtClean="0"/>
              <a:t>Bachelor</a:t>
            </a:r>
            <a:r>
              <a:rPr lang="it-IT" sz="2000" dirty="0" smtClean="0"/>
              <a:t> </a:t>
            </a:r>
            <a:r>
              <a:rPr lang="it-IT" sz="2000" dirty="0" err="1" smtClean="0"/>
              <a:t>Degrees</a:t>
            </a:r>
            <a:r>
              <a:rPr lang="it-IT" sz="2000" dirty="0" smtClean="0"/>
              <a:t> BA&gt; </a:t>
            </a:r>
            <a:r>
              <a:rPr lang="it-IT" sz="2000" dirty="0" err="1" smtClean="0"/>
              <a:t>Musicology</a:t>
            </a:r>
            <a:r>
              <a:rPr lang="it-IT" sz="2000" dirty="0" smtClean="0"/>
              <a:t> and Dance Science)</a:t>
            </a:r>
          </a:p>
          <a:p>
            <a:endParaRPr lang="it-IT" sz="2000" dirty="0" smtClean="0"/>
          </a:p>
          <a:p>
            <a:r>
              <a:rPr lang="it-IT" sz="2000" dirty="0" smtClean="0"/>
              <a:t>I siti elencati qui sopra vi permettono di eccedere ad altri link dove potete vedere, ad esempio, le attività formative proposte per il percorso di laurea triennale nell’università in questione, l’elenco degli insegnamenti e loro organizzazione in moduli. Ma potete accedere ai corsi  che volete, previa approvazione del </a:t>
            </a:r>
            <a:r>
              <a:rPr lang="it-IT" sz="2000" b="1" dirty="0" err="1" smtClean="0"/>
              <a:t>learning</a:t>
            </a:r>
            <a:r>
              <a:rPr lang="it-IT" sz="2000" b="1" dirty="0" smtClean="0"/>
              <a:t> agreement </a:t>
            </a:r>
            <a:r>
              <a:rPr lang="it-IT" sz="2000" dirty="0" smtClean="0"/>
              <a:t>da parte del docente referente del flusso, dove potete proporre le </a:t>
            </a:r>
            <a:r>
              <a:rPr lang="it-IT" sz="2000" dirty="0" err="1" smtClean="0"/>
              <a:t>attvità</a:t>
            </a:r>
            <a:r>
              <a:rPr lang="it-IT" sz="2000" dirty="0" smtClean="0"/>
              <a:t> associandole ai corsi del vostro percorso di laurea.</a:t>
            </a:r>
          </a:p>
          <a:p>
            <a:endParaRPr 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147248" cy="980728"/>
          </a:xfrm>
        </p:spPr>
        <p:txBody>
          <a:bodyPr/>
          <a:lstStyle/>
          <a:p>
            <a:r>
              <a:rPr lang="it-IT" dirty="0" smtClean="0"/>
              <a:t>Ricerca e didattica</a:t>
            </a:r>
            <a:endParaRPr lang="it-IT" dirty="0"/>
          </a:p>
        </p:txBody>
      </p:sp>
      <p:sp>
        <p:nvSpPr>
          <p:cNvPr id="3" name="CasellaDiTesto 2"/>
          <p:cNvSpPr txBox="1"/>
          <p:nvPr/>
        </p:nvSpPr>
        <p:spPr>
          <a:xfrm>
            <a:off x="2339752" y="692696"/>
            <a:ext cx="4538102" cy="400110"/>
          </a:xfrm>
          <a:prstGeom prst="rect">
            <a:avLst/>
          </a:prstGeom>
          <a:noFill/>
        </p:spPr>
        <p:txBody>
          <a:bodyPr wrap="none" rtlCol="0">
            <a:spAutoFit/>
          </a:bodyPr>
          <a:lstStyle/>
          <a:p>
            <a:r>
              <a:rPr lang="it-IT" sz="2000" dirty="0" smtClean="0"/>
              <a:t>Docenti di riferimento e indirizzi di ricerca</a:t>
            </a:r>
            <a:endParaRPr lang="it-IT" sz="2000" dirty="0"/>
          </a:p>
        </p:txBody>
      </p:sp>
      <p:sp>
        <p:nvSpPr>
          <p:cNvPr id="4" name="CasellaDiTesto 3"/>
          <p:cNvSpPr txBox="1"/>
          <p:nvPr/>
        </p:nvSpPr>
        <p:spPr>
          <a:xfrm>
            <a:off x="3419872" y="1124744"/>
            <a:ext cx="2082750" cy="461665"/>
          </a:xfrm>
          <a:prstGeom prst="rect">
            <a:avLst/>
          </a:prstGeom>
          <a:noFill/>
        </p:spPr>
        <p:txBody>
          <a:bodyPr wrap="none" rtlCol="0">
            <a:spAutoFit/>
          </a:bodyPr>
          <a:lstStyle/>
          <a:p>
            <a:pPr algn="ctr"/>
            <a:r>
              <a:rPr lang="it-IT" sz="2400" dirty="0" smtClean="0"/>
              <a:t>Storia dell’arte:</a:t>
            </a:r>
            <a:endParaRPr lang="it-IT" sz="2400" dirty="0"/>
          </a:p>
        </p:txBody>
      </p:sp>
      <p:sp>
        <p:nvSpPr>
          <p:cNvPr id="5" name="CasellaDiTesto 4"/>
          <p:cNvSpPr txBox="1"/>
          <p:nvPr/>
        </p:nvSpPr>
        <p:spPr>
          <a:xfrm>
            <a:off x="323528" y="2073622"/>
            <a:ext cx="1224136" cy="923330"/>
          </a:xfrm>
          <a:prstGeom prst="rect">
            <a:avLst/>
          </a:prstGeom>
          <a:noFill/>
        </p:spPr>
        <p:txBody>
          <a:bodyPr wrap="square" rtlCol="0">
            <a:spAutoFit/>
          </a:bodyPr>
          <a:lstStyle/>
          <a:p>
            <a:r>
              <a:rPr lang="it-IT" dirty="0" smtClean="0">
                <a:solidFill>
                  <a:schemeClr val="accent3">
                    <a:lumMod val="75000"/>
                  </a:schemeClr>
                </a:solidFill>
              </a:rPr>
              <a:t>Storia dell’arte medievale</a:t>
            </a:r>
            <a:endParaRPr lang="it-IT" dirty="0">
              <a:solidFill>
                <a:schemeClr val="accent3">
                  <a:lumMod val="75000"/>
                </a:schemeClr>
              </a:solidFill>
            </a:endParaRPr>
          </a:p>
        </p:txBody>
      </p:sp>
      <p:sp>
        <p:nvSpPr>
          <p:cNvPr id="6" name="CasellaDiTesto 5"/>
          <p:cNvSpPr txBox="1"/>
          <p:nvPr/>
        </p:nvSpPr>
        <p:spPr>
          <a:xfrm>
            <a:off x="1907704" y="1556792"/>
            <a:ext cx="6984776" cy="4801314"/>
          </a:xfrm>
          <a:prstGeom prst="rect">
            <a:avLst/>
          </a:prstGeom>
          <a:noFill/>
        </p:spPr>
        <p:txBody>
          <a:bodyPr wrap="square" rtlCol="0">
            <a:spAutoFit/>
          </a:bodyPr>
          <a:lstStyle/>
          <a:p>
            <a:pPr>
              <a:buFont typeface="Arial" pitchFamily="34" charset="0"/>
              <a:buChar char="•"/>
            </a:pPr>
            <a:r>
              <a:rPr lang="it-IT" b="1" dirty="0" err="1" smtClean="0"/>
              <a:t>Wiltrud</a:t>
            </a:r>
            <a:r>
              <a:rPr lang="it-IT" b="1" dirty="0" smtClean="0"/>
              <a:t> </a:t>
            </a:r>
            <a:r>
              <a:rPr lang="it-IT" b="1" dirty="0" err="1" smtClean="0"/>
              <a:t>Topic-Mersmann</a:t>
            </a:r>
            <a:endParaRPr lang="it-IT" b="1" dirty="0" smtClean="0"/>
          </a:p>
          <a:p>
            <a:pPr>
              <a:buFont typeface="Arial" pitchFamily="34" charset="0"/>
              <a:buChar char="•"/>
            </a:pPr>
            <a:r>
              <a:rPr lang="it-IT" b="1" dirty="0" smtClean="0"/>
              <a:t>Johann </a:t>
            </a:r>
            <a:r>
              <a:rPr lang="it-IT" b="1" dirty="0" err="1" smtClean="0"/>
              <a:t>Apfelthaler</a:t>
            </a:r>
            <a:r>
              <a:rPr lang="it-IT" b="1" dirty="0" smtClean="0"/>
              <a:t> </a:t>
            </a:r>
            <a:r>
              <a:rPr lang="it-IT" dirty="0" smtClean="0"/>
              <a:t>(architettura sacra)</a:t>
            </a:r>
          </a:p>
          <a:p>
            <a:pPr>
              <a:buFont typeface="Arial" pitchFamily="34" charset="0"/>
              <a:buChar char="•"/>
            </a:pPr>
            <a:r>
              <a:rPr lang="it-IT" b="1" dirty="0" smtClean="0"/>
              <a:t>David Franz </a:t>
            </a:r>
            <a:r>
              <a:rPr lang="it-IT" b="1" dirty="0" err="1" smtClean="0"/>
              <a:t>Hobelleitner</a:t>
            </a:r>
            <a:r>
              <a:rPr lang="it-IT" b="1" dirty="0" smtClean="0"/>
              <a:t> </a:t>
            </a:r>
            <a:r>
              <a:rPr lang="it-IT" dirty="0" smtClean="0"/>
              <a:t>(architettura sacra in ambito germanico, primo rinascimento)</a:t>
            </a:r>
          </a:p>
          <a:p>
            <a:pPr>
              <a:buFont typeface="Arial" pitchFamily="34" charset="0"/>
              <a:buChar char="•"/>
            </a:pPr>
            <a:r>
              <a:rPr lang="it-IT" b="1" dirty="0" smtClean="0"/>
              <a:t>Elisabeth </a:t>
            </a:r>
            <a:r>
              <a:rPr lang="it-IT" b="1" dirty="0" err="1" smtClean="0"/>
              <a:t>Vavra</a:t>
            </a:r>
            <a:r>
              <a:rPr lang="it-IT" b="1" dirty="0" smtClean="0"/>
              <a:t> </a:t>
            </a:r>
            <a:r>
              <a:rPr lang="it-IT" dirty="0" smtClean="0"/>
              <a:t>(arte medievale e rinascimentale)</a:t>
            </a:r>
          </a:p>
          <a:p>
            <a:pPr>
              <a:buFont typeface="Arial" pitchFamily="34" charset="0"/>
              <a:buChar char="•"/>
            </a:pPr>
            <a:r>
              <a:rPr lang="it-IT" b="1" dirty="0" err="1" smtClean="0"/>
              <a:t>Renate</a:t>
            </a:r>
            <a:r>
              <a:rPr lang="it-IT" b="1" dirty="0" smtClean="0"/>
              <a:t> </a:t>
            </a:r>
            <a:r>
              <a:rPr lang="it-IT" b="1" dirty="0" err="1" smtClean="0"/>
              <a:t>Prochno-Schinke</a:t>
            </a:r>
            <a:r>
              <a:rPr lang="it-IT" dirty="0" err="1" smtClean="0"/>
              <a:t>l</a:t>
            </a:r>
            <a:r>
              <a:rPr lang="it-IT" dirty="0" smtClean="0"/>
              <a:t>: arte medievale e moderna</a:t>
            </a:r>
          </a:p>
          <a:p>
            <a:pPr>
              <a:buFont typeface="Arial" pitchFamily="34" charset="0"/>
              <a:buChar char="•"/>
            </a:pPr>
            <a:r>
              <a:rPr lang="it-IT" b="1" dirty="0" err="1" smtClean="0"/>
              <a:t>Heike</a:t>
            </a:r>
            <a:r>
              <a:rPr lang="it-IT" b="1" dirty="0" smtClean="0"/>
              <a:t> </a:t>
            </a:r>
            <a:r>
              <a:rPr lang="it-IT" b="1" dirty="0" err="1" smtClean="0"/>
              <a:t>Schlie</a:t>
            </a:r>
            <a:r>
              <a:rPr lang="it-IT" b="1" dirty="0" smtClean="0"/>
              <a:t> </a:t>
            </a:r>
            <a:r>
              <a:rPr lang="it-IT" dirty="0" smtClean="0"/>
              <a:t>(arte medievale e moderna)</a:t>
            </a:r>
            <a:r>
              <a:rPr lang="it-IT" b="1" dirty="0" err="1" smtClean="0"/>
              <a:t>Günter</a:t>
            </a:r>
            <a:r>
              <a:rPr lang="it-IT" b="1" dirty="0" smtClean="0"/>
              <a:t> </a:t>
            </a:r>
            <a:r>
              <a:rPr lang="it-IT" b="1" dirty="0" err="1" smtClean="0"/>
              <a:t>Brucher</a:t>
            </a:r>
            <a:r>
              <a:rPr lang="it-IT" b="1" dirty="0" smtClean="0"/>
              <a:t> </a:t>
            </a:r>
            <a:r>
              <a:rPr lang="it-IT" dirty="0" smtClean="0"/>
              <a:t>(storia dell’arte austriaca, europea dal medioevo al barocco)</a:t>
            </a:r>
          </a:p>
          <a:p>
            <a:pPr>
              <a:buFont typeface="Arial" pitchFamily="34" charset="0"/>
              <a:buChar char="•"/>
            </a:pPr>
            <a:r>
              <a:rPr lang="it-IT" b="1" dirty="0" err="1" smtClean="0"/>
              <a:t>Ingonda</a:t>
            </a:r>
            <a:r>
              <a:rPr lang="it-IT" b="1" dirty="0" smtClean="0"/>
              <a:t> </a:t>
            </a:r>
            <a:r>
              <a:rPr lang="it-IT" b="1" dirty="0" err="1" smtClean="0"/>
              <a:t>Hannesschläger</a:t>
            </a:r>
            <a:r>
              <a:rPr lang="it-IT" b="1" dirty="0" smtClean="0"/>
              <a:t> </a:t>
            </a:r>
            <a:r>
              <a:rPr lang="it-IT" dirty="0" smtClean="0"/>
              <a:t>(arte moderna, con particolare attenzione a quella italiana e storia del collezionismo)</a:t>
            </a:r>
          </a:p>
          <a:p>
            <a:pPr>
              <a:buFont typeface="Arial" pitchFamily="34" charset="0"/>
              <a:buChar char="•"/>
            </a:pPr>
            <a:r>
              <a:rPr lang="it-IT" b="1" dirty="0" smtClean="0"/>
              <a:t>Thomas </a:t>
            </a:r>
            <a:r>
              <a:rPr lang="it-IT" b="1" dirty="0" err="1" smtClean="0"/>
              <a:t>Zaunschirm</a:t>
            </a:r>
            <a:r>
              <a:rPr lang="it-IT" b="1" dirty="0" smtClean="0"/>
              <a:t> </a:t>
            </a:r>
            <a:r>
              <a:rPr lang="it-IT" dirty="0" smtClean="0"/>
              <a:t>(arte moderna e metodologia della storia dell’arte)</a:t>
            </a:r>
          </a:p>
          <a:p>
            <a:pPr>
              <a:buFont typeface="Arial" pitchFamily="34" charset="0"/>
              <a:buChar char="•"/>
            </a:pPr>
            <a:r>
              <a:rPr lang="it-IT" b="1" dirty="0" err="1" smtClean="0"/>
              <a:t>Wilfried</a:t>
            </a:r>
            <a:r>
              <a:rPr lang="it-IT" b="1" dirty="0" smtClean="0"/>
              <a:t> </a:t>
            </a:r>
            <a:r>
              <a:rPr lang="it-IT" b="1" dirty="0" err="1" smtClean="0"/>
              <a:t>Lipp</a:t>
            </a:r>
            <a:r>
              <a:rPr lang="it-IT" b="1" dirty="0" smtClean="0"/>
              <a:t> </a:t>
            </a:r>
            <a:r>
              <a:rPr lang="it-IT" dirty="0" smtClean="0"/>
              <a:t>(conservazione monumenti e patrimonio artistico con assunzione di cariche anche al di fuori dell’università)</a:t>
            </a:r>
          </a:p>
          <a:p>
            <a:pPr>
              <a:buFont typeface="Arial" pitchFamily="34" charset="0"/>
              <a:buChar char="•"/>
            </a:pPr>
            <a:r>
              <a:rPr lang="it-IT" b="1" dirty="0" err="1" smtClean="0"/>
              <a:t>Sigrfrid</a:t>
            </a:r>
            <a:r>
              <a:rPr lang="it-IT" b="1" dirty="0" smtClean="0"/>
              <a:t> Brandt </a:t>
            </a:r>
            <a:r>
              <a:rPr lang="it-IT" dirty="0" smtClean="0"/>
              <a:t>(restauro, conservazione dei beni culturali con assunzione di cariche anche al di fuori dell’università)</a:t>
            </a:r>
          </a:p>
          <a:p>
            <a:pPr>
              <a:buFont typeface="Arial" pitchFamily="34" charset="0"/>
              <a:buChar char="•"/>
            </a:pPr>
            <a:r>
              <a:rPr lang="it-IT" b="1" dirty="0" err="1" smtClean="0"/>
              <a:t>Monika</a:t>
            </a:r>
            <a:r>
              <a:rPr lang="it-IT" b="1" dirty="0" smtClean="0"/>
              <a:t> </a:t>
            </a:r>
            <a:r>
              <a:rPr lang="it-IT" b="1" dirty="0" err="1" smtClean="0"/>
              <a:t>Oberhammer</a:t>
            </a:r>
            <a:r>
              <a:rPr lang="it-IT" b="1" dirty="0" smtClean="0"/>
              <a:t> </a:t>
            </a:r>
            <a:r>
              <a:rPr lang="it-IT" dirty="0" smtClean="0"/>
              <a:t>(arte moderna, soprattutto architettura europea)</a:t>
            </a:r>
          </a:p>
          <a:p>
            <a:pPr>
              <a:buFont typeface="Arial" pitchFamily="34" charset="0"/>
              <a:buChar char="•"/>
            </a:pPr>
            <a:r>
              <a:rPr lang="it-IT" b="1" dirty="0" smtClean="0"/>
              <a:t>Michael </a:t>
            </a:r>
            <a:r>
              <a:rPr lang="it-IT" b="1" dirty="0" err="1" smtClean="0"/>
              <a:t>Krapf</a:t>
            </a:r>
            <a:r>
              <a:rPr lang="it-IT" b="1" dirty="0" smtClean="0"/>
              <a:t> </a:t>
            </a:r>
            <a:r>
              <a:rPr lang="it-IT" dirty="0" smtClean="0"/>
              <a:t>(architettura, scultura e pittura dal </a:t>
            </a:r>
            <a:r>
              <a:rPr lang="it-IT" dirty="0" err="1" smtClean="0"/>
              <a:t>XVI</a:t>
            </a:r>
            <a:r>
              <a:rPr lang="it-IT" dirty="0" smtClean="0"/>
              <a:t> al XX secolo)</a:t>
            </a:r>
            <a:endParaRPr lang="it-IT" dirty="0"/>
          </a:p>
        </p:txBody>
      </p:sp>
      <p:sp>
        <p:nvSpPr>
          <p:cNvPr id="7" name="CasellaDiTesto 6"/>
          <p:cNvSpPr txBox="1"/>
          <p:nvPr/>
        </p:nvSpPr>
        <p:spPr>
          <a:xfrm>
            <a:off x="395536" y="4440014"/>
            <a:ext cx="1224136" cy="1077218"/>
          </a:xfrm>
          <a:prstGeom prst="rect">
            <a:avLst/>
          </a:prstGeom>
          <a:noFill/>
        </p:spPr>
        <p:txBody>
          <a:bodyPr wrap="square" rtlCol="0">
            <a:spAutoFit/>
          </a:bodyPr>
          <a:lstStyle/>
          <a:p>
            <a:r>
              <a:rPr lang="it-IT" sz="1600" dirty="0" smtClean="0">
                <a:solidFill>
                  <a:schemeClr val="accent1">
                    <a:lumMod val="75000"/>
                  </a:schemeClr>
                </a:solidFill>
              </a:rPr>
              <a:t>Museologia e critica artistica e del restauro</a:t>
            </a:r>
            <a:endParaRPr lang="it-IT" sz="1600" dirty="0">
              <a:solidFill>
                <a:schemeClr val="accent1">
                  <a:lumMod val="75000"/>
                </a:schemeClr>
              </a:solidFill>
            </a:endParaRPr>
          </a:p>
        </p:txBody>
      </p:sp>
      <p:sp>
        <p:nvSpPr>
          <p:cNvPr id="8" name="CasellaDiTesto 7"/>
          <p:cNvSpPr txBox="1"/>
          <p:nvPr/>
        </p:nvSpPr>
        <p:spPr>
          <a:xfrm>
            <a:off x="179512" y="3421449"/>
            <a:ext cx="1296145" cy="1015663"/>
          </a:xfrm>
          <a:prstGeom prst="rect">
            <a:avLst/>
          </a:prstGeom>
          <a:noFill/>
        </p:spPr>
        <p:txBody>
          <a:bodyPr wrap="square" rtlCol="0">
            <a:spAutoFit/>
          </a:bodyPr>
          <a:lstStyle/>
          <a:p>
            <a:r>
              <a:rPr lang="it-IT" sz="2000" dirty="0" smtClean="0">
                <a:solidFill>
                  <a:schemeClr val="accent2">
                    <a:lumMod val="75000"/>
                  </a:schemeClr>
                </a:solidFill>
              </a:rPr>
              <a:t>Storia dell’arte moderna</a:t>
            </a:r>
            <a:endParaRPr lang="it-IT" sz="2000" dirty="0">
              <a:solidFill>
                <a:schemeClr val="accent2">
                  <a:lumMod val="75000"/>
                </a:schemeClr>
              </a:solidFill>
            </a:endParaRPr>
          </a:p>
        </p:txBody>
      </p:sp>
      <p:sp>
        <p:nvSpPr>
          <p:cNvPr id="11" name="Parentesi graffa aperta 10"/>
          <p:cNvSpPr/>
          <p:nvPr/>
        </p:nvSpPr>
        <p:spPr>
          <a:xfrm>
            <a:off x="1835696" y="1772816"/>
            <a:ext cx="72008" cy="1728192"/>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it-IT"/>
          </a:p>
        </p:txBody>
      </p:sp>
      <p:sp>
        <p:nvSpPr>
          <p:cNvPr id="14" name="Parentesi graffa aperta 13"/>
          <p:cNvSpPr/>
          <p:nvPr/>
        </p:nvSpPr>
        <p:spPr>
          <a:xfrm>
            <a:off x="1835696" y="3933056"/>
            <a:ext cx="72008"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Parentesi graffa aperta 14"/>
          <p:cNvSpPr/>
          <p:nvPr/>
        </p:nvSpPr>
        <p:spPr>
          <a:xfrm>
            <a:off x="1403648" y="2132856"/>
            <a:ext cx="216024" cy="396044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5375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asellaDiTesto 2"/>
          <p:cNvSpPr txBox="1"/>
          <p:nvPr/>
        </p:nvSpPr>
        <p:spPr>
          <a:xfrm>
            <a:off x="2339752" y="692696"/>
            <a:ext cx="4538102" cy="400110"/>
          </a:xfrm>
          <a:prstGeom prst="rect">
            <a:avLst/>
          </a:prstGeom>
          <a:noFill/>
        </p:spPr>
        <p:txBody>
          <a:bodyPr wrap="none" rtlCol="0">
            <a:spAutoFit/>
          </a:bodyPr>
          <a:lstStyle/>
          <a:p>
            <a:r>
              <a:rPr lang="it-IT" sz="2000" dirty="0" smtClean="0"/>
              <a:t>Docenti di riferimento e indirizzi di ricerca</a:t>
            </a:r>
            <a:endParaRPr lang="it-IT" sz="2000" dirty="0"/>
          </a:p>
        </p:txBody>
      </p:sp>
      <p:sp>
        <p:nvSpPr>
          <p:cNvPr id="4" name="CasellaDiTesto 3"/>
          <p:cNvSpPr txBox="1"/>
          <p:nvPr/>
        </p:nvSpPr>
        <p:spPr>
          <a:xfrm>
            <a:off x="3419872" y="1124744"/>
            <a:ext cx="2082750" cy="461665"/>
          </a:xfrm>
          <a:prstGeom prst="rect">
            <a:avLst/>
          </a:prstGeom>
          <a:noFill/>
        </p:spPr>
        <p:txBody>
          <a:bodyPr wrap="none" rtlCol="0">
            <a:spAutoFit/>
          </a:bodyPr>
          <a:lstStyle/>
          <a:p>
            <a:pPr algn="ctr"/>
            <a:r>
              <a:rPr lang="it-IT" sz="2400" dirty="0" smtClean="0"/>
              <a:t>Storia dell’arte:</a:t>
            </a:r>
            <a:endParaRPr lang="it-IT" sz="2400" dirty="0"/>
          </a:p>
        </p:txBody>
      </p:sp>
      <p:sp>
        <p:nvSpPr>
          <p:cNvPr id="5" name="CasellaDiTesto 4"/>
          <p:cNvSpPr txBox="1"/>
          <p:nvPr/>
        </p:nvSpPr>
        <p:spPr>
          <a:xfrm>
            <a:off x="1907704" y="1556792"/>
            <a:ext cx="6984776" cy="1477328"/>
          </a:xfrm>
          <a:prstGeom prst="rect">
            <a:avLst/>
          </a:prstGeom>
          <a:noFill/>
        </p:spPr>
        <p:txBody>
          <a:bodyPr wrap="square" rtlCol="0">
            <a:spAutoFit/>
          </a:bodyPr>
          <a:lstStyle/>
          <a:p>
            <a:pPr>
              <a:buFont typeface="Arial" pitchFamily="34" charset="0"/>
              <a:buChar char="•"/>
            </a:pPr>
            <a:r>
              <a:rPr lang="it-IT" b="1" dirty="0" smtClean="0"/>
              <a:t>Patrick </a:t>
            </a:r>
            <a:r>
              <a:rPr lang="it-IT" b="1" dirty="0" err="1" smtClean="0"/>
              <a:t>Werkner</a:t>
            </a:r>
            <a:r>
              <a:rPr lang="it-IT" b="1" dirty="0" smtClean="0"/>
              <a:t> </a:t>
            </a:r>
            <a:r>
              <a:rPr lang="it-IT" dirty="0" smtClean="0"/>
              <a:t>(in particolare su Oskar </a:t>
            </a:r>
            <a:r>
              <a:rPr lang="it-IT" dirty="0" err="1" smtClean="0"/>
              <a:t>Kokoschka</a:t>
            </a:r>
            <a:r>
              <a:rPr lang="it-IT" dirty="0" smtClean="0"/>
              <a:t>)</a:t>
            </a:r>
          </a:p>
          <a:p>
            <a:pPr>
              <a:buFont typeface="Arial" pitchFamily="34" charset="0"/>
              <a:buChar char="•"/>
            </a:pPr>
            <a:r>
              <a:rPr lang="it-IT" b="1" dirty="0" smtClean="0"/>
              <a:t>Christian </a:t>
            </a:r>
            <a:r>
              <a:rPr lang="it-IT" b="1" dirty="0" err="1" smtClean="0"/>
              <a:t>Sauer</a:t>
            </a:r>
            <a:r>
              <a:rPr lang="it-IT" b="1" dirty="0" smtClean="0"/>
              <a:t> </a:t>
            </a:r>
            <a:r>
              <a:rPr lang="it-IT" dirty="0" smtClean="0"/>
              <a:t>(in particolare Surrealismo, </a:t>
            </a:r>
            <a:r>
              <a:rPr lang="it-IT" dirty="0" err="1" smtClean="0"/>
              <a:t>Dalì</a:t>
            </a:r>
            <a:r>
              <a:rPr lang="it-IT" dirty="0" smtClean="0"/>
              <a:t> e rapporto con il teatro e altre forme spettacolari. Bob Wilson e le sue interpretazioni dei classici)</a:t>
            </a:r>
          </a:p>
          <a:p>
            <a:pPr>
              <a:buFont typeface="Arial" pitchFamily="34" charset="0"/>
              <a:buChar char="•"/>
            </a:pPr>
            <a:r>
              <a:rPr lang="it-IT" b="1" dirty="0" smtClean="0"/>
              <a:t>Andrea </a:t>
            </a:r>
            <a:r>
              <a:rPr lang="it-IT" b="1" dirty="0" err="1" smtClean="0"/>
              <a:t>Gottdang</a:t>
            </a:r>
            <a:r>
              <a:rPr lang="it-IT" b="1" dirty="0" smtClean="0"/>
              <a:t> </a:t>
            </a:r>
            <a:r>
              <a:rPr lang="it-IT" dirty="0" smtClean="0"/>
              <a:t>(pittura italiana, pittura tedesca del </a:t>
            </a:r>
            <a:r>
              <a:rPr lang="it-IT" dirty="0" err="1" smtClean="0"/>
              <a:t>XIX</a:t>
            </a:r>
            <a:r>
              <a:rPr lang="it-IT" dirty="0" smtClean="0"/>
              <a:t> e XX, interazioni tra musica e pittura, musica e architettura, iconografia) </a:t>
            </a:r>
            <a:endParaRPr lang="it-IT" b="1" dirty="0" smtClean="0"/>
          </a:p>
        </p:txBody>
      </p:sp>
      <p:sp>
        <p:nvSpPr>
          <p:cNvPr id="6" name="CasellaDiTesto 5"/>
          <p:cNvSpPr txBox="1"/>
          <p:nvPr/>
        </p:nvSpPr>
        <p:spPr>
          <a:xfrm>
            <a:off x="2339752" y="2967335"/>
            <a:ext cx="4115294" cy="461665"/>
          </a:xfrm>
          <a:prstGeom prst="rect">
            <a:avLst/>
          </a:prstGeom>
          <a:noFill/>
        </p:spPr>
        <p:txBody>
          <a:bodyPr wrap="none" rtlCol="0">
            <a:spAutoFit/>
          </a:bodyPr>
          <a:lstStyle/>
          <a:p>
            <a:pPr algn="ctr"/>
            <a:r>
              <a:rPr lang="it-IT" sz="2400" dirty="0" smtClean="0"/>
              <a:t>Musicologia e studi sulla danza:</a:t>
            </a:r>
            <a:endParaRPr lang="it-IT" sz="2400" dirty="0"/>
          </a:p>
        </p:txBody>
      </p:sp>
      <p:sp>
        <p:nvSpPr>
          <p:cNvPr id="7" name="CasellaDiTesto 6"/>
          <p:cNvSpPr txBox="1"/>
          <p:nvPr/>
        </p:nvSpPr>
        <p:spPr>
          <a:xfrm>
            <a:off x="1979712" y="3356992"/>
            <a:ext cx="6984776" cy="2308324"/>
          </a:xfrm>
          <a:prstGeom prst="rect">
            <a:avLst/>
          </a:prstGeom>
          <a:noFill/>
        </p:spPr>
        <p:txBody>
          <a:bodyPr wrap="square" rtlCol="0">
            <a:spAutoFit/>
          </a:bodyPr>
          <a:lstStyle/>
          <a:p>
            <a:pPr>
              <a:buFont typeface="Arial" pitchFamily="34" charset="0"/>
              <a:buChar char="•"/>
            </a:pPr>
            <a:r>
              <a:rPr lang="it-IT" b="1" dirty="0" smtClean="0"/>
              <a:t>Andrea </a:t>
            </a:r>
            <a:r>
              <a:rPr lang="it-IT" b="1" dirty="0" err="1" smtClean="0"/>
              <a:t>Lindmayr-Brandl</a:t>
            </a:r>
            <a:r>
              <a:rPr lang="it-IT" b="1" dirty="0" smtClean="0"/>
              <a:t> </a:t>
            </a:r>
            <a:r>
              <a:rPr lang="it-IT" dirty="0" smtClean="0"/>
              <a:t>(musica rinascimentale, letteratura originale, stampa di musica antica, notazione, tecnica di montaggio, Schubert)</a:t>
            </a:r>
          </a:p>
          <a:p>
            <a:pPr>
              <a:buFont typeface="Arial" pitchFamily="34" charset="0"/>
              <a:buChar char="•"/>
            </a:pPr>
            <a:r>
              <a:rPr lang="it-IT" b="1" dirty="0" smtClean="0"/>
              <a:t>Carlo Bosi </a:t>
            </a:r>
            <a:r>
              <a:rPr lang="it-IT" dirty="0" smtClean="0"/>
              <a:t>(polifonia secolare del </a:t>
            </a:r>
            <a:r>
              <a:rPr lang="it-IT" dirty="0" err="1" smtClean="0"/>
              <a:t>XV</a:t>
            </a:r>
            <a:r>
              <a:rPr lang="it-IT" dirty="0" smtClean="0"/>
              <a:t> e XVI, modalità polifonica)</a:t>
            </a:r>
          </a:p>
          <a:p>
            <a:pPr>
              <a:buFont typeface="Arial" pitchFamily="34" charset="0"/>
              <a:buChar char="•"/>
            </a:pPr>
            <a:r>
              <a:rPr lang="it-IT" b="1" dirty="0" err="1" smtClean="0"/>
              <a:t>Karina</a:t>
            </a:r>
            <a:r>
              <a:rPr lang="it-IT" b="1" dirty="0" smtClean="0"/>
              <a:t> </a:t>
            </a:r>
            <a:r>
              <a:rPr lang="it-IT" b="1" dirty="0" err="1" smtClean="0"/>
              <a:t>Zybina</a:t>
            </a:r>
            <a:r>
              <a:rPr lang="it-IT" b="1" dirty="0" smtClean="0"/>
              <a:t> </a:t>
            </a:r>
            <a:r>
              <a:rPr lang="it-IT" dirty="0" smtClean="0"/>
              <a:t>(Mozart in particolare)</a:t>
            </a:r>
          </a:p>
          <a:p>
            <a:pPr>
              <a:buFont typeface="Arial" pitchFamily="34" charset="0"/>
              <a:buChar char="•"/>
            </a:pPr>
            <a:r>
              <a:rPr lang="it-IT" b="1" dirty="0" smtClean="0"/>
              <a:t>Nils </a:t>
            </a:r>
            <a:r>
              <a:rPr lang="it-IT" b="1" dirty="0" err="1" smtClean="0"/>
              <a:t>Grosch</a:t>
            </a:r>
            <a:r>
              <a:rPr lang="it-IT" b="1" dirty="0" smtClean="0"/>
              <a:t> </a:t>
            </a:r>
            <a:r>
              <a:rPr lang="it-IT" dirty="0" smtClean="0"/>
              <a:t>(musica e migrazione, musica popolare, teatro e media)</a:t>
            </a:r>
          </a:p>
          <a:p>
            <a:pPr>
              <a:buFont typeface="Arial" pitchFamily="34" charset="0"/>
              <a:buChar char="•"/>
            </a:pPr>
            <a:r>
              <a:rPr lang="it-IT" dirty="0" err="1" smtClean="0"/>
              <a:t>Ruard</a:t>
            </a:r>
            <a:r>
              <a:rPr lang="it-IT" dirty="0" smtClean="0"/>
              <a:t> </a:t>
            </a:r>
            <a:r>
              <a:rPr lang="it-IT" dirty="0" err="1" smtClean="0"/>
              <a:t>Absaroka</a:t>
            </a:r>
            <a:r>
              <a:rPr lang="it-IT" dirty="0" smtClean="0"/>
              <a:t> (etnomusicologia)</a:t>
            </a:r>
          </a:p>
          <a:p>
            <a:pPr>
              <a:buFont typeface="Arial" pitchFamily="34" charset="0"/>
              <a:buChar char="•"/>
            </a:pPr>
            <a:r>
              <a:rPr lang="it-IT" b="1" dirty="0" err="1" smtClean="0"/>
              <a:t>Katarzyna</a:t>
            </a:r>
            <a:r>
              <a:rPr lang="it-IT" b="1" dirty="0" smtClean="0"/>
              <a:t> </a:t>
            </a:r>
            <a:r>
              <a:rPr lang="it-IT" b="1" dirty="0" err="1" smtClean="0"/>
              <a:t>Grebosz-Haring</a:t>
            </a:r>
            <a:r>
              <a:rPr lang="it-IT" b="1" dirty="0" smtClean="0"/>
              <a:t> </a:t>
            </a:r>
            <a:r>
              <a:rPr lang="it-IT" dirty="0" smtClean="0"/>
              <a:t>(mediazione di musica contemporanea)</a:t>
            </a:r>
          </a:p>
          <a:p>
            <a:pPr>
              <a:buFont typeface="Arial" pitchFamily="34" charset="0"/>
              <a:buChar char="•"/>
            </a:pPr>
            <a:r>
              <a:rPr lang="it-IT" b="1" dirty="0" smtClean="0"/>
              <a:t>Beate </a:t>
            </a:r>
            <a:r>
              <a:rPr lang="it-IT" b="1" dirty="0" err="1" smtClean="0"/>
              <a:t>Kutschke</a:t>
            </a:r>
            <a:r>
              <a:rPr lang="it-IT" b="1" dirty="0" smtClean="0"/>
              <a:t> </a:t>
            </a:r>
            <a:r>
              <a:rPr lang="it-IT" dirty="0" smtClean="0"/>
              <a:t>(musicologia orientata alla scienza culturale)</a:t>
            </a:r>
          </a:p>
        </p:txBody>
      </p:sp>
      <p:sp>
        <p:nvSpPr>
          <p:cNvPr id="8" name="Parentesi graffa aperta 7"/>
          <p:cNvSpPr/>
          <p:nvPr/>
        </p:nvSpPr>
        <p:spPr>
          <a:xfrm>
            <a:off x="1835696" y="1772816"/>
            <a:ext cx="72008" cy="1224136"/>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it-IT"/>
          </a:p>
        </p:txBody>
      </p:sp>
      <p:sp>
        <p:nvSpPr>
          <p:cNvPr id="9" name="CasellaDiTesto 8"/>
          <p:cNvSpPr txBox="1"/>
          <p:nvPr/>
        </p:nvSpPr>
        <p:spPr>
          <a:xfrm>
            <a:off x="467544" y="1700808"/>
            <a:ext cx="1224136" cy="1200329"/>
          </a:xfrm>
          <a:prstGeom prst="rect">
            <a:avLst/>
          </a:prstGeom>
          <a:noFill/>
        </p:spPr>
        <p:txBody>
          <a:bodyPr wrap="square" rtlCol="0">
            <a:spAutoFit/>
          </a:bodyPr>
          <a:lstStyle/>
          <a:p>
            <a:r>
              <a:rPr lang="it-IT" dirty="0" smtClean="0">
                <a:solidFill>
                  <a:schemeClr val="accent3">
                    <a:lumMod val="75000"/>
                  </a:schemeClr>
                </a:solidFill>
              </a:rPr>
              <a:t>Storia dell’arte contemporanea</a:t>
            </a:r>
            <a:endParaRPr lang="it-IT" dirty="0">
              <a:solidFill>
                <a:schemeClr val="accent3">
                  <a:lumMod val="75000"/>
                </a:schemeClr>
              </a:solidFill>
            </a:endParaRPr>
          </a:p>
        </p:txBody>
      </p:sp>
      <p:sp>
        <p:nvSpPr>
          <p:cNvPr id="10" name="Parentesi graffa aperta 9"/>
          <p:cNvSpPr/>
          <p:nvPr/>
        </p:nvSpPr>
        <p:spPr>
          <a:xfrm>
            <a:off x="1835696" y="2204864"/>
            <a:ext cx="216024"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p:cNvSpPr txBox="1"/>
          <p:nvPr/>
        </p:nvSpPr>
        <p:spPr>
          <a:xfrm>
            <a:off x="1043608" y="3284984"/>
            <a:ext cx="1224136" cy="338554"/>
          </a:xfrm>
          <a:prstGeom prst="rect">
            <a:avLst/>
          </a:prstGeom>
          <a:noFill/>
        </p:spPr>
        <p:txBody>
          <a:bodyPr wrap="square" rtlCol="0">
            <a:spAutoFit/>
          </a:bodyPr>
          <a:lstStyle/>
          <a:p>
            <a:r>
              <a:rPr lang="it-IT" sz="1600" dirty="0" smtClean="0">
                <a:solidFill>
                  <a:schemeClr val="accent1">
                    <a:lumMod val="75000"/>
                  </a:schemeClr>
                </a:solidFill>
              </a:rPr>
              <a:t>Teatro</a:t>
            </a:r>
            <a:endParaRPr lang="it-IT" sz="1600" dirty="0">
              <a:solidFill>
                <a:schemeClr val="accent1">
                  <a:lumMod val="75000"/>
                </a:schemeClr>
              </a:solidFill>
            </a:endParaRPr>
          </a:p>
        </p:txBody>
      </p:sp>
      <p:sp>
        <p:nvSpPr>
          <p:cNvPr id="12" name="Parentesi graffa aperta 11"/>
          <p:cNvSpPr/>
          <p:nvPr/>
        </p:nvSpPr>
        <p:spPr>
          <a:xfrm>
            <a:off x="1547664" y="2564904"/>
            <a:ext cx="288032" cy="2952328"/>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it-IT" dirty="0"/>
          </a:p>
        </p:txBody>
      </p:sp>
      <p:sp>
        <p:nvSpPr>
          <p:cNvPr id="13" name="CasellaDiTesto 12"/>
          <p:cNvSpPr txBox="1"/>
          <p:nvPr/>
        </p:nvSpPr>
        <p:spPr>
          <a:xfrm>
            <a:off x="179512" y="3820978"/>
            <a:ext cx="1475657" cy="400110"/>
          </a:xfrm>
          <a:prstGeom prst="rect">
            <a:avLst/>
          </a:prstGeom>
          <a:noFill/>
        </p:spPr>
        <p:txBody>
          <a:bodyPr wrap="square" rtlCol="0">
            <a:spAutoFit/>
          </a:bodyPr>
          <a:lstStyle/>
          <a:p>
            <a:r>
              <a:rPr lang="it-IT" sz="2000" dirty="0" smtClean="0">
                <a:solidFill>
                  <a:schemeClr val="accent2">
                    <a:lumMod val="75000"/>
                  </a:schemeClr>
                </a:solidFill>
              </a:rPr>
              <a:t>Musicologia</a:t>
            </a:r>
            <a:endParaRPr lang="it-IT" sz="2000" dirty="0">
              <a:solidFill>
                <a:schemeClr val="accent2">
                  <a:lumMod val="75000"/>
                </a:schemeClr>
              </a:solidFill>
            </a:endParaRPr>
          </a:p>
        </p:txBody>
      </p:sp>
      <p:sp>
        <p:nvSpPr>
          <p:cNvPr id="14" name="CasellaDiTesto 13"/>
          <p:cNvSpPr txBox="1"/>
          <p:nvPr/>
        </p:nvSpPr>
        <p:spPr>
          <a:xfrm>
            <a:off x="107505" y="5733256"/>
            <a:ext cx="8856984" cy="923330"/>
          </a:xfrm>
          <a:prstGeom prst="rect">
            <a:avLst/>
          </a:prstGeom>
          <a:noFill/>
        </p:spPr>
        <p:txBody>
          <a:bodyPr wrap="square" rtlCol="0">
            <a:spAutoFit/>
          </a:bodyPr>
          <a:lstStyle/>
          <a:p>
            <a:r>
              <a:rPr lang="it-IT" dirty="0" smtClean="0">
                <a:hlinkClick r:id="rId2"/>
              </a:rPr>
              <a:t>https://</a:t>
            </a:r>
            <a:r>
              <a:rPr lang="it-IT" dirty="0" smtClean="0">
                <a:hlinkClick r:id="rId2"/>
              </a:rPr>
              <a:t>www.uni-salzburg.at/index.php?id=24544&amp;L=1&amp;MP=200731-200747%2C68-44790</a:t>
            </a:r>
            <a:r>
              <a:rPr lang="it-IT" dirty="0" smtClean="0"/>
              <a:t> storia dell’arte</a:t>
            </a:r>
          </a:p>
          <a:p>
            <a:r>
              <a:rPr lang="it-IT" dirty="0" smtClean="0">
                <a:hlinkClick r:id="rId3"/>
              </a:rPr>
              <a:t>https://</a:t>
            </a:r>
            <a:r>
              <a:rPr lang="it-IT" dirty="0" smtClean="0">
                <a:hlinkClick r:id="rId3"/>
              </a:rPr>
              <a:t>www.uni-salzburg.at/index.php?id=40831</a:t>
            </a:r>
            <a:r>
              <a:rPr lang="it-IT" dirty="0" smtClean="0"/>
              <a:t> musicologia e studi sulla danza</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alzburg_2.png"/>
          <p:cNvPicPr>
            <a:picLocks noChangeAspect="1"/>
          </p:cNvPicPr>
          <p:nvPr/>
        </p:nvPicPr>
        <p:blipFill>
          <a:blip r:embed="rId2" cstate="print"/>
          <a:stretch>
            <a:fillRect/>
          </a:stretch>
        </p:blipFill>
        <p:spPr>
          <a:xfrm>
            <a:off x="2042759" y="680653"/>
            <a:ext cx="5058481" cy="54966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27384"/>
            <a:ext cx="8229600" cy="1143000"/>
          </a:xfrm>
        </p:spPr>
        <p:txBody>
          <a:bodyPr>
            <a:normAutofit/>
          </a:bodyPr>
          <a:lstStyle/>
          <a:p>
            <a:r>
              <a:rPr lang="it-IT" sz="4800" b="1" dirty="0" smtClean="0"/>
              <a:t>Francia</a:t>
            </a:r>
            <a:endParaRPr lang="it-IT" sz="4800" b="1" dirty="0"/>
          </a:p>
        </p:txBody>
      </p:sp>
      <p:sp>
        <p:nvSpPr>
          <p:cNvPr id="3" name="CasellaDiTesto 2"/>
          <p:cNvSpPr txBox="1"/>
          <p:nvPr/>
        </p:nvSpPr>
        <p:spPr>
          <a:xfrm>
            <a:off x="1115616" y="1052736"/>
            <a:ext cx="6624736" cy="1077218"/>
          </a:xfrm>
          <a:prstGeom prst="rect">
            <a:avLst/>
          </a:prstGeom>
          <a:noFill/>
        </p:spPr>
        <p:txBody>
          <a:bodyPr wrap="square" rtlCol="0">
            <a:spAutoFit/>
          </a:bodyPr>
          <a:lstStyle/>
          <a:p>
            <a:pPr algn="ctr"/>
            <a:r>
              <a:rPr lang="it-IT" sz="3200" dirty="0" err="1" smtClean="0"/>
              <a:t>Université</a:t>
            </a:r>
            <a:r>
              <a:rPr lang="it-IT" sz="3200" dirty="0" smtClean="0"/>
              <a:t> de </a:t>
            </a:r>
            <a:r>
              <a:rPr lang="it-IT" sz="3200" dirty="0" err="1" smtClean="0"/>
              <a:t>Lorraine-</a:t>
            </a:r>
            <a:r>
              <a:rPr lang="it-IT" sz="3200" dirty="0" smtClean="0"/>
              <a:t> </a:t>
            </a:r>
            <a:r>
              <a:rPr lang="it-IT" sz="3200" dirty="0" err="1" smtClean="0"/>
              <a:t>Main</a:t>
            </a:r>
            <a:r>
              <a:rPr lang="it-IT" sz="3200" dirty="0" smtClean="0"/>
              <a:t> Site</a:t>
            </a:r>
          </a:p>
          <a:p>
            <a:pPr algn="ctr"/>
            <a:r>
              <a:rPr lang="it-IT" sz="3200" smtClean="0"/>
              <a:t>(Nancy)  </a:t>
            </a:r>
            <a:endParaRPr lang="it-IT" sz="3200" dirty="0" smtClean="0"/>
          </a:p>
        </p:txBody>
      </p:sp>
      <p:sp>
        <p:nvSpPr>
          <p:cNvPr id="4" name="CasellaDiTesto 3"/>
          <p:cNvSpPr txBox="1"/>
          <p:nvPr/>
        </p:nvSpPr>
        <p:spPr>
          <a:xfrm>
            <a:off x="899592" y="1988840"/>
            <a:ext cx="6480720" cy="2369880"/>
          </a:xfrm>
          <a:prstGeom prst="rect">
            <a:avLst/>
          </a:prstGeom>
          <a:noFill/>
        </p:spPr>
        <p:txBody>
          <a:bodyPr wrap="square" rtlCol="0">
            <a:spAutoFit/>
          </a:bodyPr>
          <a:lstStyle/>
          <a:p>
            <a:r>
              <a:rPr lang="it-IT" sz="2400" b="1" dirty="0" smtClean="0"/>
              <a:t>Posti: </a:t>
            </a:r>
            <a:r>
              <a:rPr lang="it-IT" sz="2400" dirty="0" smtClean="0"/>
              <a:t>2</a:t>
            </a:r>
            <a:endParaRPr lang="it-IT" sz="2000" dirty="0" smtClean="0"/>
          </a:p>
          <a:p>
            <a:r>
              <a:rPr lang="it-IT" sz="2400" b="1" dirty="0" smtClean="0"/>
              <a:t>Mesi: </a:t>
            </a:r>
            <a:r>
              <a:rPr lang="it-IT" sz="2400" dirty="0" smtClean="0"/>
              <a:t>6</a:t>
            </a:r>
          </a:p>
          <a:p>
            <a:r>
              <a:rPr lang="it-IT" sz="2400" b="1" dirty="0" smtClean="0"/>
              <a:t>Lingua </a:t>
            </a:r>
            <a:r>
              <a:rPr lang="it-IT" sz="2400" b="1" dirty="0" smtClean="0"/>
              <a:t>principale: </a:t>
            </a:r>
            <a:r>
              <a:rPr lang="it-IT" sz="2400" dirty="0" smtClean="0"/>
              <a:t>francese</a:t>
            </a:r>
          </a:p>
          <a:p>
            <a:r>
              <a:rPr lang="it-IT" sz="2400" b="1" dirty="0" smtClean="0"/>
              <a:t>Richiesto certificato alla partenza: </a:t>
            </a:r>
            <a:r>
              <a:rPr lang="it-IT" sz="2400" dirty="0" smtClean="0"/>
              <a:t>francese B1</a:t>
            </a:r>
          </a:p>
          <a:p>
            <a:r>
              <a:rPr lang="it-IT" sz="2400" b="1" dirty="0" smtClean="0"/>
              <a:t>Sito:</a:t>
            </a:r>
          </a:p>
          <a:p>
            <a:endParaRPr lang="it-IT" sz="2800" dirty="0"/>
          </a:p>
        </p:txBody>
      </p:sp>
      <p:sp>
        <p:nvSpPr>
          <p:cNvPr id="7" name="CasellaDiTesto 6"/>
          <p:cNvSpPr txBox="1"/>
          <p:nvPr/>
        </p:nvSpPr>
        <p:spPr>
          <a:xfrm>
            <a:off x="1619672" y="3501008"/>
            <a:ext cx="7524328" cy="369332"/>
          </a:xfrm>
          <a:prstGeom prst="rect">
            <a:avLst/>
          </a:prstGeom>
          <a:noFill/>
        </p:spPr>
        <p:txBody>
          <a:bodyPr wrap="square" rtlCol="0">
            <a:spAutoFit/>
          </a:bodyPr>
          <a:lstStyle/>
          <a:p>
            <a:pPr>
              <a:buNone/>
            </a:pPr>
            <a:r>
              <a:rPr lang="it-IT" dirty="0" smtClean="0">
                <a:hlinkClick r:id="rId2"/>
              </a:rPr>
              <a:t>https://welcome.univ-lorraine.fr/</a:t>
            </a:r>
            <a:r>
              <a:rPr lang="it-IT" dirty="0" smtClean="0"/>
              <a:t> (generale)</a:t>
            </a:r>
          </a:p>
        </p:txBody>
      </p:sp>
      <p:sp>
        <p:nvSpPr>
          <p:cNvPr id="9" name="CasellaDiTesto 8"/>
          <p:cNvSpPr txBox="1"/>
          <p:nvPr/>
        </p:nvSpPr>
        <p:spPr>
          <a:xfrm>
            <a:off x="899592" y="3789040"/>
            <a:ext cx="8064896" cy="2585323"/>
          </a:xfrm>
          <a:prstGeom prst="rect">
            <a:avLst/>
          </a:prstGeom>
          <a:noFill/>
        </p:spPr>
        <p:txBody>
          <a:bodyPr wrap="square" rtlCol="0">
            <a:spAutoFit/>
          </a:bodyPr>
          <a:lstStyle/>
          <a:p>
            <a:pPr>
              <a:buNone/>
            </a:pPr>
            <a:r>
              <a:rPr lang="it-IT" dirty="0" smtClean="0">
                <a:hlinkClick r:id="rId3"/>
              </a:rPr>
              <a:t>http://campus-lettres.univ-lorraine.fr/ufr-all-nancy/</a:t>
            </a:r>
            <a:r>
              <a:rPr lang="it-IT" dirty="0" smtClean="0"/>
              <a:t> (Scuola di rifermento) </a:t>
            </a:r>
          </a:p>
          <a:p>
            <a:r>
              <a:rPr lang="it-IT" dirty="0" smtClean="0">
                <a:hlinkClick r:id="rId4"/>
              </a:rPr>
              <a:t>http://campus-lettres.univ-lorraine.fr/ufr-all-nancy/formations-all/licence-musicologie</a:t>
            </a:r>
            <a:r>
              <a:rPr lang="it-IT" dirty="0" smtClean="0"/>
              <a:t> corso di laurea in musicologia all’interno del dipartimento di “</a:t>
            </a:r>
            <a:r>
              <a:rPr lang="it-IT" dirty="0" err="1" smtClean="0"/>
              <a:t>Arts</a:t>
            </a:r>
            <a:r>
              <a:rPr lang="it-IT" dirty="0" smtClean="0"/>
              <a:t>, </a:t>
            </a:r>
            <a:r>
              <a:rPr lang="it-IT" dirty="0" err="1" smtClean="0"/>
              <a:t>Lettres</a:t>
            </a:r>
            <a:r>
              <a:rPr lang="it-IT" dirty="0" smtClean="0"/>
              <a:t> </a:t>
            </a:r>
            <a:r>
              <a:rPr lang="it-IT" dirty="0" err="1" smtClean="0"/>
              <a:t>et</a:t>
            </a:r>
            <a:r>
              <a:rPr lang="it-IT" dirty="0" smtClean="0"/>
              <a:t> </a:t>
            </a:r>
            <a:r>
              <a:rPr lang="it-IT" dirty="0" err="1" smtClean="0"/>
              <a:t>Langues</a:t>
            </a:r>
            <a:r>
              <a:rPr lang="it-IT" dirty="0" smtClean="0"/>
              <a:t>”</a:t>
            </a:r>
          </a:p>
          <a:p>
            <a:r>
              <a:rPr lang="it-IT" dirty="0" smtClean="0">
                <a:hlinkClick r:id="rId5"/>
              </a:rPr>
              <a:t>https://campus-lettres.univ-lorraine.fr/ufr-shs-nancy/formations-de-lufr-shs-nancy/licence-histoire-de-lart-et-archeologie</a:t>
            </a:r>
            <a:r>
              <a:rPr lang="it-IT" dirty="0" smtClean="0"/>
              <a:t> corso di laurea in Storia dell’arte e archeologia all’interno del dipartimento di “</a:t>
            </a:r>
            <a:r>
              <a:rPr lang="it-IT" dirty="0" err="1" smtClean="0"/>
              <a:t>Sciences</a:t>
            </a:r>
            <a:r>
              <a:rPr lang="it-IT" dirty="0" smtClean="0"/>
              <a:t> </a:t>
            </a:r>
            <a:r>
              <a:rPr lang="it-IT" dirty="0" err="1" smtClean="0"/>
              <a:t>Humaines</a:t>
            </a:r>
            <a:r>
              <a:rPr lang="it-IT" dirty="0" smtClean="0"/>
              <a:t> </a:t>
            </a:r>
            <a:r>
              <a:rPr lang="it-IT" dirty="0" err="1" smtClean="0"/>
              <a:t>et</a:t>
            </a:r>
            <a:r>
              <a:rPr lang="it-IT" dirty="0" smtClean="0"/>
              <a:t> </a:t>
            </a:r>
            <a:r>
              <a:rPr lang="it-IT" dirty="0" err="1" smtClean="0"/>
              <a:t>Sociales</a:t>
            </a:r>
            <a:r>
              <a:rPr lang="it-IT" dirty="0" smtClean="0"/>
              <a:t>”</a:t>
            </a:r>
          </a:p>
          <a:p>
            <a:r>
              <a:rPr lang="it-IT" dirty="0" smtClean="0">
                <a:hlinkClick r:id="rId6"/>
              </a:rPr>
              <a:t>https://fr.calameo.com/read/004421906882599110f44</a:t>
            </a:r>
            <a:r>
              <a:rPr lang="it-IT" dirty="0" smtClean="0"/>
              <a:t> guida per studenti</a:t>
            </a:r>
          </a:p>
          <a:p>
            <a:endParaRPr lang="it-IT"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asellaDiTesto 2"/>
          <p:cNvSpPr txBox="1"/>
          <p:nvPr/>
        </p:nvSpPr>
        <p:spPr>
          <a:xfrm>
            <a:off x="2769028" y="692696"/>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sp>
        <p:nvSpPr>
          <p:cNvPr id="4" name="CasellaDiTesto 3"/>
          <p:cNvSpPr txBox="1"/>
          <p:nvPr/>
        </p:nvSpPr>
        <p:spPr>
          <a:xfrm>
            <a:off x="107504" y="1268760"/>
            <a:ext cx="9039591" cy="369332"/>
          </a:xfrm>
          <a:prstGeom prst="rect">
            <a:avLst/>
          </a:prstGeom>
          <a:noFill/>
        </p:spPr>
        <p:txBody>
          <a:bodyPr wrap="none" rtlCol="0">
            <a:spAutoFit/>
          </a:bodyPr>
          <a:lstStyle/>
          <a:p>
            <a:r>
              <a:rPr lang="it-IT" b="1" dirty="0" smtClean="0"/>
              <a:t>Musicologia: </a:t>
            </a:r>
            <a:r>
              <a:rPr lang="it-IT" dirty="0" smtClean="0"/>
              <a:t>Piano di studi con le attività formative proposte per il percorso di laurea triennale</a:t>
            </a:r>
            <a:endParaRPr lang="it-IT" dirty="0"/>
          </a:p>
        </p:txBody>
      </p:sp>
      <p:pic>
        <p:nvPicPr>
          <p:cNvPr id="9" name="Immagine 8" descr="nancy.png"/>
          <p:cNvPicPr>
            <a:picLocks noChangeAspect="1"/>
          </p:cNvPicPr>
          <p:nvPr/>
        </p:nvPicPr>
        <p:blipFill>
          <a:blip r:embed="rId2" cstate="print"/>
          <a:stretch>
            <a:fillRect/>
          </a:stretch>
        </p:blipFill>
        <p:spPr>
          <a:xfrm>
            <a:off x="35496" y="1885766"/>
            <a:ext cx="4392801" cy="4135522"/>
          </a:xfrm>
          <a:prstGeom prst="rect">
            <a:avLst/>
          </a:prstGeom>
        </p:spPr>
      </p:pic>
      <p:pic>
        <p:nvPicPr>
          <p:cNvPr id="10" name="Immagine 9" descr="nancy3.png"/>
          <p:cNvPicPr>
            <a:picLocks noChangeAspect="1"/>
          </p:cNvPicPr>
          <p:nvPr/>
        </p:nvPicPr>
        <p:blipFill>
          <a:blip r:embed="rId3" cstate="print"/>
          <a:stretch>
            <a:fillRect/>
          </a:stretch>
        </p:blipFill>
        <p:spPr>
          <a:xfrm>
            <a:off x="4427984" y="2381109"/>
            <a:ext cx="4763165" cy="34961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nancy1.png"/>
          <p:cNvPicPr>
            <a:picLocks noChangeAspect="1"/>
          </p:cNvPicPr>
          <p:nvPr/>
        </p:nvPicPr>
        <p:blipFill>
          <a:blip r:embed="rId2" cstate="print"/>
          <a:stretch>
            <a:fillRect/>
          </a:stretch>
        </p:blipFill>
        <p:spPr>
          <a:xfrm>
            <a:off x="15333" y="1050223"/>
            <a:ext cx="4772691" cy="3962953"/>
          </a:xfrm>
          <a:prstGeom prst="rect">
            <a:avLst/>
          </a:prstGeom>
        </p:spPr>
      </p:pic>
      <p:pic>
        <p:nvPicPr>
          <p:cNvPr id="3" name="Immagine 2" descr="nancy4.png"/>
          <p:cNvPicPr>
            <a:picLocks noChangeAspect="1"/>
          </p:cNvPicPr>
          <p:nvPr/>
        </p:nvPicPr>
        <p:blipFill>
          <a:blip r:embed="rId3" cstate="print"/>
          <a:stretch>
            <a:fillRect/>
          </a:stretch>
        </p:blipFill>
        <p:spPr>
          <a:xfrm>
            <a:off x="4355976" y="1556792"/>
            <a:ext cx="4782218" cy="3610479"/>
          </a:xfrm>
          <a:prstGeom prst="rect">
            <a:avLst/>
          </a:prstGeom>
        </p:spPr>
      </p:pic>
      <p:sp>
        <p:nvSpPr>
          <p:cNvPr id="4" name="CasellaDiTesto 3"/>
          <p:cNvSpPr txBox="1"/>
          <p:nvPr/>
        </p:nvSpPr>
        <p:spPr>
          <a:xfrm>
            <a:off x="3923928" y="548680"/>
            <a:ext cx="1398588" cy="369332"/>
          </a:xfrm>
          <a:prstGeom prst="rect">
            <a:avLst/>
          </a:prstGeom>
          <a:noFill/>
        </p:spPr>
        <p:txBody>
          <a:bodyPr wrap="none" rtlCol="0">
            <a:spAutoFit/>
          </a:bodyPr>
          <a:lstStyle/>
          <a:p>
            <a:r>
              <a:rPr lang="it-IT" dirty="0" smtClean="0"/>
              <a:t>Musicologia:</a:t>
            </a:r>
            <a:endParaRPr lang="it-IT" dirty="0"/>
          </a:p>
        </p:txBody>
      </p:sp>
      <p:sp>
        <p:nvSpPr>
          <p:cNvPr id="5" name="CasellaDiTesto 4"/>
          <p:cNvSpPr txBox="1"/>
          <p:nvPr/>
        </p:nvSpPr>
        <p:spPr>
          <a:xfrm>
            <a:off x="107505" y="5733256"/>
            <a:ext cx="8856984" cy="923330"/>
          </a:xfrm>
          <a:prstGeom prst="rect">
            <a:avLst/>
          </a:prstGeom>
          <a:noFill/>
        </p:spPr>
        <p:txBody>
          <a:bodyPr wrap="square" rtlCol="0">
            <a:spAutoFit/>
          </a:bodyPr>
          <a:lstStyle/>
          <a:p>
            <a:r>
              <a:rPr lang="it-IT" dirty="0" smtClean="0">
                <a:hlinkClick r:id="rId4"/>
              </a:rPr>
              <a:t>http://campus-lettres.univ-lorraine.fr/sites/campus-lettres.univ-lorraine.fr/files/users/plaquette_licence-musicologie.pdf</a:t>
            </a:r>
            <a:r>
              <a:rPr lang="it-IT" dirty="0" smtClean="0"/>
              <a:t> pieghevole da cui è possibile reperire informazioni</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nancy2.png"/>
          <p:cNvPicPr>
            <a:picLocks noChangeAspect="1"/>
          </p:cNvPicPr>
          <p:nvPr/>
        </p:nvPicPr>
        <p:blipFill>
          <a:blip r:embed="rId2" cstate="print"/>
          <a:stretch>
            <a:fillRect/>
          </a:stretch>
        </p:blipFill>
        <p:spPr>
          <a:xfrm>
            <a:off x="24859" y="807862"/>
            <a:ext cx="4763165" cy="4277322"/>
          </a:xfrm>
          <a:prstGeom prst="rect">
            <a:avLst/>
          </a:prstGeom>
        </p:spPr>
      </p:pic>
      <p:pic>
        <p:nvPicPr>
          <p:cNvPr id="3" name="Immagine 2" descr="nancy5.png"/>
          <p:cNvPicPr>
            <a:picLocks noChangeAspect="1"/>
          </p:cNvPicPr>
          <p:nvPr/>
        </p:nvPicPr>
        <p:blipFill>
          <a:blip r:embed="rId3" cstate="print"/>
          <a:stretch>
            <a:fillRect/>
          </a:stretch>
        </p:blipFill>
        <p:spPr>
          <a:xfrm>
            <a:off x="4355976" y="1294826"/>
            <a:ext cx="4763165" cy="3934374"/>
          </a:xfrm>
          <a:prstGeom prst="rect">
            <a:avLst/>
          </a:prstGeom>
        </p:spPr>
      </p:pic>
      <p:sp>
        <p:nvSpPr>
          <p:cNvPr id="4" name="CasellaDiTesto 3"/>
          <p:cNvSpPr txBox="1"/>
          <p:nvPr/>
        </p:nvSpPr>
        <p:spPr>
          <a:xfrm>
            <a:off x="3923928" y="260648"/>
            <a:ext cx="1398588" cy="369332"/>
          </a:xfrm>
          <a:prstGeom prst="rect">
            <a:avLst/>
          </a:prstGeom>
          <a:noFill/>
        </p:spPr>
        <p:txBody>
          <a:bodyPr wrap="none" rtlCol="0">
            <a:spAutoFit/>
          </a:bodyPr>
          <a:lstStyle/>
          <a:p>
            <a:r>
              <a:rPr lang="it-IT" dirty="0" smtClean="0"/>
              <a:t>Musicologia:</a:t>
            </a:r>
            <a:endParaRPr lang="it-IT" dirty="0"/>
          </a:p>
        </p:txBody>
      </p:sp>
      <p:sp>
        <p:nvSpPr>
          <p:cNvPr id="5" name="CasellaDiTesto 4"/>
          <p:cNvSpPr txBox="1"/>
          <p:nvPr/>
        </p:nvSpPr>
        <p:spPr>
          <a:xfrm>
            <a:off x="107505" y="5517232"/>
            <a:ext cx="8856984" cy="1200329"/>
          </a:xfrm>
          <a:prstGeom prst="rect">
            <a:avLst/>
          </a:prstGeom>
          <a:noFill/>
        </p:spPr>
        <p:txBody>
          <a:bodyPr wrap="square" rtlCol="0">
            <a:spAutoFit/>
          </a:bodyPr>
          <a:lstStyle/>
          <a:p>
            <a:r>
              <a:rPr lang="it-IT" dirty="0" smtClean="0">
                <a:hlinkClick r:id="rId4"/>
              </a:rPr>
              <a:t>https://campus-lettres.univ-lorraine.fr/sites/campus-lettres.univ-lorraine.fr/files/users/organigramme_ufr_shs-nancy_2019-2020.pdf</a:t>
            </a:r>
            <a:r>
              <a:rPr lang="it-IT" dirty="0" smtClean="0"/>
              <a:t> ulteriori informazioni</a:t>
            </a:r>
          </a:p>
          <a:p>
            <a:r>
              <a:rPr lang="it-IT" dirty="0" smtClean="0">
                <a:hlinkClick r:id="rId5"/>
              </a:rPr>
              <a:t>https://formulconnect.univ-lorraine.fr/files/ee85ef9f-dd41-46fa-a641-66db17848144-guide-licence_musicologie-2019-2020-2.pdf</a:t>
            </a:r>
            <a:r>
              <a:rPr lang="it-IT" dirty="0" smtClean="0"/>
              <a:t> </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6512" y="467380"/>
            <a:ext cx="9314025" cy="369332"/>
          </a:xfrm>
          <a:prstGeom prst="rect">
            <a:avLst/>
          </a:prstGeom>
          <a:noFill/>
        </p:spPr>
        <p:txBody>
          <a:bodyPr wrap="none" rtlCol="0">
            <a:spAutoFit/>
          </a:bodyPr>
          <a:lstStyle/>
          <a:p>
            <a:r>
              <a:rPr lang="it-IT" b="1" dirty="0" smtClean="0"/>
              <a:t>Storia dell’arte: </a:t>
            </a:r>
            <a:r>
              <a:rPr lang="it-IT" dirty="0" smtClean="0"/>
              <a:t>Piano di studi con le attività formative proposte per il percorso di laurea triennale</a:t>
            </a:r>
            <a:endParaRPr lang="it-IT" dirty="0"/>
          </a:p>
        </p:txBody>
      </p:sp>
      <p:pic>
        <p:nvPicPr>
          <p:cNvPr id="4" name="Immagine 3" descr="nancy6.png"/>
          <p:cNvPicPr>
            <a:picLocks noChangeAspect="1"/>
          </p:cNvPicPr>
          <p:nvPr/>
        </p:nvPicPr>
        <p:blipFill>
          <a:blip r:embed="rId2" cstate="print"/>
          <a:stretch>
            <a:fillRect/>
          </a:stretch>
        </p:blipFill>
        <p:spPr>
          <a:xfrm>
            <a:off x="39151" y="1052736"/>
            <a:ext cx="5973009" cy="4134427"/>
          </a:xfrm>
          <a:prstGeom prst="rect">
            <a:avLst/>
          </a:prstGeom>
        </p:spPr>
      </p:pic>
      <p:pic>
        <p:nvPicPr>
          <p:cNvPr id="7" name="Immagine 6" descr="nancy8.png"/>
          <p:cNvPicPr>
            <a:picLocks noChangeAspect="1"/>
          </p:cNvPicPr>
          <p:nvPr/>
        </p:nvPicPr>
        <p:blipFill>
          <a:blip r:embed="rId3" cstate="print"/>
          <a:stretch>
            <a:fillRect/>
          </a:stretch>
        </p:blipFill>
        <p:spPr>
          <a:xfrm>
            <a:off x="3907128" y="1556792"/>
            <a:ext cx="5201376" cy="3600953"/>
          </a:xfrm>
          <a:prstGeom prst="rect">
            <a:avLst/>
          </a:prstGeom>
        </p:spPr>
      </p:pic>
      <p:sp>
        <p:nvSpPr>
          <p:cNvPr id="8" name="CasellaDiTesto 7"/>
          <p:cNvSpPr txBox="1"/>
          <p:nvPr/>
        </p:nvSpPr>
        <p:spPr>
          <a:xfrm>
            <a:off x="107505" y="5733256"/>
            <a:ext cx="8856984" cy="923330"/>
          </a:xfrm>
          <a:prstGeom prst="rect">
            <a:avLst/>
          </a:prstGeom>
          <a:noFill/>
        </p:spPr>
        <p:txBody>
          <a:bodyPr wrap="square" rtlCol="0">
            <a:spAutoFit/>
          </a:bodyPr>
          <a:lstStyle/>
          <a:p>
            <a:r>
              <a:rPr lang="it-IT" dirty="0" smtClean="0">
                <a:hlinkClick r:id="rId4"/>
              </a:rPr>
              <a:t>https://campus-lettres.univ-lorraine.fr/sites/campus-lettres.univ-lorraine.fr/files/users/plaquette2019-2020-haa.pdf</a:t>
            </a:r>
            <a:r>
              <a:rPr lang="it-IT" dirty="0" smtClean="0"/>
              <a:t> pieghevole da cui è possibile reperire informazioni</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nancy7.png"/>
          <p:cNvPicPr>
            <a:picLocks noChangeAspect="1"/>
          </p:cNvPicPr>
          <p:nvPr/>
        </p:nvPicPr>
        <p:blipFill>
          <a:blip r:embed="rId2" cstate="print"/>
          <a:stretch>
            <a:fillRect/>
          </a:stretch>
        </p:blipFill>
        <p:spPr>
          <a:xfrm>
            <a:off x="-8481" y="1268760"/>
            <a:ext cx="6020641" cy="3686690"/>
          </a:xfrm>
          <a:prstGeom prst="rect">
            <a:avLst/>
          </a:prstGeom>
        </p:spPr>
      </p:pic>
      <p:pic>
        <p:nvPicPr>
          <p:cNvPr id="3" name="Immagine 2" descr="nancy9.png"/>
          <p:cNvPicPr>
            <a:picLocks noChangeAspect="1"/>
          </p:cNvPicPr>
          <p:nvPr/>
        </p:nvPicPr>
        <p:blipFill>
          <a:blip r:embed="rId3" cstate="print"/>
          <a:stretch>
            <a:fillRect/>
          </a:stretch>
        </p:blipFill>
        <p:spPr>
          <a:xfrm>
            <a:off x="3491880" y="1700808"/>
            <a:ext cx="5639587" cy="2915057"/>
          </a:xfrm>
          <a:prstGeom prst="rect">
            <a:avLst/>
          </a:prstGeom>
        </p:spPr>
      </p:pic>
      <p:sp>
        <p:nvSpPr>
          <p:cNvPr id="4" name="CasellaDiTesto 3"/>
          <p:cNvSpPr txBox="1"/>
          <p:nvPr/>
        </p:nvSpPr>
        <p:spPr>
          <a:xfrm>
            <a:off x="3923928" y="620688"/>
            <a:ext cx="1610634" cy="369332"/>
          </a:xfrm>
          <a:prstGeom prst="rect">
            <a:avLst/>
          </a:prstGeom>
          <a:noFill/>
        </p:spPr>
        <p:txBody>
          <a:bodyPr wrap="none" rtlCol="0">
            <a:spAutoFit/>
          </a:bodyPr>
          <a:lstStyle/>
          <a:p>
            <a:r>
              <a:rPr lang="it-IT" dirty="0" smtClean="0"/>
              <a:t>Storia dell’arte:</a:t>
            </a:r>
            <a:endParaRPr lang="it-IT" dirty="0"/>
          </a:p>
        </p:txBody>
      </p:sp>
      <p:sp>
        <p:nvSpPr>
          <p:cNvPr id="5" name="CasellaDiTesto 4"/>
          <p:cNvSpPr txBox="1"/>
          <p:nvPr/>
        </p:nvSpPr>
        <p:spPr>
          <a:xfrm>
            <a:off x="107505" y="5517232"/>
            <a:ext cx="8856984" cy="923330"/>
          </a:xfrm>
          <a:prstGeom prst="rect">
            <a:avLst/>
          </a:prstGeom>
          <a:noFill/>
        </p:spPr>
        <p:txBody>
          <a:bodyPr wrap="square" rtlCol="0">
            <a:spAutoFit/>
          </a:bodyPr>
          <a:lstStyle/>
          <a:p>
            <a:r>
              <a:rPr lang="it-IT" dirty="0" smtClean="0">
                <a:hlinkClick r:id="rId4"/>
              </a:rPr>
              <a:t>https://campus-lettres.univ-lorraine.fr/sites/campus-lettres.univ-lorraine.fr/files/users/livret_licence_haa_du_2019-2020_-_2019-9-10_sans_salles.pdf</a:t>
            </a:r>
            <a:r>
              <a:rPr lang="it-IT" dirty="0" smtClean="0"/>
              <a:t> ulteriori informazioni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8229600" cy="1143000"/>
          </a:xfrm>
        </p:spPr>
        <p:txBody>
          <a:bodyPr>
            <a:normAutofit fontScale="90000"/>
          </a:bodyPr>
          <a:lstStyle/>
          <a:p>
            <a:r>
              <a:rPr lang="it-IT" sz="4900" dirty="0" smtClean="0"/>
              <a:t>LINEE GUIDA GENERALI </a:t>
            </a:r>
            <a:r>
              <a:rPr lang="it-IT" dirty="0" smtClean="0"/>
              <a:t/>
            </a:r>
            <a:br>
              <a:rPr lang="it-IT" dirty="0" smtClean="0"/>
            </a:br>
            <a:endParaRPr lang="it-IT" dirty="0"/>
          </a:p>
        </p:txBody>
      </p:sp>
      <p:sp>
        <p:nvSpPr>
          <p:cNvPr id="4" name="CasellaDiTesto 3"/>
          <p:cNvSpPr txBox="1"/>
          <p:nvPr/>
        </p:nvSpPr>
        <p:spPr>
          <a:xfrm>
            <a:off x="683568" y="1052736"/>
            <a:ext cx="7704856" cy="5509200"/>
          </a:xfrm>
          <a:prstGeom prst="rect">
            <a:avLst/>
          </a:prstGeom>
          <a:noFill/>
        </p:spPr>
        <p:txBody>
          <a:bodyPr wrap="square" rtlCol="0">
            <a:spAutoFit/>
          </a:bodyPr>
          <a:lstStyle/>
          <a:p>
            <a:r>
              <a:rPr lang="it-IT" sz="3200" dirty="0" smtClean="0"/>
              <a:t>Questa presentazione ha lo scopo di illustrare esclusivamente i flussi </a:t>
            </a:r>
            <a:r>
              <a:rPr lang="it-IT" sz="3200" dirty="0" err="1" smtClean="0"/>
              <a:t>Erasmus+</a:t>
            </a:r>
            <a:r>
              <a:rPr lang="it-IT" sz="3200" dirty="0" smtClean="0"/>
              <a:t> aperti da professori del Corso di Studi Triennale in </a:t>
            </a:r>
            <a:r>
              <a:rPr lang="it-IT" sz="3200" b="1" dirty="0" smtClean="0"/>
              <a:t>Storia e Tutela dei Beni Artistici e Musicali</a:t>
            </a:r>
            <a:r>
              <a:rPr lang="it-IT" sz="3200" dirty="0" smtClean="0"/>
              <a:t>. Per maggiori informazioni sulle modalità di iscrizione e sulle scadenze, si rimanda al link: http://www.unipd.it/</a:t>
            </a:r>
            <a:r>
              <a:rPr lang="it-IT" sz="3200" dirty="0" err="1" smtClean="0"/>
              <a:t>erasmus-studio</a:t>
            </a:r>
            <a:r>
              <a:rPr lang="it-IT" sz="3200" dirty="0" smtClean="0"/>
              <a:t> </a:t>
            </a:r>
          </a:p>
          <a:p>
            <a:endParaRPr lang="it-IT" sz="3200" dirty="0" smtClean="0"/>
          </a:p>
          <a:p>
            <a:r>
              <a:rPr lang="it-IT" sz="3200" dirty="0" smtClean="0"/>
              <a:t>Altri link che potrebbero essere utili: </a:t>
            </a:r>
          </a:p>
          <a:p>
            <a:r>
              <a:rPr lang="it-IT" sz="3200" dirty="0" smtClean="0"/>
              <a:t>www.erasmusplus.it </a:t>
            </a:r>
          </a:p>
          <a:p>
            <a:r>
              <a:rPr lang="it-IT" sz="3200" dirty="0" smtClean="0"/>
              <a:t>https://esn.org/ </a:t>
            </a:r>
            <a:endParaRPr lang="it-IT"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7744" y="116632"/>
            <a:ext cx="4630563" cy="400110"/>
          </a:xfrm>
          <a:prstGeom prst="rect">
            <a:avLst/>
          </a:prstGeom>
          <a:noFill/>
        </p:spPr>
        <p:txBody>
          <a:bodyPr wrap="none" rtlCol="0">
            <a:spAutoFit/>
          </a:bodyPr>
          <a:lstStyle/>
          <a:p>
            <a:r>
              <a:rPr lang="it-IT" sz="2000" b="1" dirty="0" smtClean="0"/>
              <a:t>Docenti di riferimento e indirizzi di ricerca</a:t>
            </a:r>
            <a:endParaRPr lang="it-IT" sz="2000" b="1" dirty="0"/>
          </a:p>
        </p:txBody>
      </p:sp>
      <p:sp>
        <p:nvSpPr>
          <p:cNvPr id="4" name="CasellaDiTesto 3"/>
          <p:cNvSpPr txBox="1"/>
          <p:nvPr/>
        </p:nvSpPr>
        <p:spPr>
          <a:xfrm>
            <a:off x="827584" y="507444"/>
            <a:ext cx="7704856" cy="400110"/>
          </a:xfrm>
          <a:prstGeom prst="rect">
            <a:avLst/>
          </a:prstGeom>
          <a:noFill/>
        </p:spPr>
        <p:txBody>
          <a:bodyPr wrap="square" rtlCol="0">
            <a:spAutoFit/>
          </a:bodyPr>
          <a:lstStyle/>
          <a:p>
            <a:r>
              <a:rPr lang="it-IT" sz="2000" dirty="0" smtClean="0">
                <a:hlinkClick r:id="rId2"/>
              </a:rPr>
              <a:t>https://crulh.univ-lorraine.fr/content/enseignants-chercheurs-du-crulh</a:t>
            </a:r>
            <a:r>
              <a:rPr lang="it-IT" sz="2000" dirty="0" smtClean="0"/>
              <a:t> </a:t>
            </a:r>
          </a:p>
        </p:txBody>
      </p:sp>
      <p:sp>
        <p:nvSpPr>
          <p:cNvPr id="5" name="CasellaDiTesto 4"/>
          <p:cNvSpPr txBox="1"/>
          <p:nvPr/>
        </p:nvSpPr>
        <p:spPr>
          <a:xfrm>
            <a:off x="395536" y="1151448"/>
            <a:ext cx="8208912" cy="5447645"/>
          </a:xfrm>
          <a:prstGeom prst="rect">
            <a:avLst/>
          </a:prstGeom>
          <a:noFill/>
        </p:spPr>
        <p:txBody>
          <a:bodyPr wrap="square" rtlCol="0">
            <a:spAutoFit/>
          </a:bodyPr>
          <a:lstStyle/>
          <a:p>
            <a:pPr>
              <a:buFont typeface="Arial" pitchFamily="34" charset="0"/>
              <a:buChar char="•"/>
            </a:pPr>
            <a:r>
              <a:rPr lang="it-IT" sz="2000" dirty="0" err="1" smtClean="0"/>
              <a:t>Anne-Sylvie</a:t>
            </a:r>
            <a:r>
              <a:rPr lang="it-IT" sz="2000" dirty="0" smtClean="0"/>
              <a:t> BARTHEL-CALVET</a:t>
            </a:r>
            <a:r>
              <a:rPr lang="it-IT" sz="1600" dirty="0" smtClean="0"/>
              <a:t> </a:t>
            </a:r>
          </a:p>
          <a:p>
            <a:pPr marL="342900" indent="-342900">
              <a:buFont typeface="+mj-lt"/>
              <a:buAutoNum type="arabicPeriod"/>
            </a:pPr>
            <a:r>
              <a:rPr lang="it-IT" sz="1600" dirty="0" smtClean="0"/>
              <a:t>Avanguardie in musica dal </a:t>
            </a:r>
            <a:r>
              <a:rPr lang="it-IT" sz="1600" dirty="0" err="1" smtClean="0"/>
              <a:t>XX</a:t>
            </a:r>
            <a:r>
              <a:rPr lang="it-IT" sz="1600" dirty="0" smtClean="0"/>
              <a:t> al XI secolo</a:t>
            </a:r>
          </a:p>
          <a:p>
            <a:pPr marL="342900" indent="-342900">
              <a:buFont typeface="+mj-lt"/>
              <a:buAutoNum type="arabicPeriod"/>
            </a:pPr>
            <a:r>
              <a:rPr lang="it-IT" sz="1600" dirty="0" smtClean="0"/>
              <a:t>Teorie musicali del XX secolo</a:t>
            </a:r>
          </a:p>
          <a:p>
            <a:pPr marL="342900" indent="-342900">
              <a:buFont typeface="+mj-lt"/>
              <a:buAutoNum type="arabicPeriod"/>
            </a:pPr>
            <a:r>
              <a:rPr lang="it-IT" sz="1600" dirty="0" smtClean="0"/>
              <a:t>Istituzioni musicali</a:t>
            </a:r>
          </a:p>
          <a:p>
            <a:pPr marL="342900" indent="-342900"/>
            <a:r>
              <a:rPr lang="it-IT" sz="1600" dirty="0" smtClean="0"/>
              <a:t>Collaborazioni: ritratto e biografia</a:t>
            </a:r>
          </a:p>
          <a:p>
            <a:pPr marL="342900" indent="-342900"/>
            <a:r>
              <a:rPr lang="it-IT" sz="1600" dirty="0" smtClean="0"/>
              <a:t>(progetto di ricerca in corso)</a:t>
            </a:r>
          </a:p>
          <a:p>
            <a:pPr marL="342900" indent="-342900">
              <a:buFont typeface="Arial" pitchFamily="34" charset="0"/>
              <a:buChar char="•"/>
            </a:pPr>
            <a:r>
              <a:rPr lang="it-IT" sz="2000" dirty="0" err="1" smtClean="0"/>
              <a:t>Céline</a:t>
            </a:r>
            <a:r>
              <a:rPr lang="it-IT" sz="2000" dirty="0" smtClean="0"/>
              <a:t> CARENCO </a:t>
            </a:r>
          </a:p>
          <a:p>
            <a:pPr marL="342900" indent="-342900"/>
            <a:r>
              <a:rPr lang="it-IT" sz="1600" dirty="0" smtClean="0"/>
              <a:t>Collaborazion</a:t>
            </a:r>
            <a:r>
              <a:rPr lang="it-IT" sz="1400" dirty="0" smtClean="0"/>
              <a:t>i:</a:t>
            </a:r>
            <a:r>
              <a:rPr lang="it-IT" sz="1600" dirty="0" smtClean="0"/>
              <a:t> fonti, trasferimenti, </a:t>
            </a:r>
          </a:p>
          <a:p>
            <a:pPr marL="342900" indent="-342900"/>
            <a:r>
              <a:rPr lang="it-IT" sz="1600" dirty="0" smtClean="0"/>
              <a:t>edizioni e pratiche editoriali </a:t>
            </a:r>
          </a:p>
          <a:p>
            <a:pPr marL="342900" indent="-342900"/>
            <a:r>
              <a:rPr lang="it-IT" sz="1600" dirty="0" smtClean="0"/>
              <a:t>(progetto di ricerca in corso)</a:t>
            </a:r>
          </a:p>
          <a:p>
            <a:pPr marL="342900" indent="-342900">
              <a:buFont typeface="Arial" pitchFamily="34" charset="0"/>
              <a:buChar char="•"/>
            </a:pPr>
            <a:r>
              <a:rPr lang="it-IT" sz="2000" dirty="0" err="1" smtClean="0"/>
              <a:t>Jean-Paul</a:t>
            </a:r>
            <a:r>
              <a:rPr lang="it-IT" sz="2000" dirty="0" smtClean="0"/>
              <a:t> MONTAGNIER</a:t>
            </a:r>
          </a:p>
          <a:p>
            <a:pPr marL="342900" indent="-342900">
              <a:buFont typeface="+mj-lt"/>
              <a:buAutoNum type="arabicPeriod"/>
            </a:pPr>
            <a:r>
              <a:rPr lang="it-IT" sz="1600" dirty="0" smtClean="0"/>
              <a:t>Musica religiosa</a:t>
            </a:r>
          </a:p>
          <a:p>
            <a:pPr marL="342900" indent="-342900">
              <a:buFont typeface="+mj-lt"/>
              <a:buAutoNum type="arabicPeriod"/>
            </a:pPr>
            <a:r>
              <a:rPr lang="it-IT" sz="1600" dirty="0" smtClean="0"/>
              <a:t>Mottetto</a:t>
            </a:r>
          </a:p>
          <a:p>
            <a:pPr marL="342900" indent="-342900">
              <a:buFont typeface="+mj-lt"/>
              <a:buAutoNum type="arabicPeriod"/>
            </a:pPr>
            <a:r>
              <a:rPr lang="it-IT" sz="1600" dirty="0" smtClean="0"/>
              <a:t>Messe</a:t>
            </a:r>
          </a:p>
          <a:p>
            <a:pPr marL="342900" indent="-342900">
              <a:buFont typeface="+mj-lt"/>
              <a:buAutoNum type="arabicPeriod"/>
            </a:pPr>
            <a:r>
              <a:rPr lang="it-IT" sz="1600" dirty="0" smtClean="0"/>
              <a:t>Contrappunto</a:t>
            </a:r>
          </a:p>
          <a:p>
            <a:pPr marL="342900" indent="-342900">
              <a:buFont typeface="+mj-lt"/>
              <a:buAutoNum type="arabicPeriod"/>
            </a:pPr>
            <a:r>
              <a:rPr lang="it-IT" sz="1600" dirty="0" smtClean="0"/>
              <a:t>Teoria musicale</a:t>
            </a:r>
          </a:p>
          <a:p>
            <a:pPr marL="342900" indent="-342900">
              <a:buFont typeface="+mj-lt"/>
              <a:buAutoNum type="arabicPeriod"/>
            </a:pPr>
            <a:r>
              <a:rPr lang="it-IT" sz="1600" dirty="0" smtClean="0"/>
              <a:t>Mecenatismo</a:t>
            </a:r>
          </a:p>
          <a:p>
            <a:pPr marL="342900" indent="-342900">
              <a:buFont typeface="+mj-lt"/>
              <a:buAutoNum type="arabicPeriod"/>
            </a:pPr>
            <a:r>
              <a:rPr lang="it-IT" sz="1600" dirty="0" smtClean="0"/>
              <a:t>Estetica musicale</a:t>
            </a:r>
          </a:p>
          <a:p>
            <a:pPr marL="342900" indent="-342900">
              <a:buFont typeface="+mj-lt"/>
              <a:buAutoNum type="arabicPeriod"/>
            </a:pPr>
            <a:r>
              <a:rPr lang="it-IT" sz="1600" dirty="0" smtClean="0"/>
              <a:t>Francia nel 17 ° secolo e XVIII secolo</a:t>
            </a:r>
          </a:p>
          <a:p>
            <a:pPr marL="342900" indent="-342900"/>
            <a:r>
              <a:rPr lang="it-IT" sz="1600" dirty="0" smtClean="0"/>
              <a:t>Collaborazioni: le carriere ecclesiastiche </a:t>
            </a:r>
          </a:p>
          <a:p>
            <a:pPr marL="342900" indent="-342900"/>
            <a:r>
              <a:rPr lang="it-IT" sz="1600" dirty="0" smtClean="0"/>
              <a:t>(progetto di ricerca attualmente in corso)</a:t>
            </a:r>
            <a:endParaRPr lang="it-IT" dirty="0" smtClean="0"/>
          </a:p>
        </p:txBody>
      </p:sp>
      <p:sp>
        <p:nvSpPr>
          <p:cNvPr id="6" name="CasellaDiTesto 5"/>
          <p:cNvSpPr txBox="1"/>
          <p:nvPr/>
        </p:nvSpPr>
        <p:spPr>
          <a:xfrm>
            <a:off x="3779912" y="836712"/>
            <a:ext cx="1467389" cy="400110"/>
          </a:xfrm>
          <a:prstGeom prst="rect">
            <a:avLst/>
          </a:prstGeom>
          <a:noFill/>
        </p:spPr>
        <p:txBody>
          <a:bodyPr wrap="none" rtlCol="0">
            <a:spAutoFit/>
          </a:bodyPr>
          <a:lstStyle/>
          <a:p>
            <a:r>
              <a:rPr lang="it-IT" sz="2000" b="1" dirty="0" smtClean="0"/>
              <a:t>Musicologia</a:t>
            </a:r>
            <a:endParaRPr lang="it-IT" sz="2000" b="1" dirty="0"/>
          </a:p>
        </p:txBody>
      </p:sp>
      <p:sp>
        <p:nvSpPr>
          <p:cNvPr id="7" name="CasellaDiTesto 6"/>
          <p:cNvSpPr txBox="1"/>
          <p:nvPr/>
        </p:nvSpPr>
        <p:spPr>
          <a:xfrm>
            <a:off x="4716016" y="1476067"/>
            <a:ext cx="4176464" cy="4401205"/>
          </a:xfrm>
          <a:prstGeom prst="rect">
            <a:avLst/>
          </a:prstGeom>
          <a:noFill/>
        </p:spPr>
        <p:txBody>
          <a:bodyPr wrap="square" rtlCol="0">
            <a:spAutoFit/>
          </a:bodyPr>
          <a:lstStyle/>
          <a:p>
            <a:pPr>
              <a:buFont typeface="Arial" pitchFamily="34" charset="0"/>
              <a:buChar char="•"/>
            </a:pPr>
            <a:r>
              <a:rPr lang="it-IT" sz="2000" dirty="0" smtClean="0"/>
              <a:t>Nicolas MORON</a:t>
            </a:r>
          </a:p>
          <a:p>
            <a:pPr marL="342900" indent="-342900">
              <a:buFont typeface="+mj-lt"/>
              <a:buAutoNum type="arabicPeriod"/>
            </a:pPr>
            <a:r>
              <a:rPr lang="it-IT" sz="1600" dirty="0" smtClean="0"/>
              <a:t>Musica russa</a:t>
            </a:r>
          </a:p>
          <a:p>
            <a:pPr marL="342900" indent="-342900">
              <a:buFont typeface="+mj-lt"/>
              <a:buAutoNum type="arabicPeriod"/>
            </a:pPr>
            <a:r>
              <a:rPr lang="it-IT" sz="1600" dirty="0" smtClean="0"/>
              <a:t>Edizioni critiche</a:t>
            </a:r>
          </a:p>
          <a:p>
            <a:pPr marL="342900" indent="-342900">
              <a:buFont typeface="+mj-lt"/>
              <a:buAutoNum type="arabicPeriod"/>
            </a:pPr>
            <a:r>
              <a:rPr lang="it-IT" sz="1600" dirty="0" err="1" smtClean="0"/>
              <a:t>Prokofiev</a:t>
            </a:r>
            <a:endParaRPr lang="it-IT" sz="1600" dirty="0" smtClean="0"/>
          </a:p>
          <a:p>
            <a:pPr marL="342900" indent="-342900">
              <a:buFont typeface="+mj-lt"/>
              <a:buAutoNum type="arabicPeriod"/>
            </a:pPr>
            <a:r>
              <a:rPr lang="it-IT" sz="1600" dirty="0" smtClean="0"/>
              <a:t>Simbolismo</a:t>
            </a:r>
          </a:p>
          <a:p>
            <a:pPr marL="342900" indent="-342900"/>
            <a:r>
              <a:rPr lang="it-IT" sz="1600" dirty="0" smtClean="0"/>
              <a:t>Collaborazioni: fonti, trasferimenti, </a:t>
            </a:r>
          </a:p>
          <a:p>
            <a:pPr marL="342900" indent="-342900"/>
            <a:r>
              <a:rPr lang="it-IT" sz="1600" dirty="0" smtClean="0"/>
              <a:t>edizioni e pratiche editoriali </a:t>
            </a:r>
          </a:p>
          <a:p>
            <a:pPr marL="342900" indent="-342900"/>
            <a:r>
              <a:rPr lang="it-IT" sz="1600" dirty="0" smtClean="0"/>
              <a:t>(progetto di ricerca in corso)</a:t>
            </a:r>
          </a:p>
          <a:p>
            <a:pPr marL="342900" indent="-342900">
              <a:buFont typeface="Arial" pitchFamily="34" charset="0"/>
              <a:buChar char="•"/>
            </a:pPr>
            <a:r>
              <a:rPr lang="it-IT" sz="2000" dirty="0" smtClean="0"/>
              <a:t>Pierre PASCAL</a:t>
            </a:r>
          </a:p>
          <a:p>
            <a:pPr marL="342900" indent="-342900">
              <a:buFont typeface="+mj-lt"/>
              <a:buAutoNum type="arabicPeriod"/>
            </a:pPr>
            <a:r>
              <a:rPr lang="it-IT" sz="1600" dirty="0" smtClean="0"/>
              <a:t>Musica strumentale</a:t>
            </a:r>
          </a:p>
          <a:p>
            <a:pPr marL="342900" indent="-342900">
              <a:buFont typeface="+mj-lt"/>
              <a:buAutoNum type="arabicPeriod"/>
            </a:pPr>
            <a:r>
              <a:rPr lang="it-IT" sz="1600" dirty="0" smtClean="0"/>
              <a:t>Retorica musicale</a:t>
            </a:r>
          </a:p>
          <a:p>
            <a:pPr marL="342900" indent="-342900">
              <a:buFont typeface="+mj-lt"/>
              <a:buAutoNum type="arabicPeriod"/>
            </a:pPr>
            <a:r>
              <a:rPr lang="it-IT" sz="1600" dirty="0" smtClean="0"/>
              <a:t>Violino</a:t>
            </a:r>
          </a:p>
          <a:p>
            <a:pPr marL="342900" indent="-342900">
              <a:buFont typeface="+mj-lt"/>
              <a:buAutoNum type="arabicPeriod"/>
            </a:pPr>
            <a:r>
              <a:rPr lang="it-IT" sz="1600" dirty="0" smtClean="0"/>
              <a:t>Eredità musicale della Lorena XVII e XVIII secolo</a:t>
            </a:r>
          </a:p>
          <a:p>
            <a:pPr marL="342900" indent="-342900">
              <a:buFont typeface="+mj-lt"/>
              <a:buAutoNum type="arabicPeriod"/>
            </a:pPr>
            <a:r>
              <a:rPr lang="it-IT" sz="1600" dirty="0" smtClean="0"/>
              <a:t>Musica per film</a:t>
            </a:r>
          </a:p>
          <a:p>
            <a:pPr marL="342900" indent="-342900"/>
            <a:r>
              <a:rPr lang="it-IT" sz="1600" dirty="0" smtClean="0"/>
              <a:t>Collaborazioni: ritratto e biografia</a:t>
            </a:r>
          </a:p>
          <a:p>
            <a:pPr marL="342900" indent="-342900"/>
            <a:r>
              <a:rPr lang="it-IT" sz="1600" dirty="0" smtClean="0"/>
              <a:t>(progetto di ricerca in corso)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0"/>
            <a:ext cx="4536504" cy="6801862"/>
          </a:xfrm>
          <a:prstGeom prst="rect">
            <a:avLst/>
          </a:prstGeom>
          <a:noFill/>
        </p:spPr>
        <p:txBody>
          <a:bodyPr wrap="square" rtlCol="0">
            <a:spAutoFit/>
          </a:bodyPr>
          <a:lstStyle/>
          <a:p>
            <a:pPr>
              <a:buFont typeface="Arial" pitchFamily="34" charset="0"/>
              <a:buChar char="•"/>
            </a:pPr>
            <a:r>
              <a:rPr lang="it-IT" sz="2000" dirty="0" smtClean="0"/>
              <a:t>Gilles MARSEILLE</a:t>
            </a:r>
          </a:p>
          <a:p>
            <a:pPr marL="342900" indent="-342900">
              <a:buFont typeface="+mj-lt"/>
              <a:buAutoNum type="arabicPeriod"/>
            </a:pPr>
            <a:r>
              <a:rPr lang="it-IT" sz="1600" dirty="0" smtClean="0"/>
              <a:t>Architettura</a:t>
            </a:r>
          </a:p>
          <a:p>
            <a:pPr marL="342900" indent="-342900">
              <a:buFont typeface="+mj-lt"/>
              <a:buAutoNum type="arabicPeriod"/>
            </a:pPr>
            <a:r>
              <a:rPr lang="it-IT" sz="1600" dirty="0" smtClean="0"/>
              <a:t>Architettura universitaria e istruzione superiore</a:t>
            </a:r>
          </a:p>
          <a:p>
            <a:pPr marL="342900" indent="-342900">
              <a:buFont typeface="+mj-lt"/>
              <a:buAutoNum type="arabicPeriod"/>
            </a:pPr>
            <a:r>
              <a:rPr lang="it-IT" sz="1600" dirty="0" smtClean="0"/>
              <a:t>Art </a:t>
            </a:r>
            <a:r>
              <a:rPr lang="it-IT" sz="1600" dirty="0" err="1" smtClean="0"/>
              <a:t>noveau</a:t>
            </a:r>
            <a:endParaRPr lang="it-IT" sz="1600" dirty="0" smtClean="0"/>
          </a:p>
          <a:p>
            <a:pPr marL="342900" indent="-342900">
              <a:buFont typeface="+mj-lt"/>
              <a:buAutoNum type="arabicPeriod"/>
            </a:pPr>
            <a:r>
              <a:rPr lang="it-IT" sz="1600" dirty="0" smtClean="0"/>
              <a:t>Periodo tra le due guerre</a:t>
            </a:r>
          </a:p>
          <a:p>
            <a:pPr marL="342900" indent="-342900">
              <a:buFont typeface="+mj-lt"/>
              <a:buAutoNum type="arabicPeriod"/>
            </a:pPr>
            <a:r>
              <a:rPr lang="it-IT" sz="1600" dirty="0" smtClean="0"/>
              <a:t>Frank Lloyd Wright</a:t>
            </a:r>
          </a:p>
          <a:p>
            <a:pPr marL="342900" indent="-342900">
              <a:buFont typeface="+mj-lt"/>
              <a:buAutoNum type="arabicPeriod"/>
            </a:pPr>
            <a:r>
              <a:rPr lang="it-IT" sz="1600" dirty="0" smtClean="0"/>
              <a:t>Lorena</a:t>
            </a:r>
          </a:p>
          <a:p>
            <a:pPr marL="342900" indent="-342900">
              <a:buFont typeface="+mj-lt"/>
              <a:buAutoNum type="arabicPeriod"/>
            </a:pPr>
            <a:r>
              <a:rPr lang="it-IT" sz="1600" dirty="0" err="1" smtClean="0"/>
              <a:t>Mouvement</a:t>
            </a:r>
            <a:r>
              <a:rPr lang="it-IT" sz="1600" dirty="0" smtClean="0"/>
              <a:t> moderne </a:t>
            </a:r>
          </a:p>
          <a:p>
            <a:pPr marL="342900" indent="-342900">
              <a:buFont typeface="+mj-lt"/>
              <a:buAutoNum type="arabicPeriod"/>
            </a:pPr>
            <a:r>
              <a:rPr lang="it-IT" sz="1600" dirty="0" smtClean="0"/>
              <a:t>Urbanistica</a:t>
            </a:r>
          </a:p>
          <a:p>
            <a:pPr marL="342900" indent="-342900"/>
            <a:r>
              <a:rPr lang="it-IT" sz="1600" dirty="0" smtClean="0"/>
              <a:t>Collaborazioni: ritratto e biografia</a:t>
            </a:r>
          </a:p>
          <a:p>
            <a:pPr marL="342900" indent="-342900"/>
            <a:r>
              <a:rPr lang="it-IT" sz="1600" dirty="0" smtClean="0"/>
              <a:t>(progetto di ricerca in corso)</a:t>
            </a:r>
          </a:p>
          <a:p>
            <a:pPr marL="342900" indent="-342900">
              <a:buFont typeface="Arial" pitchFamily="34" charset="0"/>
              <a:buChar char="•"/>
            </a:pPr>
            <a:r>
              <a:rPr lang="it-IT" sz="2000" dirty="0" smtClean="0"/>
              <a:t>Daniela GALLO</a:t>
            </a:r>
          </a:p>
          <a:p>
            <a:pPr marL="342900" indent="-342900">
              <a:buFont typeface="+mj-lt"/>
              <a:buAutoNum type="arabicPeriod"/>
            </a:pPr>
            <a:r>
              <a:rPr lang="it-IT" sz="1600" dirty="0" smtClean="0"/>
              <a:t>Scultura italiana del Rinascimento</a:t>
            </a:r>
          </a:p>
          <a:p>
            <a:pPr marL="342900" indent="-342900">
              <a:buFont typeface="+mj-lt"/>
              <a:buAutoNum type="arabicPeriod"/>
            </a:pPr>
            <a:r>
              <a:rPr lang="it-IT" sz="1600" dirty="0" smtClean="0"/>
              <a:t>Scultura neoclassica in Europa </a:t>
            </a:r>
          </a:p>
          <a:p>
            <a:pPr marL="342900" indent="-342900">
              <a:buFont typeface="+mj-lt"/>
              <a:buAutoNum type="arabicPeriod"/>
            </a:pPr>
            <a:r>
              <a:rPr lang="it-IT" sz="1600" dirty="0" smtClean="0"/>
              <a:t>Storia del ritratto nel Rinascimento e nel XVIII secolo</a:t>
            </a:r>
          </a:p>
          <a:p>
            <a:pPr marL="342900" indent="-342900">
              <a:buFont typeface="+mj-lt"/>
              <a:buAutoNum type="arabicPeriod"/>
            </a:pPr>
            <a:r>
              <a:rPr lang="it-IT" sz="1600" dirty="0" smtClean="0"/>
              <a:t> Arte animale </a:t>
            </a:r>
          </a:p>
          <a:p>
            <a:pPr marL="342900" indent="-342900">
              <a:buFont typeface="+mj-lt"/>
              <a:buAutoNum type="arabicPeriod"/>
            </a:pPr>
            <a:r>
              <a:rPr lang="it-IT" sz="1600" dirty="0" smtClean="0"/>
              <a:t>Patrimonio dell'antichità nell'arte e nella cultura europea dal Rinascimento al XIX secolo</a:t>
            </a:r>
          </a:p>
          <a:p>
            <a:pPr marL="342900" indent="-342900">
              <a:buFont typeface="+mj-lt"/>
              <a:buAutoNum type="arabicPeriod"/>
            </a:pPr>
            <a:r>
              <a:rPr lang="it-IT" sz="1600" dirty="0" smtClean="0"/>
              <a:t>Museo Napoleone </a:t>
            </a:r>
          </a:p>
          <a:p>
            <a:pPr marL="342900" indent="-342900">
              <a:buFont typeface="+mj-lt"/>
              <a:buAutoNum type="arabicPeriod"/>
            </a:pPr>
            <a:r>
              <a:rPr lang="it-IT" sz="1600" dirty="0" err="1" smtClean="0"/>
              <a:t>Winckelmann</a:t>
            </a:r>
            <a:r>
              <a:rPr lang="it-IT" sz="1600" dirty="0" smtClean="0"/>
              <a:t> </a:t>
            </a:r>
          </a:p>
          <a:p>
            <a:pPr marL="342900" indent="-342900">
              <a:buFont typeface="+mj-lt"/>
              <a:buAutoNum type="arabicPeriod"/>
            </a:pPr>
            <a:r>
              <a:rPr lang="it-IT" sz="1600" dirty="0" smtClean="0"/>
              <a:t>Ennio Quirino Visconti </a:t>
            </a:r>
            <a:endParaRPr lang="fr-FR" sz="1600" dirty="0" smtClean="0"/>
          </a:p>
          <a:p>
            <a:pPr marL="342900" indent="-342900">
              <a:buFont typeface="+mj-lt"/>
              <a:buAutoNum type="arabicPeriod"/>
            </a:pPr>
            <a:r>
              <a:rPr lang="fr-FR" sz="1600" dirty="0" smtClean="0"/>
              <a:t>Stendhal historien de l’art.</a:t>
            </a:r>
          </a:p>
          <a:p>
            <a:pPr marL="342900" indent="-342900">
              <a:buFont typeface="Arial" pitchFamily="34" charset="0"/>
              <a:buChar char="•"/>
            </a:pPr>
            <a:r>
              <a:rPr lang="fr-FR" dirty="0" smtClean="0"/>
              <a:t>Pierre WACHENHEIM</a:t>
            </a:r>
          </a:p>
          <a:p>
            <a:pPr marL="342900" indent="-342900">
              <a:buFont typeface="+mj-lt"/>
              <a:buAutoNum type="arabicPeriod"/>
            </a:pPr>
            <a:r>
              <a:rPr lang="it-IT" sz="1400" dirty="0" smtClean="0"/>
              <a:t>Arte del 18 ° secolo</a:t>
            </a:r>
          </a:p>
          <a:p>
            <a:pPr marL="342900" indent="-342900">
              <a:buFont typeface="+mj-lt"/>
              <a:buAutoNum type="arabicPeriod"/>
            </a:pPr>
            <a:r>
              <a:rPr lang="it-IT" sz="1400" dirty="0" smtClean="0"/>
              <a:t>Incisione</a:t>
            </a:r>
          </a:p>
          <a:p>
            <a:pPr marL="342900" indent="-342900">
              <a:buFont typeface="+mj-lt"/>
              <a:buAutoNum type="arabicPeriod"/>
            </a:pPr>
            <a:r>
              <a:rPr lang="it-IT" sz="1400" dirty="0" smtClean="0"/>
              <a:t>caricatura</a:t>
            </a:r>
            <a:endParaRPr lang="fr-FR" sz="1400" dirty="0" smtClean="0"/>
          </a:p>
        </p:txBody>
      </p:sp>
      <p:sp>
        <p:nvSpPr>
          <p:cNvPr id="3" name="CasellaDiTesto 2"/>
          <p:cNvSpPr txBox="1"/>
          <p:nvPr/>
        </p:nvSpPr>
        <p:spPr>
          <a:xfrm>
            <a:off x="2828189" y="0"/>
            <a:ext cx="1743811" cy="400110"/>
          </a:xfrm>
          <a:prstGeom prst="rect">
            <a:avLst/>
          </a:prstGeom>
          <a:noFill/>
        </p:spPr>
        <p:txBody>
          <a:bodyPr wrap="none" rtlCol="0">
            <a:spAutoFit/>
          </a:bodyPr>
          <a:lstStyle/>
          <a:p>
            <a:r>
              <a:rPr lang="it-IT" sz="2000" b="1" dirty="0" smtClean="0"/>
              <a:t>Storia dell’arte</a:t>
            </a:r>
            <a:endParaRPr lang="it-IT" sz="2000" b="1" dirty="0"/>
          </a:p>
        </p:txBody>
      </p:sp>
      <p:sp>
        <p:nvSpPr>
          <p:cNvPr id="4" name="CasellaDiTesto 3"/>
          <p:cNvSpPr txBox="1"/>
          <p:nvPr/>
        </p:nvSpPr>
        <p:spPr>
          <a:xfrm>
            <a:off x="5004048" y="-27384"/>
            <a:ext cx="4104456" cy="6801862"/>
          </a:xfrm>
          <a:prstGeom prst="rect">
            <a:avLst/>
          </a:prstGeom>
          <a:noFill/>
        </p:spPr>
        <p:txBody>
          <a:bodyPr wrap="square" rtlCol="0">
            <a:spAutoFit/>
          </a:bodyPr>
          <a:lstStyle/>
          <a:p>
            <a:pPr>
              <a:buFont typeface="Arial" pitchFamily="34" charset="0"/>
              <a:buChar char="•"/>
            </a:pPr>
            <a:r>
              <a:rPr lang="it-IT" sz="2000" dirty="0" smtClean="0"/>
              <a:t>Isabelle Brian</a:t>
            </a:r>
          </a:p>
          <a:p>
            <a:pPr marL="342900" indent="-342900">
              <a:buFont typeface="+mj-lt"/>
              <a:buAutoNum type="arabicPeriod"/>
            </a:pPr>
            <a:r>
              <a:rPr lang="it-IT" sz="1600" dirty="0" smtClean="0"/>
              <a:t>Storia religiosa</a:t>
            </a:r>
          </a:p>
          <a:p>
            <a:pPr marL="342900" indent="-342900">
              <a:buFont typeface="+mj-lt"/>
              <a:buAutoNum type="arabicPeriod"/>
            </a:pPr>
            <a:r>
              <a:rPr lang="it-IT" sz="1600" dirty="0" smtClean="0"/>
              <a:t>Culture </a:t>
            </a:r>
            <a:r>
              <a:rPr lang="it-IT" sz="1600" dirty="0" err="1" smtClean="0"/>
              <a:t>matérielle</a:t>
            </a:r>
            <a:endParaRPr lang="it-IT" sz="1600" dirty="0" smtClean="0"/>
          </a:p>
          <a:p>
            <a:pPr marL="342900" indent="-342900">
              <a:buFont typeface="+mj-lt"/>
              <a:buAutoNum type="arabicPeriod"/>
            </a:pPr>
            <a:r>
              <a:rPr lang="it-IT" sz="1600" dirty="0" smtClean="0"/>
              <a:t>Ancien Régime</a:t>
            </a:r>
          </a:p>
          <a:p>
            <a:pPr marL="342900" indent="-342900"/>
            <a:r>
              <a:rPr lang="it-IT" sz="1600" dirty="0" smtClean="0"/>
              <a:t>Collaborazioni: le carriere ecclesiastiche </a:t>
            </a:r>
          </a:p>
          <a:p>
            <a:pPr marL="342900" indent="-342900"/>
            <a:r>
              <a:rPr lang="it-IT" sz="1600" dirty="0" smtClean="0"/>
              <a:t>(progetto di ricerca attualmente in corso)</a:t>
            </a:r>
          </a:p>
          <a:p>
            <a:pPr marL="342900" indent="-342900"/>
            <a:r>
              <a:rPr lang="it-IT" sz="1600" dirty="0" smtClean="0"/>
              <a:t>e i monasteri della Lorena</a:t>
            </a:r>
          </a:p>
          <a:p>
            <a:pPr marL="342900" indent="-342900">
              <a:buFont typeface="Arial" pitchFamily="34" charset="0"/>
              <a:buChar char="•"/>
            </a:pPr>
            <a:r>
              <a:rPr lang="it-IT" sz="2000" dirty="0" smtClean="0"/>
              <a:t>Catherine BOURDIEU</a:t>
            </a:r>
          </a:p>
          <a:p>
            <a:pPr marL="342900" indent="-342900">
              <a:buFont typeface="Arial" pitchFamily="34" charset="0"/>
              <a:buChar char="•"/>
            </a:pPr>
            <a:r>
              <a:rPr lang="it-IT" sz="2000" dirty="0" err="1" smtClean="0"/>
              <a:t>Valérie</a:t>
            </a:r>
            <a:r>
              <a:rPr lang="it-IT" sz="2000" dirty="0" smtClean="0"/>
              <a:t> SERDON-PROVOST</a:t>
            </a:r>
          </a:p>
          <a:p>
            <a:pPr marL="342900" indent="-342900"/>
            <a:r>
              <a:rPr lang="it-IT" sz="2000" dirty="0" smtClean="0"/>
              <a:t>(</a:t>
            </a:r>
            <a:r>
              <a:rPr lang="it-IT" sz="1600" dirty="0" smtClean="0"/>
              <a:t>storia e archeologia medievale)</a:t>
            </a:r>
            <a:endParaRPr lang="it-IT" sz="2000" dirty="0" smtClean="0"/>
          </a:p>
          <a:p>
            <a:pPr marL="342900" indent="-342900">
              <a:buFont typeface="+mj-lt"/>
              <a:buAutoNum type="arabicPeriod"/>
            </a:pPr>
            <a:r>
              <a:rPr lang="it-IT" sz="1600" dirty="0" smtClean="0"/>
              <a:t>Archeologia</a:t>
            </a:r>
          </a:p>
          <a:p>
            <a:pPr marL="342900" indent="-342900">
              <a:buFont typeface="+mj-lt"/>
              <a:buAutoNum type="arabicPeriod"/>
            </a:pPr>
            <a:r>
              <a:rPr lang="it-IT" sz="1600" dirty="0" smtClean="0"/>
              <a:t>Medioevo</a:t>
            </a:r>
          </a:p>
          <a:p>
            <a:pPr marL="342900" indent="-342900">
              <a:buFont typeface="+mj-lt"/>
              <a:buAutoNum type="arabicPeriod"/>
            </a:pPr>
            <a:r>
              <a:rPr lang="it-IT" sz="1600" dirty="0" smtClean="0"/>
              <a:t>Guerre</a:t>
            </a:r>
          </a:p>
          <a:p>
            <a:pPr marL="342900" indent="-342900">
              <a:buFont typeface="+mj-lt"/>
              <a:buAutoNum type="arabicPeriod"/>
            </a:pPr>
            <a:r>
              <a:rPr lang="it-IT" sz="1600" dirty="0" smtClean="0"/>
              <a:t>Monasteri</a:t>
            </a:r>
          </a:p>
          <a:p>
            <a:pPr marL="342900" indent="-342900">
              <a:buFont typeface="+mj-lt"/>
              <a:buAutoNum type="arabicPeriod"/>
            </a:pPr>
            <a:r>
              <a:rPr lang="it-IT" sz="1600" dirty="0" err="1" smtClean="0"/>
              <a:t>Verdun</a:t>
            </a:r>
            <a:r>
              <a:rPr lang="it-IT" sz="1600" dirty="0" smtClean="0"/>
              <a:t>.</a:t>
            </a:r>
          </a:p>
          <a:p>
            <a:pPr marL="342900" indent="-342900">
              <a:buFont typeface="Arial" pitchFamily="34" charset="0"/>
              <a:buChar char="•"/>
            </a:pPr>
            <a:r>
              <a:rPr lang="it-IT" sz="2000" dirty="0" err="1" smtClean="0"/>
              <a:t>Frédéric</a:t>
            </a:r>
            <a:r>
              <a:rPr lang="it-IT" sz="2000" dirty="0" smtClean="0"/>
              <a:t> TIXIER </a:t>
            </a:r>
            <a:r>
              <a:rPr lang="it-IT" sz="1600" dirty="0" smtClean="0"/>
              <a:t>(arte medievale)</a:t>
            </a:r>
            <a:endParaRPr lang="it-IT" sz="2000" dirty="0" smtClean="0"/>
          </a:p>
          <a:p>
            <a:pPr marL="342900" indent="-342900">
              <a:buFont typeface="+mj-lt"/>
              <a:buAutoNum type="arabicPeriod"/>
            </a:pPr>
            <a:r>
              <a:rPr lang="it-IT" sz="1600" dirty="0" smtClean="0"/>
              <a:t>Oreficeria medievale</a:t>
            </a:r>
          </a:p>
          <a:p>
            <a:pPr marL="342900" indent="-342900">
              <a:buFont typeface="+mj-lt"/>
              <a:buAutoNum type="arabicPeriod"/>
            </a:pPr>
            <a:r>
              <a:rPr lang="it-IT" sz="1600" dirty="0" smtClean="0"/>
              <a:t>Rinascimento</a:t>
            </a:r>
          </a:p>
          <a:p>
            <a:pPr marL="342900" indent="-342900">
              <a:buFont typeface="+mj-lt"/>
              <a:buAutoNum type="arabicPeriod"/>
            </a:pPr>
            <a:r>
              <a:rPr lang="it-IT" sz="1600" dirty="0" smtClean="0"/>
              <a:t>Iconografia</a:t>
            </a:r>
          </a:p>
          <a:p>
            <a:pPr marL="342900" indent="-342900">
              <a:buFont typeface="+mj-lt"/>
              <a:buAutoNum type="arabicPeriod"/>
            </a:pPr>
            <a:r>
              <a:rPr lang="it-IT" sz="1600" dirty="0" smtClean="0"/>
              <a:t>Santi</a:t>
            </a:r>
          </a:p>
          <a:p>
            <a:pPr marL="342900" indent="-342900">
              <a:buFont typeface="+mj-lt"/>
              <a:buAutoNum type="arabicPeriod"/>
            </a:pPr>
            <a:r>
              <a:rPr lang="it-IT" sz="1600" dirty="0" smtClean="0"/>
              <a:t>Manoscritti</a:t>
            </a:r>
          </a:p>
          <a:p>
            <a:pPr marL="342900" indent="-342900">
              <a:buFont typeface="+mj-lt"/>
              <a:buAutoNum type="arabicPeriod"/>
            </a:pPr>
            <a:r>
              <a:rPr lang="it-IT" sz="1600" dirty="0" smtClean="0"/>
              <a:t>Illuminazione (medioevo e luce)</a:t>
            </a:r>
          </a:p>
          <a:p>
            <a:pPr marL="342900" indent="-342900">
              <a:buFont typeface="+mj-lt"/>
              <a:buAutoNum type="arabicPeriod"/>
            </a:pPr>
            <a:r>
              <a:rPr lang="it-IT" sz="1600" dirty="0" smtClean="0"/>
              <a:t>Arte romanica</a:t>
            </a:r>
          </a:p>
          <a:p>
            <a:pPr marL="342900" indent="-342900">
              <a:buFont typeface="+mj-lt"/>
              <a:buAutoNum type="arabicPeriod"/>
            </a:pPr>
            <a:r>
              <a:rPr lang="it-IT" sz="1600" dirty="0" smtClean="0"/>
              <a:t>St. </a:t>
            </a:r>
            <a:r>
              <a:rPr lang="it-IT" sz="1600" dirty="0" err="1" smtClean="0"/>
              <a:t>Bertin</a:t>
            </a:r>
            <a:endParaRPr lang="it-IT" sz="1600" dirty="0" smtClean="0"/>
          </a:p>
          <a:p>
            <a:pPr marL="342900" indent="-342900">
              <a:buFont typeface="+mj-lt"/>
              <a:buAutoNum type="arabicPeriod"/>
            </a:pPr>
            <a:r>
              <a:rPr lang="it-IT" sz="1600" dirty="0" smtClean="0"/>
              <a:t>Saint </a:t>
            </a:r>
            <a:r>
              <a:rPr lang="it-IT" sz="1600" dirty="0" err="1" smtClean="0"/>
              <a:t>Omer</a:t>
            </a:r>
            <a:endParaRPr lang="it-IT" sz="1600" dirty="0" smtClean="0"/>
          </a:p>
          <a:p>
            <a:pPr marL="342900" indent="-342900">
              <a:buFont typeface="+mj-lt"/>
              <a:buAutoNum type="arabicPeriod"/>
            </a:pPr>
            <a:r>
              <a:rPr lang="it-IT" sz="1600" dirty="0" smtClean="0"/>
              <a:t>Collezioni</a:t>
            </a:r>
          </a:p>
        </p:txBody>
      </p:sp>
      <p:sp>
        <p:nvSpPr>
          <p:cNvPr id="6" name="CasellaDiTesto 5"/>
          <p:cNvSpPr txBox="1"/>
          <p:nvPr/>
        </p:nvSpPr>
        <p:spPr>
          <a:xfrm>
            <a:off x="2771800" y="5301208"/>
            <a:ext cx="2016224" cy="1384995"/>
          </a:xfrm>
          <a:prstGeom prst="rect">
            <a:avLst/>
          </a:prstGeom>
          <a:noFill/>
        </p:spPr>
        <p:txBody>
          <a:bodyPr wrap="square" rtlCol="0">
            <a:spAutoFit/>
          </a:bodyPr>
          <a:lstStyle/>
          <a:p>
            <a:pPr marL="342900" indent="-342900">
              <a:buFont typeface="+mj-lt"/>
              <a:buAutoNum type="arabicPeriod" startAt="4"/>
            </a:pPr>
            <a:r>
              <a:rPr lang="it-IT" sz="1400" dirty="0" smtClean="0"/>
              <a:t>Immagini politiche, religiose e satiriche nei tempi moderni</a:t>
            </a:r>
          </a:p>
          <a:p>
            <a:pPr marL="342900" indent="-342900">
              <a:buFont typeface="+mj-lt"/>
              <a:buAutoNum type="arabicPeriod" startAt="4"/>
            </a:pPr>
            <a:r>
              <a:rPr lang="it-IT" sz="1400" dirty="0" smtClean="0"/>
              <a:t>Giansenismo</a:t>
            </a:r>
          </a:p>
          <a:p>
            <a:pPr marL="342900" indent="-342900">
              <a:buFont typeface="+mj-lt"/>
              <a:buAutoNum type="arabicPeriod"/>
            </a:pPr>
            <a:r>
              <a:rPr lang="it-IT" sz="1400" dirty="0" smtClean="0"/>
              <a:t>Compagnia di Gesù</a:t>
            </a:r>
          </a:p>
          <a:p>
            <a:pPr marL="342900" indent="-342900">
              <a:buFont typeface="+mj-lt"/>
              <a:buAutoNum type="arabicPeriod"/>
            </a:pPr>
            <a:r>
              <a:rPr lang="it-IT" sz="1400" dirty="0" smtClean="0"/>
              <a:t>Antigesuiti</a:t>
            </a:r>
            <a:endParaRPr lang="it-IT" sz="1600" dirty="0"/>
          </a:p>
        </p:txBody>
      </p:sp>
      <p:cxnSp>
        <p:nvCxnSpPr>
          <p:cNvPr id="8" name="Connettore 7 7"/>
          <p:cNvCxnSpPr/>
          <p:nvPr/>
        </p:nvCxnSpPr>
        <p:spPr>
          <a:xfrm flipV="1">
            <a:off x="1907704" y="6165304"/>
            <a:ext cx="720080"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457200" y="-27384"/>
            <a:ext cx="8229600" cy="1143000"/>
          </a:xfrm>
        </p:spPr>
        <p:txBody>
          <a:bodyPr/>
          <a:lstStyle/>
          <a:p>
            <a:r>
              <a:rPr lang="it-IT" b="1" dirty="0" smtClean="0"/>
              <a:t>Germania</a:t>
            </a:r>
            <a:endParaRPr lang="it-IT" b="1" dirty="0"/>
          </a:p>
        </p:txBody>
      </p:sp>
      <p:sp>
        <p:nvSpPr>
          <p:cNvPr id="4" name="CasellaDiTesto 3"/>
          <p:cNvSpPr txBox="1"/>
          <p:nvPr/>
        </p:nvSpPr>
        <p:spPr>
          <a:xfrm>
            <a:off x="1597848" y="908720"/>
            <a:ext cx="6017352" cy="954107"/>
          </a:xfrm>
          <a:prstGeom prst="rect">
            <a:avLst/>
          </a:prstGeom>
          <a:noFill/>
        </p:spPr>
        <p:txBody>
          <a:bodyPr wrap="none" rtlCol="0">
            <a:spAutoFit/>
          </a:bodyPr>
          <a:lstStyle/>
          <a:p>
            <a:pPr algn="ctr"/>
            <a:r>
              <a:rPr lang="it-IT" sz="2800" dirty="0" err="1" smtClean="0"/>
              <a:t>Philipps-Universität</a:t>
            </a:r>
            <a:r>
              <a:rPr lang="it-IT" sz="2800" dirty="0" smtClean="0"/>
              <a:t> </a:t>
            </a:r>
            <a:r>
              <a:rPr lang="it-IT" sz="2800" dirty="0" err="1" smtClean="0"/>
              <a:t>Marburg-</a:t>
            </a:r>
            <a:r>
              <a:rPr lang="it-IT" sz="2800" dirty="0" smtClean="0"/>
              <a:t> </a:t>
            </a:r>
            <a:r>
              <a:rPr lang="it-IT" sz="2800" dirty="0" err="1" smtClean="0"/>
              <a:t>Main</a:t>
            </a:r>
            <a:r>
              <a:rPr lang="it-IT" sz="2800" dirty="0" smtClean="0"/>
              <a:t> Site </a:t>
            </a:r>
          </a:p>
          <a:p>
            <a:pPr algn="ctr"/>
            <a:r>
              <a:rPr lang="it-IT" sz="2800" dirty="0" smtClean="0"/>
              <a:t>(</a:t>
            </a:r>
            <a:r>
              <a:rPr lang="it-IT" sz="2800" dirty="0" err="1" smtClean="0"/>
              <a:t>Marburgo</a:t>
            </a:r>
            <a:r>
              <a:rPr lang="it-IT" sz="2800" dirty="0" smtClean="0"/>
              <a:t>)</a:t>
            </a:r>
            <a:endParaRPr lang="it-IT" sz="2800" dirty="0"/>
          </a:p>
        </p:txBody>
      </p:sp>
      <p:sp>
        <p:nvSpPr>
          <p:cNvPr id="5" name="CasellaDiTesto 4"/>
          <p:cNvSpPr txBox="1"/>
          <p:nvPr/>
        </p:nvSpPr>
        <p:spPr>
          <a:xfrm>
            <a:off x="899592" y="1906954"/>
            <a:ext cx="5832648" cy="4431983"/>
          </a:xfrm>
          <a:prstGeom prst="rect">
            <a:avLst/>
          </a:prstGeom>
          <a:noFill/>
        </p:spPr>
        <p:txBody>
          <a:bodyPr wrap="square" rtlCol="0">
            <a:spAutoFit/>
          </a:bodyPr>
          <a:lstStyle/>
          <a:p>
            <a:r>
              <a:rPr lang="it-IT" sz="2400" b="1" dirty="0" smtClean="0"/>
              <a:t>Posti: </a:t>
            </a:r>
            <a:r>
              <a:rPr lang="it-IT" sz="2400" dirty="0" smtClean="0"/>
              <a:t>2</a:t>
            </a:r>
            <a:endParaRPr lang="it-IT" sz="2000" dirty="0" smtClean="0"/>
          </a:p>
          <a:p>
            <a:r>
              <a:rPr lang="it-IT" sz="2400" b="1" dirty="0" smtClean="0"/>
              <a:t>Mesi: </a:t>
            </a:r>
            <a:r>
              <a:rPr lang="it-IT" sz="2400" dirty="0" smtClean="0"/>
              <a:t>6</a:t>
            </a:r>
          </a:p>
          <a:p>
            <a:r>
              <a:rPr lang="it-IT" sz="2400" b="1" dirty="0" smtClean="0"/>
              <a:t>Lingua </a:t>
            </a:r>
            <a:r>
              <a:rPr lang="it-IT" sz="2400" b="1" dirty="0" smtClean="0"/>
              <a:t>principale: </a:t>
            </a:r>
            <a:r>
              <a:rPr lang="it-IT" sz="2400" dirty="0" smtClean="0"/>
              <a:t>tedesco</a:t>
            </a:r>
          </a:p>
          <a:p>
            <a:r>
              <a:rPr lang="it-IT" sz="2400" b="1" dirty="0" smtClean="0"/>
              <a:t>Presenza di corsi in altre lingue: </a:t>
            </a:r>
            <a:r>
              <a:rPr lang="it-IT" sz="2400" dirty="0" smtClean="0"/>
              <a:t>inglese</a:t>
            </a:r>
          </a:p>
          <a:p>
            <a:r>
              <a:rPr lang="it-IT" sz="2400" b="1" dirty="0" smtClean="0"/>
              <a:t>Sito: </a:t>
            </a:r>
            <a:r>
              <a:rPr lang="it-IT" dirty="0" smtClean="0">
                <a:hlinkClick r:id="rId2"/>
              </a:rPr>
              <a:t>https://www.usal.es/</a:t>
            </a:r>
            <a:r>
              <a:rPr lang="it-IT" dirty="0" smtClean="0"/>
              <a:t> (sito generale dell’università)</a:t>
            </a:r>
          </a:p>
          <a:p>
            <a:r>
              <a:rPr lang="it-IT" dirty="0" smtClean="0">
                <a:hlinkClick r:id="rId3"/>
              </a:rPr>
              <a:t>https://www.uni-marburg.de/en/fb09/studying/international</a:t>
            </a:r>
            <a:r>
              <a:rPr lang="it-IT" dirty="0" smtClean="0"/>
              <a:t> pagina del dipartimento di studi germanici e d’arte di riferimento per studenti del progetto </a:t>
            </a:r>
            <a:r>
              <a:rPr lang="it-IT" dirty="0" err="1" smtClean="0"/>
              <a:t>Erasmus+</a:t>
            </a:r>
            <a:endParaRPr lang="it-IT" dirty="0" smtClean="0"/>
          </a:p>
          <a:p>
            <a:r>
              <a:rPr lang="it-IT" dirty="0" smtClean="0">
                <a:hlinkClick r:id="rId4"/>
              </a:rPr>
              <a:t>https://www.uni-marburg.de/en/studying/studying-at-umr/exchange/erasmus</a:t>
            </a:r>
            <a:r>
              <a:rPr lang="it-IT" dirty="0" smtClean="0"/>
              <a:t> informazioni per studenti </a:t>
            </a:r>
            <a:r>
              <a:rPr lang="it-IT" dirty="0" err="1" smtClean="0"/>
              <a:t>Erasmus+</a:t>
            </a:r>
            <a:endParaRPr lang="it-IT" dirty="0" smtClean="0"/>
          </a:p>
          <a:p>
            <a:r>
              <a:rPr lang="it-IT" dirty="0" smtClean="0">
                <a:hlinkClick r:id="rId5"/>
              </a:rPr>
              <a:t>https://www.uni-marburg.de/de/international/aus-dem-ausland/studierende/austauschprogramme/erasmus/orientierungsheft.pdf</a:t>
            </a:r>
            <a:r>
              <a:rPr lang="it-IT" dirty="0" smtClean="0"/>
              <a:t> pieghevole con altre informazioni</a:t>
            </a:r>
          </a:p>
        </p:txBody>
      </p:sp>
      <p:sp>
        <p:nvSpPr>
          <p:cNvPr id="6" name="Freccia a destra 5"/>
          <p:cNvSpPr/>
          <p:nvPr/>
        </p:nvSpPr>
        <p:spPr>
          <a:xfrm>
            <a:off x="6012160" y="3068960"/>
            <a:ext cx="936104"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092280" y="2067813"/>
            <a:ext cx="1411864" cy="2585323"/>
          </a:xfrm>
          <a:prstGeom prst="rect">
            <a:avLst/>
          </a:prstGeom>
          <a:noFill/>
        </p:spPr>
        <p:txBody>
          <a:bodyPr wrap="square" rtlCol="0">
            <a:spAutoFit/>
          </a:bodyPr>
          <a:lstStyle/>
          <a:p>
            <a:r>
              <a:rPr lang="it-IT" dirty="0" smtClean="0">
                <a:hlinkClick r:id="rId6"/>
              </a:rPr>
              <a:t>https://www.uni-marburg.de/en/fb09/studying/international/courses/courses-in-english</a:t>
            </a:r>
            <a:r>
              <a:rPr lang="it-IT" dirty="0" smtClean="0"/>
              <a:t> (2019-2020)</a:t>
            </a:r>
            <a:endParaRPr lang="it-IT" dirty="0"/>
          </a:p>
        </p:txBody>
      </p:sp>
      <p:sp>
        <p:nvSpPr>
          <p:cNvPr id="8" name="CasellaDiTesto 7"/>
          <p:cNvSpPr txBox="1"/>
          <p:nvPr/>
        </p:nvSpPr>
        <p:spPr>
          <a:xfrm>
            <a:off x="6156176" y="1556792"/>
            <a:ext cx="2808312" cy="646331"/>
          </a:xfrm>
          <a:prstGeom prst="rect">
            <a:avLst/>
          </a:prstGeom>
          <a:noFill/>
        </p:spPr>
        <p:txBody>
          <a:bodyPr wrap="square" rtlCol="0">
            <a:spAutoFit/>
          </a:bodyPr>
          <a:lstStyle/>
          <a:p>
            <a:r>
              <a:rPr lang="it-IT" dirty="0" smtClean="0"/>
              <a:t>Corsi erogati in lingua inglese:</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188640"/>
            <a:ext cx="8229600" cy="1143000"/>
          </a:xfrm>
        </p:spPr>
        <p:txBody>
          <a:bodyPr/>
          <a:lstStyle/>
          <a:p>
            <a:r>
              <a:rPr lang="it-IT" dirty="0" smtClean="0"/>
              <a:t>Altri link utili:</a:t>
            </a:r>
            <a:endParaRPr lang="it-IT" dirty="0"/>
          </a:p>
        </p:txBody>
      </p:sp>
      <p:sp>
        <p:nvSpPr>
          <p:cNvPr id="5" name="CasellaDiTesto 4"/>
          <p:cNvSpPr txBox="1"/>
          <p:nvPr/>
        </p:nvSpPr>
        <p:spPr>
          <a:xfrm>
            <a:off x="827584" y="1268760"/>
            <a:ext cx="7704856" cy="4832092"/>
          </a:xfrm>
          <a:prstGeom prst="rect">
            <a:avLst/>
          </a:prstGeom>
          <a:noFill/>
        </p:spPr>
        <p:txBody>
          <a:bodyPr wrap="square" rtlCol="0">
            <a:spAutoFit/>
          </a:bodyPr>
          <a:lstStyle/>
          <a:p>
            <a:r>
              <a:rPr lang="it-IT" sz="2000" dirty="0" smtClean="0">
                <a:hlinkClick r:id="rId2"/>
              </a:rPr>
              <a:t>https://www.uni-marburg.de/en/studying/degree-programs/humanities</a:t>
            </a:r>
            <a:r>
              <a:rPr lang="it-IT" sz="2000" dirty="0" smtClean="0"/>
              <a:t> (Scuola di“</a:t>
            </a:r>
            <a:r>
              <a:rPr lang="it-IT" sz="2000" dirty="0" err="1" smtClean="0"/>
              <a:t>arts</a:t>
            </a:r>
            <a:r>
              <a:rPr lang="it-IT" sz="2000" dirty="0" smtClean="0"/>
              <a:t> and </a:t>
            </a:r>
            <a:r>
              <a:rPr lang="it-IT" sz="2000" dirty="0" err="1" smtClean="0"/>
              <a:t>humanities</a:t>
            </a:r>
            <a:r>
              <a:rPr lang="it-IT" sz="2000" dirty="0" smtClean="0"/>
              <a:t>”)</a:t>
            </a:r>
          </a:p>
          <a:p>
            <a:r>
              <a:rPr lang="it-IT" sz="2000" dirty="0" smtClean="0">
                <a:hlinkClick r:id="rId3"/>
              </a:rPr>
              <a:t>https://www.uni-marburg.de/en/studying/degree-programs/social-sciences/kumumeba</a:t>
            </a:r>
            <a:r>
              <a:rPr lang="it-IT" sz="2000" dirty="0" smtClean="0"/>
              <a:t> (</a:t>
            </a:r>
            <a:r>
              <a:rPr lang="it-IT" sz="2000" dirty="0" err="1" smtClean="0"/>
              <a:t>Kunst</a:t>
            </a:r>
            <a:r>
              <a:rPr lang="it-IT" sz="2000" dirty="0" smtClean="0"/>
              <a:t>, </a:t>
            </a:r>
            <a:r>
              <a:rPr lang="it-IT" sz="2000" dirty="0" err="1" smtClean="0"/>
              <a:t>Musik</a:t>
            </a:r>
            <a:r>
              <a:rPr lang="it-IT" sz="2000" dirty="0" smtClean="0"/>
              <a:t> und </a:t>
            </a:r>
            <a:r>
              <a:rPr lang="it-IT" sz="2000" dirty="0" err="1" smtClean="0"/>
              <a:t>Medien</a:t>
            </a:r>
            <a:r>
              <a:rPr lang="it-IT" sz="2000" dirty="0" smtClean="0"/>
              <a:t>: </a:t>
            </a:r>
            <a:r>
              <a:rPr lang="it-IT" sz="2000" dirty="0" err="1" smtClean="0"/>
              <a:t>Organisation</a:t>
            </a:r>
            <a:r>
              <a:rPr lang="it-IT" sz="2000" dirty="0" smtClean="0"/>
              <a:t> und </a:t>
            </a:r>
            <a:r>
              <a:rPr lang="it-IT" sz="2000" dirty="0" err="1" smtClean="0"/>
              <a:t>Vermittlung</a:t>
            </a:r>
            <a:r>
              <a:rPr lang="it-IT" sz="2000" dirty="0" smtClean="0"/>
              <a:t> / </a:t>
            </a:r>
            <a:r>
              <a:rPr lang="it-IT" sz="2000" dirty="0" err="1" smtClean="0"/>
              <a:t>Visual</a:t>
            </a:r>
            <a:r>
              <a:rPr lang="it-IT" sz="2000" dirty="0" smtClean="0"/>
              <a:t> </a:t>
            </a:r>
            <a:r>
              <a:rPr lang="it-IT" sz="2000" dirty="0" err="1" smtClean="0"/>
              <a:t>Arts</a:t>
            </a:r>
            <a:r>
              <a:rPr lang="it-IT" sz="2000" dirty="0" smtClean="0"/>
              <a:t>, </a:t>
            </a:r>
            <a:r>
              <a:rPr lang="it-IT" sz="2000" dirty="0" err="1" smtClean="0"/>
              <a:t>Music</a:t>
            </a:r>
            <a:r>
              <a:rPr lang="it-IT" sz="2000" dirty="0" smtClean="0"/>
              <a:t> and </a:t>
            </a:r>
            <a:r>
              <a:rPr lang="it-IT" sz="2000" dirty="0" err="1" smtClean="0"/>
              <a:t>Modern</a:t>
            </a:r>
            <a:r>
              <a:rPr lang="it-IT" sz="2000" dirty="0" smtClean="0"/>
              <a:t> Media: </a:t>
            </a:r>
            <a:r>
              <a:rPr lang="it-IT" sz="2000" dirty="0" err="1" smtClean="0"/>
              <a:t>Organization</a:t>
            </a:r>
            <a:r>
              <a:rPr lang="it-IT" sz="2000" dirty="0" smtClean="0"/>
              <a:t> and </a:t>
            </a:r>
            <a:r>
              <a:rPr lang="it-IT" sz="2000" dirty="0" err="1" smtClean="0"/>
              <a:t>Presentation</a:t>
            </a:r>
            <a:r>
              <a:rPr lang="it-IT" sz="2000" dirty="0" smtClean="0"/>
              <a:t> (</a:t>
            </a:r>
            <a:r>
              <a:rPr lang="it-IT" sz="2000" dirty="0" err="1" smtClean="0"/>
              <a:t>Bachelor</a:t>
            </a:r>
            <a:r>
              <a:rPr lang="it-IT" sz="2000" dirty="0" smtClean="0"/>
              <a:t> </a:t>
            </a:r>
            <a:r>
              <a:rPr lang="it-IT" sz="2000" dirty="0" err="1" smtClean="0"/>
              <a:t>of</a:t>
            </a:r>
            <a:r>
              <a:rPr lang="it-IT" sz="2000" dirty="0" smtClean="0"/>
              <a:t> </a:t>
            </a:r>
            <a:r>
              <a:rPr lang="it-IT" sz="2000" dirty="0" err="1" smtClean="0"/>
              <a:t>Arts</a:t>
            </a:r>
            <a:r>
              <a:rPr lang="it-IT" sz="2000" dirty="0" smtClean="0"/>
              <a:t>)</a:t>
            </a:r>
          </a:p>
          <a:p>
            <a:endParaRPr lang="it-IT" sz="2000" dirty="0" smtClean="0"/>
          </a:p>
          <a:p>
            <a:r>
              <a:rPr lang="it-IT" sz="2400" dirty="0" smtClean="0"/>
              <a:t>Corsi di laurea triennale affini:</a:t>
            </a:r>
          </a:p>
          <a:p>
            <a:endParaRPr lang="it-IT" sz="2400" dirty="0" smtClean="0"/>
          </a:p>
          <a:p>
            <a:pPr>
              <a:buFont typeface="Arial" pitchFamily="34" charset="0"/>
              <a:buChar char="•"/>
            </a:pPr>
            <a:r>
              <a:rPr lang="it-IT" sz="2000" dirty="0" err="1" smtClean="0"/>
              <a:t>Kunst</a:t>
            </a:r>
            <a:r>
              <a:rPr lang="it-IT" sz="2000" dirty="0" smtClean="0"/>
              <a:t>, </a:t>
            </a:r>
            <a:r>
              <a:rPr lang="it-IT" sz="2000" dirty="0" err="1" smtClean="0"/>
              <a:t>Musik</a:t>
            </a:r>
            <a:r>
              <a:rPr lang="it-IT" sz="2000" dirty="0" smtClean="0"/>
              <a:t> und </a:t>
            </a:r>
            <a:r>
              <a:rPr lang="it-IT" sz="2000" dirty="0" err="1" smtClean="0"/>
              <a:t>Medien</a:t>
            </a:r>
            <a:r>
              <a:rPr lang="it-IT" sz="2000" dirty="0" smtClean="0"/>
              <a:t>: </a:t>
            </a:r>
            <a:r>
              <a:rPr lang="it-IT" sz="2000" dirty="0" err="1" smtClean="0"/>
              <a:t>Organisation</a:t>
            </a:r>
            <a:r>
              <a:rPr lang="it-IT" sz="2000" dirty="0" smtClean="0"/>
              <a:t> und </a:t>
            </a:r>
            <a:r>
              <a:rPr lang="it-IT" sz="2000" dirty="0" err="1" smtClean="0"/>
              <a:t>Vermittlung</a:t>
            </a:r>
            <a:r>
              <a:rPr lang="it-IT" sz="2000" dirty="0" smtClean="0"/>
              <a:t> / </a:t>
            </a:r>
            <a:r>
              <a:rPr lang="it-IT" sz="2000" dirty="0" err="1" smtClean="0"/>
              <a:t>Visual</a:t>
            </a:r>
            <a:r>
              <a:rPr lang="it-IT" sz="2000" dirty="0" smtClean="0"/>
              <a:t> </a:t>
            </a:r>
            <a:r>
              <a:rPr lang="it-IT" sz="2000" dirty="0" err="1" smtClean="0"/>
              <a:t>Arts</a:t>
            </a:r>
            <a:r>
              <a:rPr lang="it-IT" sz="2000" dirty="0" smtClean="0"/>
              <a:t>, </a:t>
            </a:r>
            <a:r>
              <a:rPr lang="it-IT" sz="2000" dirty="0" err="1" smtClean="0"/>
              <a:t>Music</a:t>
            </a:r>
            <a:r>
              <a:rPr lang="it-IT" sz="2000" dirty="0" smtClean="0"/>
              <a:t> and </a:t>
            </a:r>
            <a:r>
              <a:rPr lang="it-IT" sz="2000" dirty="0" err="1" smtClean="0"/>
              <a:t>Modern</a:t>
            </a:r>
            <a:r>
              <a:rPr lang="it-IT" sz="2000" dirty="0" smtClean="0"/>
              <a:t> Media: </a:t>
            </a:r>
            <a:r>
              <a:rPr lang="it-IT" sz="2000" dirty="0" err="1" smtClean="0"/>
              <a:t>Organization</a:t>
            </a:r>
            <a:r>
              <a:rPr lang="it-IT" sz="2000" dirty="0" smtClean="0"/>
              <a:t> and </a:t>
            </a:r>
            <a:r>
              <a:rPr lang="it-IT" sz="2000" dirty="0" err="1" smtClean="0"/>
              <a:t>Presentation</a:t>
            </a:r>
            <a:r>
              <a:rPr lang="it-IT" sz="2000" dirty="0" smtClean="0"/>
              <a:t> </a:t>
            </a:r>
            <a:r>
              <a:rPr lang="it-IT" sz="2000" dirty="0" smtClean="0">
                <a:hlinkClick r:id="rId3"/>
              </a:rPr>
              <a:t>https://www.uni-marburg.de/en/studying/degree-programs/social-sciences/kumumeba</a:t>
            </a:r>
            <a:endParaRPr lang="it-IT" sz="2000" dirty="0" smtClean="0"/>
          </a:p>
          <a:p>
            <a:pPr>
              <a:buFont typeface="Arial" pitchFamily="34" charset="0"/>
              <a:buChar char="•"/>
            </a:pPr>
            <a:r>
              <a:rPr lang="it-IT" sz="2000" dirty="0" err="1" smtClean="0"/>
              <a:t>Kunstgeschichte</a:t>
            </a:r>
            <a:r>
              <a:rPr lang="it-IT" sz="2000" dirty="0" smtClean="0"/>
              <a:t> / </a:t>
            </a:r>
            <a:r>
              <a:rPr lang="it-IT" sz="2000" dirty="0" err="1" smtClean="0"/>
              <a:t>History</a:t>
            </a:r>
            <a:r>
              <a:rPr lang="it-IT" sz="2000" dirty="0" smtClean="0"/>
              <a:t> </a:t>
            </a:r>
            <a:r>
              <a:rPr lang="it-IT" sz="2000" dirty="0" err="1" smtClean="0"/>
              <a:t>of</a:t>
            </a:r>
            <a:r>
              <a:rPr lang="it-IT" sz="2000" dirty="0" smtClean="0"/>
              <a:t> Art </a:t>
            </a:r>
            <a:r>
              <a:rPr lang="it-IT" sz="2000" dirty="0" smtClean="0">
                <a:hlinkClick r:id="rId4"/>
              </a:rPr>
              <a:t>https://www.uni-marburg.de/en/studying/degree-programs/humanities/historyartsba</a:t>
            </a:r>
            <a:endParaRPr lang="it-IT" sz="20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57200"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asellaDiTesto 3"/>
          <p:cNvSpPr txBox="1"/>
          <p:nvPr/>
        </p:nvSpPr>
        <p:spPr>
          <a:xfrm>
            <a:off x="2769028" y="692696"/>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sp>
        <p:nvSpPr>
          <p:cNvPr id="9" name="CasellaDiTesto 8"/>
          <p:cNvSpPr txBox="1"/>
          <p:nvPr/>
        </p:nvSpPr>
        <p:spPr>
          <a:xfrm>
            <a:off x="827584" y="1124744"/>
            <a:ext cx="7704856" cy="2246769"/>
          </a:xfrm>
          <a:prstGeom prst="rect">
            <a:avLst/>
          </a:prstGeom>
          <a:noFill/>
        </p:spPr>
        <p:txBody>
          <a:bodyPr wrap="square" rtlCol="0">
            <a:spAutoFit/>
          </a:bodyPr>
          <a:lstStyle/>
          <a:p>
            <a:r>
              <a:rPr lang="it-IT" sz="2000" dirty="0" smtClean="0">
                <a:hlinkClick r:id="rId2"/>
              </a:rPr>
              <a:t>https://www.uni-marburg.de/en/fb09/studying/international/courses/special-courses-for-incomings</a:t>
            </a:r>
            <a:r>
              <a:rPr lang="it-IT" sz="2000" dirty="0" smtClean="0"/>
              <a:t> Corsi di lingua tedesca pensati apposta per studenti </a:t>
            </a:r>
            <a:r>
              <a:rPr lang="it-IT" sz="2000" dirty="0" err="1" smtClean="0"/>
              <a:t>Erasmus+</a:t>
            </a:r>
            <a:endParaRPr lang="it-IT" sz="2000" dirty="0" smtClean="0"/>
          </a:p>
          <a:p>
            <a:endParaRPr lang="it-IT" sz="2000" dirty="0" smtClean="0"/>
          </a:p>
          <a:p>
            <a:endParaRPr lang="it-IT" sz="2000" dirty="0" smtClean="0"/>
          </a:p>
          <a:p>
            <a:endParaRPr lang="it-IT" sz="2000" dirty="0"/>
          </a:p>
        </p:txBody>
      </p:sp>
      <p:sp>
        <p:nvSpPr>
          <p:cNvPr id="13" name="CasellaDiTesto 12"/>
          <p:cNvSpPr txBox="1"/>
          <p:nvPr/>
        </p:nvSpPr>
        <p:spPr>
          <a:xfrm>
            <a:off x="755576" y="2492896"/>
            <a:ext cx="4248472" cy="2862322"/>
          </a:xfrm>
          <a:prstGeom prst="rect">
            <a:avLst/>
          </a:prstGeom>
          <a:noFill/>
        </p:spPr>
        <p:txBody>
          <a:bodyPr wrap="square" rtlCol="0">
            <a:spAutoFit/>
          </a:bodyPr>
          <a:lstStyle/>
          <a:p>
            <a:r>
              <a:rPr lang="it-IT" sz="2000" dirty="0" smtClean="0">
                <a:hlinkClick r:id="rId3"/>
              </a:rPr>
              <a:t>https://www.uni-marburg.de/de/studium/studienangebot/pdf/ki09kumume-b.pdf</a:t>
            </a:r>
            <a:r>
              <a:rPr lang="it-IT" sz="2000" dirty="0" smtClean="0"/>
              <a:t> volantino con informazioni sul corso di laurea in “</a:t>
            </a:r>
            <a:r>
              <a:rPr lang="it-IT" sz="2000" dirty="0" err="1" smtClean="0"/>
              <a:t>Kunst</a:t>
            </a:r>
            <a:r>
              <a:rPr lang="it-IT" sz="2000" dirty="0" smtClean="0"/>
              <a:t>, </a:t>
            </a:r>
            <a:r>
              <a:rPr lang="it-IT" sz="2000" dirty="0" err="1" smtClean="0"/>
              <a:t>Musik</a:t>
            </a:r>
            <a:r>
              <a:rPr lang="it-IT" sz="2000" dirty="0" smtClean="0"/>
              <a:t> und </a:t>
            </a:r>
            <a:r>
              <a:rPr lang="it-IT" sz="2000" dirty="0" err="1" smtClean="0"/>
              <a:t>Medien</a:t>
            </a:r>
            <a:r>
              <a:rPr lang="it-IT" sz="2000" dirty="0" smtClean="0"/>
              <a:t>: </a:t>
            </a:r>
            <a:r>
              <a:rPr lang="it-IT" sz="2000" dirty="0" err="1" smtClean="0"/>
              <a:t>Organisation</a:t>
            </a:r>
            <a:r>
              <a:rPr lang="it-IT" sz="2000" dirty="0" smtClean="0"/>
              <a:t> und </a:t>
            </a:r>
            <a:r>
              <a:rPr lang="it-IT" sz="2000" dirty="0" err="1" smtClean="0"/>
              <a:t>Vermittlung</a:t>
            </a:r>
            <a:r>
              <a:rPr lang="it-IT" sz="2000" dirty="0" smtClean="0"/>
              <a:t>”.</a:t>
            </a:r>
          </a:p>
          <a:p>
            <a:endParaRPr lang="it-IT" sz="2000" dirty="0" smtClean="0"/>
          </a:p>
          <a:p>
            <a:endParaRPr lang="it-IT" sz="2000" dirty="0" smtClean="0"/>
          </a:p>
          <a:p>
            <a:endParaRPr lang="it-IT" sz="2000" dirty="0"/>
          </a:p>
        </p:txBody>
      </p:sp>
      <p:pic>
        <p:nvPicPr>
          <p:cNvPr id="14" name="Immagine 13" descr="Corsi triennale_0.png"/>
          <p:cNvPicPr>
            <a:picLocks noChangeAspect="1"/>
          </p:cNvPicPr>
          <p:nvPr/>
        </p:nvPicPr>
        <p:blipFill>
          <a:blip r:embed="rId4" cstate="print"/>
          <a:stretch>
            <a:fillRect/>
          </a:stretch>
        </p:blipFill>
        <p:spPr>
          <a:xfrm>
            <a:off x="5220072" y="2204864"/>
            <a:ext cx="3429479" cy="4001059"/>
          </a:xfrm>
          <a:prstGeom prst="rect">
            <a:avLst/>
          </a:prstGeom>
        </p:spPr>
      </p:pic>
      <p:sp>
        <p:nvSpPr>
          <p:cNvPr id="15" name="CasellaDiTesto 14"/>
          <p:cNvSpPr txBox="1"/>
          <p:nvPr/>
        </p:nvSpPr>
        <p:spPr>
          <a:xfrm>
            <a:off x="899592" y="4797152"/>
            <a:ext cx="2952328" cy="923330"/>
          </a:xfrm>
          <a:prstGeom prst="rect">
            <a:avLst/>
          </a:prstGeom>
          <a:noFill/>
        </p:spPr>
        <p:txBody>
          <a:bodyPr wrap="square" rtlCol="0">
            <a:spAutoFit/>
          </a:bodyPr>
          <a:lstStyle/>
          <a:p>
            <a:r>
              <a:rPr lang="it-IT" dirty="0" smtClean="0"/>
              <a:t>Organizzazione degli insegnamenti in moduli</a:t>
            </a:r>
          </a:p>
          <a:p>
            <a:endParaRPr lang="it-IT" dirty="0"/>
          </a:p>
        </p:txBody>
      </p:sp>
      <p:sp>
        <p:nvSpPr>
          <p:cNvPr id="16" name="Freccia a sinistra 15"/>
          <p:cNvSpPr/>
          <p:nvPr/>
        </p:nvSpPr>
        <p:spPr>
          <a:xfrm>
            <a:off x="3995936" y="486916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orsi triennale_01.png"/>
          <p:cNvPicPr>
            <a:picLocks noChangeAspect="1"/>
          </p:cNvPicPr>
          <p:nvPr/>
        </p:nvPicPr>
        <p:blipFill>
          <a:blip r:embed="rId2" cstate="print"/>
          <a:stretch>
            <a:fillRect/>
          </a:stretch>
        </p:blipFill>
        <p:spPr>
          <a:xfrm>
            <a:off x="885310" y="1289783"/>
            <a:ext cx="7373380" cy="4515481"/>
          </a:xfrm>
          <a:prstGeom prst="rect">
            <a:avLst/>
          </a:prstGeom>
        </p:spPr>
      </p:pic>
      <p:sp>
        <p:nvSpPr>
          <p:cNvPr id="3" name="CasellaDiTesto 2"/>
          <p:cNvSpPr txBox="1"/>
          <p:nvPr/>
        </p:nvSpPr>
        <p:spPr>
          <a:xfrm>
            <a:off x="2229278" y="548680"/>
            <a:ext cx="4574970" cy="369332"/>
          </a:xfrm>
          <a:prstGeom prst="rect">
            <a:avLst/>
          </a:prstGeom>
          <a:noFill/>
        </p:spPr>
        <p:txBody>
          <a:bodyPr wrap="none" rtlCol="0">
            <a:spAutoFit/>
          </a:bodyPr>
          <a:lstStyle/>
          <a:p>
            <a:r>
              <a:rPr lang="it-IT" dirty="0" smtClean="0"/>
              <a:t>Corsi che fanno riferimento ai “media </a:t>
            </a:r>
            <a:r>
              <a:rPr lang="it-IT" dirty="0" err="1" smtClean="0"/>
              <a:t>studies</a:t>
            </a:r>
            <a:r>
              <a:rPr lang="it-IT" dirty="0" smtClean="0"/>
              <a:t>”:</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404664"/>
            <a:ext cx="7704856" cy="3785652"/>
          </a:xfrm>
          <a:prstGeom prst="rect">
            <a:avLst/>
          </a:prstGeom>
          <a:noFill/>
        </p:spPr>
        <p:txBody>
          <a:bodyPr wrap="square" rtlCol="0">
            <a:spAutoFit/>
          </a:bodyPr>
          <a:lstStyle/>
          <a:p>
            <a:r>
              <a:rPr lang="it-IT" sz="2000" dirty="0" smtClean="0">
                <a:hlinkClick r:id="rId2"/>
              </a:rPr>
              <a:t>https://www.uni-marburg.de/de/fb09/forschung/auf-einen-blick</a:t>
            </a:r>
            <a:r>
              <a:rPr lang="it-IT" sz="2000" dirty="0" smtClean="0"/>
              <a:t> linee di ricerca del dipartimento (in generale)</a:t>
            </a:r>
          </a:p>
          <a:p>
            <a:r>
              <a:rPr lang="it-IT" sz="2000" dirty="0" smtClean="0">
                <a:hlinkClick r:id="rId3"/>
              </a:rPr>
              <a:t>https://www.uni-marburg.de/de/fb09/forschung/fachgebiete</a:t>
            </a:r>
            <a:r>
              <a:rPr lang="it-IT" sz="2000" dirty="0" smtClean="0"/>
              <a:t> singoli campi</a:t>
            </a:r>
          </a:p>
          <a:p>
            <a:endParaRPr lang="it-IT" sz="2000" dirty="0" smtClean="0"/>
          </a:p>
          <a:p>
            <a:r>
              <a:rPr lang="it-IT" sz="2000" dirty="0" smtClean="0"/>
              <a:t>Musica </a:t>
            </a:r>
            <a:r>
              <a:rPr lang="it-IT" sz="2000" dirty="0" smtClean="0">
                <a:hlinkClick r:id="rId4"/>
              </a:rPr>
              <a:t>https://www.uni-marburg.de/de/fb09/musikwissenschaft/forschung</a:t>
            </a:r>
            <a:endParaRPr lang="it-IT" sz="2000" dirty="0" smtClean="0"/>
          </a:p>
          <a:p>
            <a:r>
              <a:rPr lang="it-IT" sz="2000" dirty="0" smtClean="0"/>
              <a:t>Studi sui media </a:t>
            </a:r>
            <a:r>
              <a:rPr lang="it-IT" sz="2000" dirty="0" smtClean="0">
                <a:hlinkClick r:id="rId5"/>
              </a:rPr>
              <a:t>https://www.uni-marburg.de/de/fb09/medienwissenschaft/forschung/projekte</a:t>
            </a:r>
            <a:endParaRPr lang="it-IT" sz="2000" dirty="0" smtClean="0"/>
          </a:p>
          <a:p>
            <a:endParaRPr lang="it-IT" sz="2000" dirty="0" smtClean="0"/>
          </a:p>
          <a:p>
            <a:endParaRPr lang="it-IT" sz="2000" dirty="0" smtClean="0"/>
          </a:p>
          <a:p>
            <a:endParaRPr lang="it-IT" sz="2000" dirty="0"/>
          </a:p>
        </p:txBody>
      </p:sp>
      <p:sp>
        <p:nvSpPr>
          <p:cNvPr id="3" name="CasellaDiTesto 2"/>
          <p:cNvSpPr txBox="1"/>
          <p:nvPr/>
        </p:nvSpPr>
        <p:spPr>
          <a:xfrm>
            <a:off x="3475369" y="116632"/>
            <a:ext cx="2104743" cy="400110"/>
          </a:xfrm>
          <a:prstGeom prst="rect">
            <a:avLst/>
          </a:prstGeom>
          <a:noFill/>
        </p:spPr>
        <p:txBody>
          <a:bodyPr wrap="none" rtlCol="0">
            <a:spAutoFit/>
          </a:bodyPr>
          <a:lstStyle/>
          <a:p>
            <a:r>
              <a:rPr lang="it-IT" sz="2000" b="1" dirty="0" smtClean="0"/>
              <a:t>Indirizzi di ricerca:</a:t>
            </a:r>
            <a:endParaRPr lang="it-IT" sz="2000" b="1" dirty="0"/>
          </a:p>
        </p:txBody>
      </p:sp>
      <p:sp>
        <p:nvSpPr>
          <p:cNvPr id="4" name="CasellaDiTesto 3"/>
          <p:cNvSpPr txBox="1"/>
          <p:nvPr/>
        </p:nvSpPr>
        <p:spPr>
          <a:xfrm>
            <a:off x="827584" y="3140968"/>
            <a:ext cx="8131329" cy="677108"/>
          </a:xfrm>
          <a:prstGeom prst="rect">
            <a:avLst/>
          </a:prstGeom>
          <a:noFill/>
        </p:spPr>
        <p:txBody>
          <a:bodyPr wrap="none" rtlCol="0">
            <a:spAutoFit/>
          </a:bodyPr>
          <a:lstStyle/>
          <a:p>
            <a:r>
              <a:rPr lang="it-IT" sz="2000" dirty="0" smtClean="0"/>
              <a:t>Storia dell’arte </a:t>
            </a:r>
            <a:r>
              <a:rPr lang="it-IT" dirty="0" smtClean="0">
                <a:hlinkClick r:id="rId6"/>
              </a:rPr>
              <a:t>https://www.uni-marburg.de/de/fb09/khi/forschung</a:t>
            </a:r>
            <a:r>
              <a:rPr lang="it-IT" dirty="0" smtClean="0"/>
              <a:t> : in particolare</a:t>
            </a:r>
          </a:p>
          <a:p>
            <a:endParaRPr lang="it-IT" dirty="0" smtClean="0"/>
          </a:p>
        </p:txBody>
      </p:sp>
      <p:sp>
        <p:nvSpPr>
          <p:cNvPr id="5" name="CasellaDiTesto 4"/>
          <p:cNvSpPr txBox="1"/>
          <p:nvPr/>
        </p:nvSpPr>
        <p:spPr>
          <a:xfrm>
            <a:off x="467544" y="3591014"/>
            <a:ext cx="8530540" cy="2862322"/>
          </a:xfrm>
          <a:prstGeom prst="rect">
            <a:avLst/>
          </a:prstGeom>
          <a:noFill/>
        </p:spPr>
        <p:txBody>
          <a:bodyPr wrap="none" rtlCol="0">
            <a:spAutoFit/>
          </a:bodyPr>
          <a:lstStyle/>
          <a:p>
            <a:pPr>
              <a:buFont typeface="Arial" pitchFamily="34" charset="0"/>
              <a:buChar char="•"/>
            </a:pPr>
            <a:r>
              <a:rPr lang="it-IT" dirty="0" smtClean="0"/>
              <a:t>Storia e teoria dei media visivi, in particolare della fotografia </a:t>
            </a:r>
          </a:p>
          <a:p>
            <a:pPr>
              <a:buFont typeface="Arial" pitchFamily="34" charset="0"/>
              <a:buChar char="•"/>
            </a:pPr>
            <a:r>
              <a:rPr lang="it-IT" dirty="0" smtClean="0"/>
              <a:t>Storia della scienza e dei media nella storia dell'arte </a:t>
            </a:r>
          </a:p>
          <a:p>
            <a:pPr>
              <a:buFont typeface="Arial" pitchFamily="34" charset="0"/>
              <a:buChar char="•"/>
            </a:pPr>
            <a:r>
              <a:rPr lang="it-IT" dirty="0" smtClean="0"/>
              <a:t>Metodi di documentazione storica dell'arte </a:t>
            </a:r>
          </a:p>
          <a:p>
            <a:pPr>
              <a:buFont typeface="Arial" pitchFamily="34" charset="0"/>
              <a:buChar char="•"/>
            </a:pPr>
            <a:r>
              <a:rPr lang="it-IT" dirty="0" smtClean="0"/>
              <a:t>Storia dell'arte di Roma nel Medioevo e storia dell'archeologia </a:t>
            </a:r>
          </a:p>
          <a:p>
            <a:pPr>
              <a:buFont typeface="Arial" pitchFamily="34" charset="0"/>
              <a:buChar char="•"/>
            </a:pPr>
            <a:r>
              <a:rPr lang="it-IT" dirty="0" smtClean="0"/>
              <a:t>Storia dell'architettura e delle arti visive in Germania e Francia dal Rinascimento ad oggi </a:t>
            </a:r>
          </a:p>
          <a:p>
            <a:pPr>
              <a:buFont typeface="Arial" pitchFamily="34" charset="0"/>
              <a:buChar char="•"/>
            </a:pPr>
            <a:r>
              <a:rPr lang="it-IT" dirty="0" smtClean="0"/>
              <a:t>Cultura giudiziaria europea </a:t>
            </a:r>
          </a:p>
          <a:p>
            <a:pPr>
              <a:buFont typeface="Arial" pitchFamily="34" charset="0"/>
              <a:buChar char="•"/>
            </a:pPr>
            <a:r>
              <a:rPr lang="it-IT" dirty="0" smtClean="0"/>
              <a:t>Arte nella DDR</a:t>
            </a:r>
          </a:p>
          <a:p>
            <a:pPr>
              <a:buFont typeface="Arial" pitchFamily="34" charset="0"/>
              <a:buChar char="•"/>
            </a:pPr>
            <a:r>
              <a:rPr lang="it-IT" dirty="0" smtClean="0"/>
              <a:t>Materialità e concetto di lavoro nell'arte contemporanea </a:t>
            </a:r>
          </a:p>
          <a:p>
            <a:pPr>
              <a:buFont typeface="Arial" pitchFamily="34" charset="0"/>
              <a:buChar char="•"/>
            </a:pPr>
            <a:r>
              <a:rPr lang="it-IT" dirty="0" smtClean="0"/>
              <a:t>Iconografia politica </a:t>
            </a:r>
          </a:p>
          <a:p>
            <a:pPr>
              <a:buFont typeface="Arial" pitchFamily="34" charset="0"/>
              <a:buChar char="•"/>
            </a:pPr>
            <a:r>
              <a:rPr lang="it-IT" dirty="0" smtClean="0"/>
              <a:t>Trasferimento di arte e cultura tra Germania e Francia </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17837" y="116632"/>
            <a:ext cx="3075137" cy="461665"/>
          </a:xfrm>
          <a:prstGeom prst="rect">
            <a:avLst/>
          </a:prstGeom>
          <a:noFill/>
        </p:spPr>
        <p:txBody>
          <a:bodyPr wrap="none" rtlCol="0">
            <a:spAutoFit/>
          </a:bodyPr>
          <a:lstStyle/>
          <a:p>
            <a:r>
              <a:rPr lang="it-IT" sz="2400" b="1" dirty="0" smtClean="0"/>
              <a:t>Docenti di riferimento</a:t>
            </a:r>
            <a:r>
              <a:rPr lang="it-IT" sz="2000" b="1" dirty="0" smtClean="0"/>
              <a:t>:</a:t>
            </a:r>
            <a:endParaRPr lang="it-IT" sz="2000" b="1" dirty="0"/>
          </a:p>
        </p:txBody>
      </p:sp>
      <p:sp>
        <p:nvSpPr>
          <p:cNvPr id="7" name="CasellaDiTesto 6"/>
          <p:cNvSpPr txBox="1"/>
          <p:nvPr/>
        </p:nvSpPr>
        <p:spPr>
          <a:xfrm>
            <a:off x="395536" y="836712"/>
            <a:ext cx="8424936" cy="5078313"/>
          </a:xfrm>
          <a:prstGeom prst="rect">
            <a:avLst/>
          </a:prstGeom>
          <a:noFill/>
        </p:spPr>
        <p:txBody>
          <a:bodyPr wrap="square" rtlCol="0">
            <a:spAutoFit/>
          </a:bodyPr>
          <a:lstStyle/>
          <a:p>
            <a:pPr>
              <a:buFont typeface="Arial" pitchFamily="34" charset="0"/>
              <a:buChar char="•"/>
            </a:pPr>
            <a:endParaRPr lang="it-IT" b="1" dirty="0" smtClean="0"/>
          </a:p>
          <a:p>
            <a:pPr>
              <a:buFont typeface="Arial" pitchFamily="34" charset="0"/>
              <a:buChar char="•"/>
            </a:pPr>
            <a:endParaRPr lang="it-IT" b="1" dirty="0" smtClean="0"/>
          </a:p>
          <a:p>
            <a:pPr>
              <a:buFont typeface="Arial" pitchFamily="34" charset="0"/>
              <a:buChar char="•"/>
            </a:pPr>
            <a:r>
              <a:rPr lang="it-IT" b="1" dirty="0" err="1" smtClean="0"/>
              <a:t>Lothar</a:t>
            </a:r>
            <a:r>
              <a:rPr lang="it-IT" b="1" dirty="0" smtClean="0"/>
              <a:t> Schmidt </a:t>
            </a:r>
            <a:r>
              <a:rPr lang="it-IT" dirty="0" smtClean="0"/>
              <a:t>(Storia dell'estetica della musica e teoria della musica, Storia della musica tra la fine del </a:t>
            </a:r>
            <a:r>
              <a:rPr lang="it-IT" dirty="0" err="1" smtClean="0"/>
              <a:t>XVIII</a:t>
            </a:r>
            <a:r>
              <a:rPr lang="it-IT" dirty="0" smtClean="0"/>
              <a:t> e l'inizio del XX secolo, Felix Mendelssohn </a:t>
            </a:r>
            <a:r>
              <a:rPr lang="it-IT" dirty="0" err="1" smtClean="0"/>
              <a:t>Bartholdy</a:t>
            </a:r>
            <a:r>
              <a:rPr lang="it-IT" dirty="0" smtClean="0"/>
              <a:t>, Storia della musica del primo periodo moderno (dal 15 ° al 17 ° secolo), Musica e registrazione)</a:t>
            </a:r>
          </a:p>
          <a:p>
            <a:pPr>
              <a:buFont typeface="Arial" pitchFamily="34" charset="0"/>
              <a:buChar char="•"/>
            </a:pPr>
            <a:r>
              <a:rPr lang="it-IT" b="1" dirty="0" smtClean="0"/>
              <a:t>Sabine </a:t>
            </a:r>
            <a:r>
              <a:rPr lang="it-IT" b="1" dirty="0" err="1" smtClean="0"/>
              <a:t>Henze-Döhring</a:t>
            </a:r>
            <a:r>
              <a:rPr lang="it-IT" b="1" dirty="0" smtClean="0"/>
              <a:t> (</a:t>
            </a:r>
            <a:r>
              <a:rPr lang="it-IT" dirty="0" smtClean="0"/>
              <a:t>Storia della musica del 18 ° e 19 ° secolo, Opera dal 18 alla metà del 20 ° secolo, Cultura musicale di corte (</a:t>
            </a:r>
            <a:r>
              <a:rPr lang="it-IT" dirty="0" err="1" smtClean="0"/>
              <a:t>Margravine</a:t>
            </a:r>
            <a:r>
              <a:rPr lang="it-IT" dirty="0" smtClean="0"/>
              <a:t> </a:t>
            </a:r>
            <a:r>
              <a:rPr lang="it-IT" dirty="0" err="1" smtClean="0"/>
              <a:t>Wilhelmine</a:t>
            </a:r>
            <a:r>
              <a:rPr lang="it-IT" dirty="0" smtClean="0"/>
              <a:t> von </a:t>
            </a:r>
            <a:r>
              <a:rPr lang="it-IT" dirty="0" err="1" smtClean="0"/>
              <a:t>Bayreuth</a:t>
            </a:r>
            <a:r>
              <a:rPr lang="it-IT" dirty="0" smtClean="0"/>
              <a:t>, Federico il Grande), Wolfgang Amadeus Mozart, </a:t>
            </a:r>
            <a:r>
              <a:rPr lang="it-IT" dirty="0" err="1" smtClean="0"/>
              <a:t>Gioachino</a:t>
            </a:r>
            <a:r>
              <a:rPr lang="it-IT" dirty="0" smtClean="0"/>
              <a:t> Rossini, Giacomo </a:t>
            </a:r>
            <a:r>
              <a:rPr lang="it-IT" dirty="0" err="1" smtClean="0"/>
              <a:t>Meyerbeer</a:t>
            </a:r>
            <a:r>
              <a:rPr lang="it-IT" dirty="0" smtClean="0"/>
              <a:t>, Giuseppe Verdi)</a:t>
            </a:r>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b="1" dirty="0" err="1" smtClean="0"/>
              <a:t>Andreas</a:t>
            </a:r>
            <a:r>
              <a:rPr lang="it-IT" b="1" dirty="0" smtClean="0"/>
              <a:t> </a:t>
            </a:r>
            <a:r>
              <a:rPr lang="it-IT" b="1" dirty="0" err="1" smtClean="0"/>
              <a:t>Dörner</a:t>
            </a:r>
            <a:r>
              <a:rPr lang="it-IT" b="1" dirty="0" smtClean="0"/>
              <a:t> </a:t>
            </a:r>
            <a:r>
              <a:rPr lang="it-IT" dirty="0" smtClean="0"/>
              <a:t>(La televisione come mezzo politico, comunicazione politica: campagne elettorali, Cultura mediatica e cultura politica, Cultura intrattenimento</a:t>
            </a:r>
          </a:p>
          <a:p>
            <a:pPr>
              <a:buFont typeface="Arial" pitchFamily="34" charset="0"/>
              <a:buChar char="•"/>
            </a:pPr>
            <a:endParaRPr lang="it-IT" dirty="0" smtClean="0"/>
          </a:p>
        </p:txBody>
      </p:sp>
      <p:sp>
        <p:nvSpPr>
          <p:cNvPr id="8" name="CasellaDiTesto 7"/>
          <p:cNvSpPr txBox="1"/>
          <p:nvPr/>
        </p:nvSpPr>
        <p:spPr>
          <a:xfrm>
            <a:off x="3779912" y="836712"/>
            <a:ext cx="1467389" cy="400110"/>
          </a:xfrm>
          <a:prstGeom prst="rect">
            <a:avLst/>
          </a:prstGeom>
          <a:noFill/>
        </p:spPr>
        <p:txBody>
          <a:bodyPr wrap="none" rtlCol="0">
            <a:spAutoFit/>
          </a:bodyPr>
          <a:lstStyle/>
          <a:p>
            <a:r>
              <a:rPr lang="it-IT" sz="2000" b="1" dirty="0" smtClean="0"/>
              <a:t>Musicologia</a:t>
            </a:r>
            <a:endParaRPr lang="it-IT" sz="2000" b="1" dirty="0"/>
          </a:p>
        </p:txBody>
      </p:sp>
      <p:sp>
        <p:nvSpPr>
          <p:cNvPr id="10" name="CasellaDiTesto 9"/>
          <p:cNvSpPr txBox="1"/>
          <p:nvPr/>
        </p:nvSpPr>
        <p:spPr>
          <a:xfrm>
            <a:off x="4066097" y="4469050"/>
            <a:ext cx="865943" cy="400110"/>
          </a:xfrm>
          <a:prstGeom prst="rect">
            <a:avLst/>
          </a:prstGeom>
          <a:noFill/>
        </p:spPr>
        <p:txBody>
          <a:bodyPr wrap="none" rtlCol="0">
            <a:spAutoFit/>
          </a:bodyPr>
          <a:lstStyle/>
          <a:p>
            <a:r>
              <a:rPr lang="it-IT" sz="2000" b="1" dirty="0" smtClean="0"/>
              <a:t>Media</a:t>
            </a:r>
            <a:endParaRPr lang="it-IT"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88640"/>
            <a:ext cx="8424936" cy="6740307"/>
          </a:xfrm>
          <a:prstGeom prst="rect">
            <a:avLst/>
          </a:prstGeom>
          <a:noFill/>
        </p:spPr>
        <p:txBody>
          <a:bodyPr wrap="square" rtlCol="0">
            <a:spAutoFit/>
          </a:bodyPr>
          <a:lstStyle/>
          <a:p>
            <a:pPr>
              <a:buFont typeface="Arial" pitchFamily="34" charset="0"/>
              <a:buChar char="•"/>
            </a:pPr>
            <a:r>
              <a:rPr lang="it-IT" b="1" dirty="0" err="1" smtClean="0"/>
              <a:t>Lothar</a:t>
            </a:r>
            <a:r>
              <a:rPr lang="it-IT" b="1" dirty="0" smtClean="0"/>
              <a:t> Schmidt </a:t>
            </a:r>
            <a:r>
              <a:rPr lang="it-IT" dirty="0" smtClean="0"/>
              <a:t>(Storia dell'estetica della musica e teoria della musica, Storia della musica tra la fine del </a:t>
            </a:r>
            <a:r>
              <a:rPr lang="it-IT" dirty="0" err="1" smtClean="0"/>
              <a:t>XVIII</a:t>
            </a:r>
            <a:r>
              <a:rPr lang="it-IT" dirty="0" smtClean="0"/>
              <a:t> e l'inizio del XX secolo, Felix Mendelssohn </a:t>
            </a:r>
            <a:r>
              <a:rPr lang="it-IT" dirty="0" err="1" smtClean="0"/>
              <a:t>Bartholdy</a:t>
            </a:r>
            <a:r>
              <a:rPr lang="it-IT" dirty="0" smtClean="0"/>
              <a:t>, Storia della musica del primo periodo moderno (dal 15 ° al 17 ° secolo), Musica e registrazione)</a:t>
            </a:r>
          </a:p>
          <a:p>
            <a:pPr>
              <a:buFont typeface="Arial" pitchFamily="34" charset="0"/>
              <a:buChar char="•"/>
            </a:pPr>
            <a:r>
              <a:rPr lang="it-IT" dirty="0" smtClean="0"/>
              <a:t> </a:t>
            </a:r>
            <a:r>
              <a:rPr lang="it-IT" b="1" dirty="0" smtClean="0"/>
              <a:t>Ingo </a:t>
            </a:r>
            <a:r>
              <a:rPr lang="it-IT" b="1" dirty="0" err="1" smtClean="0"/>
              <a:t>Herklotz</a:t>
            </a:r>
            <a:r>
              <a:rPr lang="it-IT" dirty="0" smtClean="0"/>
              <a:t> (Ritratto nel Medioevo, in particolare monumenti funerari, decorazioni di palazzo e propaganda dell'immagine papale, Storia dell'archeologia e degli studi classici dal Rinascimento, ricezioni dell’arte medievale dal 16 ° secolo)</a:t>
            </a:r>
          </a:p>
          <a:p>
            <a:pPr>
              <a:buFont typeface="Arial" pitchFamily="34" charset="0"/>
              <a:buChar char="•"/>
            </a:pPr>
            <a:r>
              <a:rPr lang="it-IT" b="1" dirty="0" err="1" smtClean="0"/>
              <a:t>Hubert</a:t>
            </a:r>
            <a:r>
              <a:rPr lang="it-IT" b="1" dirty="0" smtClean="0"/>
              <a:t> </a:t>
            </a:r>
            <a:r>
              <a:rPr lang="it-IT" b="1" dirty="0" err="1" smtClean="0"/>
              <a:t>Locher</a:t>
            </a:r>
            <a:r>
              <a:rPr lang="it-IT" b="1" dirty="0" smtClean="0"/>
              <a:t> (</a:t>
            </a:r>
            <a:r>
              <a:rPr lang="it-IT" dirty="0" smtClean="0"/>
              <a:t>Letteratura artistica e teoria nel rinascimento e nel periodo moderno, Storia della storia dell'arte, Relazioni parola-immagine fin dal primo periodo moderno, Accoglienza estetica e storia, </a:t>
            </a:r>
            <a:r>
              <a:rPr lang="it-IT" dirty="0" err="1" smtClean="0"/>
              <a:t>Storia</a:t>
            </a:r>
            <a:r>
              <a:rPr lang="it-IT" dirty="0" smtClean="0"/>
              <a:t> dell'arte della fotografia, L'immagine come documento, Storia dei musei e delle mostre)</a:t>
            </a:r>
          </a:p>
          <a:p>
            <a:pPr>
              <a:buFont typeface="Arial" pitchFamily="34" charset="0"/>
              <a:buChar char="•"/>
            </a:pPr>
            <a:r>
              <a:rPr lang="it-IT" b="1" dirty="0" err="1" smtClean="0"/>
              <a:t>Sigrid</a:t>
            </a:r>
            <a:r>
              <a:rPr lang="it-IT" b="1" dirty="0" smtClean="0"/>
              <a:t> </a:t>
            </a:r>
            <a:r>
              <a:rPr lang="it-IT" b="1" dirty="0" err="1" smtClean="0"/>
              <a:t>Hofer</a:t>
            </a:r>
            <a:r>
              <a:rPr lang="it-IT" b="1" dirty="0" smtClean="0"/>
              <a:t> (</a:t>
            </a:r>
            <a:r>
              <a:rPr lang="it-IT" dirty="0" smtClean="0"/>
              <a:t>Storia e teoria dell'architettura dei secoli XIX e XX, Riforma dei movimenti intorno e dopo il 1900, Arte dopo il 1945, Storia dell'arte tedesca)</a:t>
            </a:r>
          </a:p>
          <a:p>
            <a:pPr>
              <a:buFont typeface="Arial" pitchFamily="34" charset="0"/>
              <a:buChar char="•"/>
            </a:pPr>
            <a:r>
              <a:rPr lang="it-IT" b="1" dirty="0" err="1" smtClean="0"/>
              <a:t>Katharina</a:t>
            </a:r>
            <a:r>
              <a:rPr lang="it-IT" b="1" dirty="0" smtClean="0"/>
              <a:t> </a:t>
            </a:r>
            <a:r>
              <a:rPr lang="it-IT" b="1" dirty="0" err="1" smtClean="0"/>
              <a:t>Krause</a:t>
            </a:r>
            <a:r>
              <a:rPr lang="it-IT" b="1" dirty="0" smtClean="0"/>
              <a:t> (</a:t>
            </a:r>
            <a:r>
              <a:rPr lang="it-IT" dirty="0" smtClean="0"/>
              <a:t>Arte e architettura francese e il loro impatto nei paesi di lingua tedesca nel </a:t>
            </a:r>
            <a:r>
              <a:rPr lang="it-IT" dirty="0" err="1" smtClean="0"/>
              <a:t>XVII</a:t>
            </a:r>
            <a:r>
              <a:rPr lang="it-IT" dirty="0" smtClean="0"/>
              <a:t> e XVIII secolo, Arti visive nella Germania meridionale intorno al 1500, Immagine e testo nella letteratura storica dell'arte)</a:t>
            </a:r>
          </a:p>
          <a:p>
            <a:pPr>
              <a:buFont typeface="Arial" pitchFamily="34" charset="0"/>
              <a:buChar char="•"/>
            </a:pPr>
            <a:r>
              <a:rPr lang="it-IT" b="1" dirty="0" smtClean="0"/>
              <a:t>Jörg </a:t>
            </a:r>
            <a:r>
              <a:rPr lang="it-IT" b="1" dirty="0" err="1" smtClean="0"/>
              <a:t>Stabenow</a:t>
            </a:r>
            <a:r>
              <a:rPr lang="it-IT" dirty="0" smtClean="0"/>
              <a:t>(architettura)</a:t>
            </a:r>
          </a:p>
          <a:p>
            <a:pPr>
              <a:buFont typeface="Arial" pitchFamily="34" charset="0"/>
              <a:buChar char="•"/>
            </a:pPr>
            <a:r>
              <a:rPr lang="it-IT" b="1" dirty="0" err="1" smtClean="0"/>
              <a:t>Hendrik</a:t>
            </a:r>
            <a:r>
              <a:rPr lang="it-IT" b="1" dirty="0" smtClean="0"/>
              <a:t> </a:t>
            </a:r>
            <a:r>
              <a:rPr lang="it-IT" b="1" dirty="0" err="1" smtClean="0"/>
              <a:t>Ziegler</a:t>
            </a:r>
            <a:r>
              <a:rPr lang="it-IT" b="1" dirty="0" smtClean="0"/>
              <a:t> (</a:t>
            </a:r>
            <a:r>
              <a:rPr lang="it-IT" dirty="0" smtClean="0"/>
              <a:t>Immagini del potere/dominio e il loro potenziale di conflitto: immagini nemiche; iconoclasti; censura; Discorsi di giustificazione teorica dell'arte. Mobilità di artisti e opere d'arte: trasferimento culturale tra Germania, Francia e paesi europei limitrofi; Viaggi, migrazione ed esilio di artisti; Formazione di un collezionista e museo in Europa. Storia dell'arte digitale: sviluppo e miglioramento di nuove modalità di interrogazione, visualizzazione e collegamento interattivo di informazioni testuali e pittoriche nel campo delle discipline umanistiche digitali.)</a:t>
            </a:r>
          </a:p>
          <a:p>
            <a:pPr>
              <a:buFont typeface="Arial" pitchFamily="34" charset="0"/>
              <a:buChar char="•"/>
            </a:pPr>
            <a:r>
              <a:rPr lang="it-IT" b="1" dirty="0" err="1" smtClean="0"/>
              <a:t>Ulrich</a:t>
            </a:r>
            <a:r>
              <a:rPr lang="it-IT" b="1" dirty="0" smtClean="0"/>
              <a:t> </a:t>
            </a:r>
            <a:r>
              <a:rPr lang="it-IT" b="1" dirty="0" err="1" smtClean="0"/>
              <a:t>Schütte</a:t>
            </a:r>
            <a:r>
              <a:rPr lang="it-IT" b="1" dirty="0" smtClean="0"/>
              <a:t> </a:t>
            </a:r>
            <a:r>
              <a:rPr lang="it-IT" dirty="0" smtClean="0"/>
              <a:t>(architettura)</a:t>
            </a:r>
          </a:p>
        </p:txBody>
      </p:sp>
      <p:sp>
        <p:nvSpPr>
          <p:cNvPr id="3" name="CasellaDiTesto 2"/>
          <p:cNvSpPr txBox="1"/>
          <p:nvPr/>
        </p:nvSpPr>
        <p:spPr>
          <a:xfrm>
            <a:off x="3563888" y="-67454"/>
            <a:ext cx="1743811" cy="400110"/>
          </a:xfrm>
          <a:prstGeom prst="rect">
            <a:avLst/>
          </a:prstGeom>
          <a:noFill/>
        </p:spPr>
        <p:txBody>
          <a:bodyPr wrap="none" rtlCol="0">
            <a:spAutoFit/>
          </a:bodyPr>
          <a:lstStyle/>
          <a:p>
            <a:r>
              <a:rPr lang="it-IT" sz="2000" b="1" dirty="0" smtClean="0"/>
              <a:t>Storia dell’arte</a:t>
            </a:r>
            <a:endParaRPr lang="it-IT"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1" y="530677"/>
            <a:ext cx="8712969" cy="1384995"/>
          </a:xfrm>
          <a:prstGeom prst="rect">
            <a:avLst/>
          </a:prstGeom>
          <a:noFill/>
        </p:spPr>
        <p:txBody>
          <a:bodyPr wrap="square" rtlCol="0">
            <a:spAutoFit/>
          </a:bodyPr>
          <a:lstStyle/>
          <a:p>
            <a:pPr algn="ctr"/>
            <a:r>
              <a:rPr lang="it-IT" sz="2800" dirty="0" err="1" smtClean="0"/>
              <a:t>Rheinisch-Westfaelische</a:t>
            </a:r>
            <a:r>
              <a:rPr lang="it-IT" sz="2800" dirty="0" smtClean="0"/>
              <a:t> </a:t>
            </a:r>
            <a:r>
              <a:rPr lang="it-IT" sz="2800" dirty="0" err="1" smtClean="0"/>
              <a:t>Technische</a:t>
            </a:r>
            <a:r>
              <a:rPr lang="it-IT" sz="2800" dirty="0" smtClean="0"/>
              <a:t> </a:t>
            </a:r>
            <a:r>
              <a:rPr lang="it-IT" sz="2800" dirty="0" err="1" smtClean="0"/>
              <a:t>Hochschule</a:t>
            </a:r>
            <a:r>
              <a:rPr lang="it-IT" sz="2800" dirty="0" smtClean="0"/>
              <a:t> </a:t>
            </a:r>
            <a:r>
              <a:rPr lang="it-IT" sz="2800" dirty="0" err="1" smtClean="0"/>
              <a:t>Aachen-</a:t>
            </a:r>
            <a:r>
              <a:rPr lang="it-IT" sz="2800" dirty="0" smtClean="0"/>
              <a:t> RWTH </a:t>
            </a:r>
            <a:r>
              <a:rPr lang="it-IT" sz="2800" dirty="0" err="1" smtClean="0"/>
              <a:t>Aachen</a:t>
            </a:r>
            <a:r>
              <a:rPr lang="it-IT" sz="2800" dirty="0" smtClean="0"/>
              <a:t> </a:t>
            </a:r>
            <a:r>
              <a:rPr lang="it-IT" sz="2800" dirty="0" err="1" smtClean="0"/>
              <a:t>Lehrstuhl</a:t>
            </a:r>
            <a:r>
              <a:rPr lang="it-IT" sz="2800" dirty="0" smtClean="0"/>
              <a:t> </a:t>
            </a:r>
            <a:r>
              <a:rPr lang="it-IT" sz="2800" dirty="0" err="1" smtClean="0"/>
              <a:t>für</a:t>
            </a:r>
            <a:r>
              <a:rPr lang="it-IT" sz="2800" dirty="0" smtClean="0"/>
              <a:t> </a:t>
            </a:r>
            <a:r>
              <a:rPr lang="it-IT" sz="2800" dirty="0" err="1" smtClean="0"/>
              <a:t>Architekturgeschichte</a:t>
            </a:r>
            <a:endParaRPr lang="it-IT" sz="2800" dirty="0" smtClean="0"/>
          </a:p>
          <a:p>
            <a:pPr algn="ctr"/>
            <a:r>
              <a:rPr lang="it-IT" sz="2800" dirty="0" smtClean="0"/>
              <a:t>(Aquisgrana)</a:t>
            </a:r>
            <a:endParaRPr lang="it-IT" sz="2800" dirty="0"/>
          </a:p>
        </p:txBody>
      </p:sp>
      <p:sp>
        <p:nvSpPr>
          <p:cNvPr id="3" name="CasellaDiTesto 2"/>
          <p:cNvSpPr txBox="1"/>
          <p:nvPr/>
        </p:nvSpPr>
        <p:spPr>
          <a:xfrm>
            <a:off x="899592" y="1979543"/>
            <a:ext cx="7200800" cy="4185761"/>
          </a:xfrm>
          <a:prstGeom prst="rect">
            <a:avLst/>
          </a:prstGeom>
          <a:noFill/>
        </p:spPr>
        <p:txBody>
          <a:bodyPr wrap="square" rtlCol="0">
            <a:spAutoFit/>
          </a:bodyPr>
          <a:lstStyle/>
          <a:p>
            <a:r>
              <a:rPr lang="it-IT" sz="2400" b="1" dirty="0" smtClean="0"/>
              <a:t>Posti: </a:t>
            </a:r>
            <a:r>
              <a:rPr lang="it-IT" sz="2400" dirty="0" smtClean="0"/>
              <a:t>1</a:t>
            </a:r>
            <a:endParaRPr lang="it-IT" sz="2000" dirty="0" smtClean="0"/>
          </a:p>
          <a:p>
            <a:r>
              <a:rPr lang="it-IT" sz="2400" b="1" dirty="0" smtClean="0"/>
              <a:t>Mesi: </a:t>
            </a:r>
            <a:r>
              <a:rPr lang="it-IT" sz="2400" dirty="0" smtClean="0"/>
              <a:t>6</a:t>
            </a:r>
          </a:p>
          <a:p>
            <a:r>
              <a:rPr lang="it-IT" sz="2400" b="1" dirty="0" smtClean="0"/>
              <a:t>Lingua </a:t>
            </a:r>
            <a:r>
              <a:rPr lang="it-IT" sz="2400" b="1" dirty="0" smtClean="0"/>
              <a:t>principale: </a:t>
            </a:r>
            <a:r>
              <a:rPr lang="it-IT" sz="2400" dirty="0" smtClean="0"/>
              <a:t>tedesco</a:t>
            </a:r>
          </a:p>
          <a:p>
            <a:r>
              <a:rPr lang="it-IT" sz="2400" b="1" dirty="0" smtClean="0"/>
              <a:t>Richiesto certificato alla partenza: </a:t>
            </a:r>
            <a:r>
              <a:rPr lang="it-IT" sz="2400" dirty="0" smtClean="0"/>
              <a:t>tedesco B1</a:t>
            </a:r>
          </a:p>
          <a:p>
            <a:r>
              <a:rPr lang="it-IT" sz="2400" b="1" dirty="0" smtClean="0"/>
              <a:t>Sito: </a:t>
            </a:r>
            <a:r>
              <a:rPr lang="it-IT" sz="2000" dirty="0" smtClean="0">
                <a:hlinkClick r:id="rId2"/>
              </a:rPr>
              <a:t>https:</a:t>
            </a:r>
            <a:r>
              <a:rPr lang="it-IT" dirty="0" smtClean="0">
                <a:hlinkClick r:id="rId2"/>
              </a:rPr>
              <a:t>//</a:t>
            </a:r>
            <a:r>
              <a:rPr lang="it-IT" sz="2000" dirty="0" smtClean="0">
                <a:hlinkClick r:id="rId2"/>
              </a:rPr>
              <a:t>arch.rwth-aachen.de/go/id/gfa/?lidx=1</a:t>
            </a:r>
            <a:r>
              <a:rPr lang="it-IT" dirty="0" smtClean="0"/>
              <a:t> (sito generale dell’università</a:t>
            </a:r>
            <a:r>
              <a:rPr lang="it-IT" sz="2000" dirty="0" smtClean="0"/>
              <a:t>)</a:t>
            </a:r>
          </a:p>
          <a:p>
            <a:r>
              <a:rPr lang="it-IT" dirty="0" smtClean="0">
                <a:hlinkClick r:id="rId3"/>
              </a:rPr>
              <a:t>https://arch.rwth-aachen.de/cms/Architektur/Studium/Studiengaenge/~ngb/B-Sc-Architektur/lidx/1/</a:t>
            </a:r>
            <a:r>
              <a:rPr lang="it-IT" dirty="0" smtClean="0"/>
              <a:t> (sito della triennale “</a:t>
            </a:r>
            <a:r>
              <a:rPr lang="it-IT" dirty="0" err="1" smtClean="0"/>
              <a:t>architecture</a:t>
            </a:r>
            <a:r>
              <a:rPr lang="it-IT" dirty="0" smtClean="0"/>
              <a:t>”)</a:t>
            </a:r>
          </a:p>
          <a:p>
            <a:r>
              <a:rPr lang="it-IT" dirty="0" smtClean="0">
                <a:hlinkClick r:id="rId4"/>
              </a:rPr>
              <a:t>https://arch.rwth-aachen.de/cms/Architektur/Studium/Studienmanagement/International-Office-Arch-/Incomings2/~excf/ERASMUS-PLUS/?lidx=1</a:t>
            </a:r>
            <a:r>
              <a:rPr lang="it-IT" dirty="0" smtClean="0"/>
              <a:t> informazioni per studenti </a:t>
            </a:r>
            <a:r>
              <a:rPr lang="it-IT" dirty="0" err="1" smtClean="0"/>
              <a:t>Erasmus+</a:t>
            </a:r>
            <a:endParaRPr lang="it-IT" dirty="0" smtClean="0"/>
          </a:p>
        </p:txBody>
      </p:sp>
      <p:sp>
        <p:nvSpPr>
          <p:cNvPr id="4" name="CasellaDiTesto 3"/>
          <p:cNvSpPr txBox="1"/>
          <p:nvPr/>
        </p:nvSpPr>
        <p:spPr>
          <a:xfrm>
            <a:off x="4644008" y="2103239"/>
            <a:ext cx="3528392" cy="400110"/>
          </a:xfrm>
          <a:prstGeom prst="rect">
            <a:avLst/>
          </a:prstGeom>
          <a:noFill/>
        </p:spPr>
        <p:txBody>
          <a:bodyPr wrap="square" rtlCol="0">
            <a:spAutoFit/>
          </a:bodyPr>
          <a:lstStyle/>
          <a:p>
            <a:r>
              <a:rPr lang="it-IT" sz="2000" i="1" dirty="0" smtClean="0"/>
              <a:t>“no iscritti al primo anno”</a:t>
            </a:r>
            <a:endParaRPr lang="it-IT" sz="1600" i="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3608" y="1258882"/>
            <a:ext cx="7272808" cy="3970318"/>
          </a:xfrm>
          <a:prstGeom prst="rect">
            <a:avLst/>
          </a:prstGeom>
          <a:noFill/>
        </p:spPr>
        <p:txBody>
          <a:bodyPr wrap="square" rtlCol="0">
            <a:spAutoFit/>
          </a:bodyPr>
          <a:lstStyle/>
          <a:p>
            <a:r>
              <a:rPr lang="it-IT" sz="2800" dirty="0" smtClean="0"/>
              <a:t>Di seguito sono elencati solo i flussi </a:t>
            </a:r>
            <a:r>
              <a:rPr lang="it-IT" sz="2800" dirty="0" err="1" smtClean="0"/>
              <a:t>Erasmus+</a:t>
            </a:r>
            <a:r>
              <a:rPr lang="it-IT" sz="2800" dirty="0" smtClean="0"/>
              <a:t> creati da professori della triennale </a:t>
            </a:r>
            <a:r>
              <a:rPr lang="it-IT" sz="2800" b="1" dirty="0" smtClean="0"/>
              <a:t>STBAM. Questo non significa che gli studenti iscritti ai suddetti corsi di laurea siano limitati a queste destinazioni, potendo infatti scegliere tra più flussi della Scuola di Scienze Umane. In caso di parità di titoli hanno la precedenza gli studenti incardinati nei Corsi di Laurea di appartenenza del flusso. </a:t>
            </a:r>
            <a:endParaRPr lang="it-IT"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57200" y="-9026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Immagine 10" descr="aachen.jpg"/>
          <p:cNvPicPr>
            <a:picLocks noChangeAspect="1"/>
          </p:cNvPicPr>
          <p:nvPr/>
        </p:nvPicPr>
        <p:blipFill>
          <a:blip r:embed="rId2" cstate="print"/>
          <a:stretch>
            <a:fillRect/>
          </a:stretch>
        </p:blipFill>
        <p:spPr>
          <a:xfrm>
            <a:off x="0" y="505503"/>
            <a:ext cx="9144000" cy="6235865"/>
          </a:xfrm>
          <a:prstGeom prst="rect">
            <a:avLst/>
          </a:prstGeom>
        </p:spPr>
      </p:pic>
      <p:sp>
        <p:nvSpPr>
          <p:cNvPr id="12" name="CasellaDiTesto 11"/>
          <p:cNvSpPr txBox="1"/>
          <p:nvPr/>
        </p:nvSpPr>
        <p:spPr>
          <a:xfrm>
            <a:off x="0" y="6381327"/>
            <a:ext cx="9144000" cy="553998"/>
          </a:xfrm>
          <a:prstGeom prst="rect">
            <a:avLst/>
          </a:prstGeom>
          <a:noFill/>
        </p:spPr>
        <p:txBody>
          <a:bodyPr wrap="square" rtlCol="0">
            <a:spAutoFit/>
          </a:bodyPr>
          <a:lstStyle/>
          <a:p>
            <a:r>
              <a:rPr lang="it-IT" sz="1400" dirty="0" smtClean="0">
                <a:hlinkClick r:id="rId3"/>
              </a:rPr>
              <a:t>https://www.usal.es/files/folletos/g_historia_arte_28feb_imprenta.pdf</a:t>
            </a:r>
            <a:r>
              <a:rPr lang="it-IT" sz="1400" dirty="0" smtClean="0"/>
              <a:t> (Piano di studi con le attività formative proposte per il percorso di laurea triennale nell’università in questione con elenco degli insegnamenti</a:t>
            </a:r>
            <a:r>
              <a:rPr lang="it-IT" sz="1600"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16632"/>
            <a:ext cx="7776864" cy="1015663"/>
          </a:xfrm>
          <a:prstGeom prst="rect">
            <a:avLst/>
          </a:prstGeom>
          <a:noFill/>
        </p:spPr>
        <p:txBody>
          <a:bodyPr wrap="square" rtlCol="0">
            <a:spAutoFit/>
          </a:bodyPr>
          <a:lstStyle/>
          <a:p>
            <a:r>
              <a:rPr lang="it-IT" sz="2000" dirty="0" smtClean="0"/>
              <a:t>Esempio: corsi attivati per il primo semestre dell’anno accademico 2019-20  </a:t>
            </a:r>
            <a:r>
              <a:rPr lang="it-IT" sz="2000" dirty="0" smtClean="0">
                <a:hlinkClick r:id="rId2"/>
              </a:rPr>
              <a:t>https://ages.rwth-aachen.de/cms/AGES/Studium/~dkblm/Lehre-WiSe-2019-20/?lidx=1</a:t>
            </a:r>
          </a:p>
        </p:txBody>
      </p:sp>
      <p:pic>
        <p:nvPicPr>
          <p:cNvPr id="3" name="Immagine 2" descr="aachen2.png"/>
          <p:cNvPicPr>
            <a:picLocks noChangeAspect="1"/>
          </p:cNvPicPr>
          <p:nvPr/>
        </p:nvPicPr>
        <p:blipFill>
          <a:blip r:embed="rId3" cstate="print"/>
          <a:stretch>
            <a:fillRect/>
          </a:stretch>
        </p:blipFill>
        <p:spPr>
          <a:xfrm>
            <a:off x="899592" y="1132676"/>
            <a:ext cx="5039429" cy="5725324"/>
          </a:xfrm>
          <a:prstGeom prst="rect">
            <a:avLst/>
          </a:prstGeom>
        </p:spPr>
      </p:pic>
      <p:sp>
        <p:nvSpPr>
          <p:cNvPr id="4" name="Freccia a destra 3"/>
          <p:cNvSpPr/>
          <p:nvPr/>
        </p:nvSpPr>
        <p:spPr>
          <a:xfrm>
            <a:off x="6012160" y="1988840"/>
            <a:ext cx="432048"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6084168" y="3232400"/>
            <a:ext cx="432048"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6084168" y="4960592"/>
            <a:ext cx="432048"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588224" y="1484784"/>
            <a:ext cx="2232248" cy="1200329"/>
          </a:xfrm>
          <a:prstGeom prst="rect">
            <a:avLst/>
          </a:prstGeom>
          <a:noFill/>
        </p:spPr>
        <p:txBody>
          <a:bodyPr wrap="square" rtlCol="0">
            <a:spAutoFit/>
          </a:bodyPr>
          <a:lstStyle/>
          <a:p>
            <a:r>
              <a:rPr lang="it-IT" dirty="0" smtClean="0"/>
              <a:t>Da architettura classica a medievale (basi e terminologia tecnica)</a:t>
            </a:r>
            <a:endParaRPr lang="it-IT" u="sng" dirty="0" smtClean="0">
              <a:hlinkClick r:id="rId2"/>
            </a:endParaRPr>
          </a:p>
        </p:txBody>
      </p:sp>
      <p:sp>
        <p:nvSpPr>
          <p:cNvPr id="9" name="CasellaDiTesto 8"/>
          <p:cNvSpPr txBox="1"/>
          <p:nvPr/>
        </p:nvSpPr>
        <p:spPr>
          <a:xfrm>
            <a:off x="6588224" y="2970818"/>
            <a:ext cx="2232248" cy="1754326"/>
          </a:xfrm>
          <a:prstGeom prst="rect">
            <a:avLst/>
          </a:prstGeom>
          <a:noFill/>
        </p:spPr>
        <p:txBody>
          <a:bodyPr wrap="square" rtlCol="0">
            <a:spAutoFit/>
          </a:bodyPr>
          <a:lstStyle/>
          <a:p>
            <a:r>
              <a:rPr lang="it-IT" dirty="0" smtClean="0"/>
              <a:t>Percorso diacronico che analizza il permanere e il mutare degli elementi architettonici</a:t>
            </a:r>
            <a:endParaRPr lang="it-IT" u="sng" dirty="0" smtClean="0">
              <a:hlinkClick r:id="rId2"/>
            </a:endParaRPr>
          </a:p>
        </p:txBody>
      </p:sp>
      <p:sp>
        <p:nvSpPr>
          <p:cNvPr id="10" name="CasellaDiTesto 9"/>
          <p:cNvSpPr txBox="1"/>
          <p:nvPr/>
        </p:nvSpPr>
        <p:spPr>
          <a:xfrm>
            <a:off x="6588224" y="4881934"/>
            <a:ext cx="2232248" cy="923330"/>
          </a:xfrm>
          <a:prstGeom prst="rect">
            <a:avLst/>
          </a:prstGeom>
          <a:noFill/>
        </p:spPr>
        <p:txBody>
          <a:bodyPr wrap="square" rtlCol="0">
            <a:spAutoFit/>
          </a:bodyPr>
          <a:lstStyle/>
          <a:p>
            <a:r>
              <a:rPr lang="it-IT" dirty="0" smtClean="0"/>
              <a:t>Disegno delle architetture con fini di studio</a:t>
            </a:r>
            <a:endParaRPr lang="it-IT" u="sng" dirty="0" smtClean="0">
              <a:hlinkClick r:id="rId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475369" y="116632"/>
            <a:ext cx="2104743" cy="400110"/>
          </a:xfrm>
          <a:prstGeom prst="rect">
            <a:avLst/>
          </a:prstGeom>
          <a:noFill/>
        </p:spPr>
        <p:txBody>
          <a:bodyPr wrap="none" rtlCol="0">
            <a:spAutoFit/>
          </a:bodyPr>
          <a:lstStyle/>
          <a:p>
            <a:r>
              <a:rPr lang="it-IT" sz="2000" b="1" dirty="0" smtClean="0"/>
              <a:t>Indirizzi di ricerca:</a:t>
            </a:r>
            <a:endParaRPr lang="it-IT" sz="2000" b="1" dirty="0"/>
          </a:p>
        </p:txBody>
      </p:sp>
      <p:pic>
        <p:nvPicPr>
          <p:cNvPr id="6" name="Immagine 5" descr="aachen3.png"/>
          <p:cNvPicPr>
            <a:picLocks noChangeAspect="1"/>
          </p:cNvPicPr>
          <p:nvPr/>
        </p:nvPicPr>
        <p:blipFill>
          <a:blip r:embed="rId2" cstate="print"/>
          <a:stretch>
            <a:fillRect/>
          </a:stretch>
        </p:blipFill>
        <p:spPr>
          <a:xfrm>
            <a:off x="1309516" y="566338"/>
            <a:ext cx="5134692" cy="5725324"/>
          </a:xfrm>
          <a:prstGeom prst="rect">
            <a:avLst/>
          </a:prstGeom>
        </p:spPr>
      </p:pic>
      <p:pic>
        <p:nvPicPr>
          <p:cNvPr id="7" name="Immagine 6" descr="aachen4.png"/>
          <p:cNvPicPr>
            <a:picLocks noChangeAspect="1"/>
          </p:cNvPicPr>
          <p:nvPr/>
        </p:nvPicPr>
        <p:blipFill>
          <a:blip r:embed="rId3" cstate="print"/>
          <a:stretch>
            <a:fillRect/>
          </a:stretch>
        </p:blipFill>
        <p:spPr>
          <a:xfrm>
            <a:off x="4522694" y="1137917"/>
            <a:ext cx="3505690" cy="4582165"/>
          </a:xfrm>
          <a:prstGeom prst="rect">
            <a:avLst/>
          </a:prstGeom>
        </p:spPr>
      </p:pic>
      <p:sp>
        <p:nvSpPr>
          <p:cNvPr id="8" name="CasellaDiTesto 7"/>
          <p:cNvSpPr txBox="1"/>
          <p:nvPr/>
        </p:nvSpPr>
        <p:spPr>
          <a:xfrm>
            <a:off x="144016" y="6239053"/>
            <a:ext cx="9324528" cy="646331"/>
          </a:xfrm>
          <a:prstGeom prst="rect">
            <a:avLst/>
          </a:prstGeom>
          <a:noFill/>
        </p:spPr>
        <p:txBody>
          <a:bodyPr wrap="square" rtlCol="0">
            <a:spAutoFit/>
          </a:bodyPr>
          <a:lstStyle/>
          <a:p>
            <a:r>
              <a:rPr lang="it-IT" dirty="0" smtClean="0">
                <a:hlinkClick r:id="rId4"/>
              </a:rPr>
              <a:t>https://arch.rwth-aachen.de/cms/Architektur/Forschung/Forschungsthemen/~nvd/Forschung-der-Lehrstuehle/lidx/1/</a:t>
            </a:r>
            <a:r>
              <a:rPr lang="it-IT" dirty="0" smtClean="0"/>
              <a:t> </a:t>
            </a: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17837" y="116632"/>
            <a:ext cx="3075137" cy="461665"/>
          </a:xfrm>
          <a:prstGeom prst="rect">
            <a:avLst/>
          </a:prstGeom>
          <a:noFill/>
        </p:spPr>
        <p:txBody>
          <a:bodyPr wrap="none" rtlCol="0">
            <a:spAutoFit/>
          </a:bodyPr>
          <a:lstStyle/>
          <a:p>
            <a:r>
              <a:rPr lang="it-IT" sz="2400" b="1" dirty="0" smtClean="0"/>
              <a:t>Docenti di riferimento</a:t>
            </a:r>
            <a:r>
              <a:rPr lang="it-IT" sz="2000" b="1" dirty="0" smtClean="0"/>
              <a:t>:</a:t>
            </a:r>
            <a:endParaRPr lang="it-IT" sz="2000" b="1" dirty="0"/>
          </a:p>
        </p:txBody>
      </p:sp>
      <p:sp>
        <p:nvSpPr>
          <p:cNvPr id="3" name="CasellaDiTesto 2"/>
          <p:cNvSpPr txBox="1"/>
          <p:nvPr/>
        </p:nvSpPr>
        <p:spPr>
          <a:xfrm>
            <a:off x="755576" y="548680"/>
            <a:ext cx="8208912" cy="6093976"/>
          </a:xfrm>
          <a:prstGeom prst="rect">
            <a:avLst/>
          </a:prstGeom>
          <a:noFill/>
        </p:spPr>
        <p:txBody>
          <a:bodyPr wrap="square" rtlCol="0">
            <a:spAutoFit/>
          </a:bodyPr>
          <a:lstStyle/>
          <a:p>
            <a:pPr>
              <a:buFont typeface="Arial" pitchFamily="34" charset="0"/>
              <a:buChar char="•"/>
            </a:pPr>
            <a:r>
              <a:rPr lang="it-IT" sz="2400" dirty="0" err="1" smtClean="0"/>
              <a:t>Anke</a:t>
            </a:r>
            <a:r>
              <a:rPr lang="it-IT" sz="2400" dirty="0" smtClean="0"/>
              <a:t> </a:t>
            </a:r>
            <a:r>
              <a:rPr lang="it-IT" sz="2400" dirty="0" err="1" smtClean="0"/>
              <a:t>Naujokat</a:t>
            </a:r>
            <a:r>
              <a:rPr lang="it-IT" sz="2400" dirty="0" smtClean="0"/>
              <a:t>(professore)</a:t>
            </a:r>
            <a:r>
              <a:rPr lang="it-IT" dirty="0" smtClean="0"/>
              <a:t> Borsa di studio di dottorato presso la DAAD e la RWTH </a:t>
            </a:r>
            <a:r>
              <a:rPr lang="it-IT" dirty="0" err="1" smtClean="0"/>
              <a:t>Aachen</a:t>
            </a:r>
            <a:r>
              <a:rPr lang="it-IT" dirty="0" smtClean="0"/>
              <a:t> </a:t>
            </a:r>
            <a:r>
              <a:rPr lang="it-IT" dirty="0" err="1" smtClean="0"/>
              <a:t>University</a:t>
            </a:r>
            <a:r>
              <a:rPr lang="it-IT" dirty="0" smtClean="0"/>
              <a:t> per la ricerca presso il </a:t>
            </a:r>
            <a:r>
              <a:rPr lang="it-IT" dirty="0" err="1" smtClean="0"/>
              <a:t>Kunsthistorisches</a:t>
            </a:r>
            <a:r>
              <a:rPr lang="it-IT" dirty="0" smtClean="0"/>
              <a:t> </a:t>
            </a:r>
            <a:r>
              <a:rPr lang="it-IT" dirty="0" err="1" smtClean="0"/>
              <a:t>Institut</a:t>
            </a:r>
            <a:r>
              <a:rPr lang="it-IT" dirty="0" smtClean="0"/>
              <a:t> di </a:t>
            </a:r>
            <a:r>
              <a:rPr lang="it-IT" dirty="0" err="1" smtClean="0"/>
              <a:t>Florenz</a:t>
            </a:r>
            <a:r>
              <a:rPr lang="it-IT" dirty="0" smtClean="0"/>
              <a:t> - </a:t>
            </a:r>
            <a:r>
              <a:rPr lang="it-IT" dirty="0" err="1" smtClean="0"/>
              <a:t>Max-Planck-Institut</a:t>
            </a:r>
            <a:r>
              <a:rPr lang="it-IT" dirty="0" smtClean="0"/>
              <a:t>, Firenze</a:t>
            </a:r>
          </a:p>
          <a:p>
            <a:r>
              <a:rPr lang="it-IT" dirty="0" smtClean="0"/>
              <a:t> </a:t>
            </a:r>
          </a:p>
          <a:p>
            <a:pPr marL="342900" indent="-342900">
              <a:buFont typeface="+mj-lt"/>
              <a:buAutoNum type="arabicPeriod"/>
            </a:pPr>
            <a:r>
              <a:rPr lang="it-IT" dirty="0" smtClean="0"/>
              <a:t>L'architettura del Quattrocento Firenze</a:t>
            </a:r>
          </a:p>
          <a:p>
            <a:pPr marL="342900" indent="-342900">
              <a:buFont typeface="+mj-lt"/>
              <a:buAutoNum type="arabicPeriod"/>
            </a:pPr>
            <a:r>
              <a:rPr lang="it-IT" dirty="0" smtClean="0"/>
              <a:t>L'architettura di Leon Battista Alberti</a:t>
            </a:r>
          </a:p>
          <a:p>
            <a:pPr marL="342900" indent="-342900">
              <a:buFont typeface="+mj-lt"/>
              <a:buAutoNum type="arabicPeriod"/>
            </a:pPr>
            <a:r>
              <a:rPr lang="it-IT" dirty="0" smtClean="0"/>
              <a:t>Dispositivi retorici nella prima architettura moderna</a:t>
            </a:r>
          </a:p>
          <a:p>
            <a:pPr marL="342900" indent="-342900">
              <a:buFont typeface="+mj-lt"/>
              <a:buAutoNum type="arabicPeriod"/>
            </a:pPr>
            <a:r>
              <a:rPr lang="it-IT" dirty="0" smtClean="0"/>
              <a:t>Repliche medievali e tardo medioevali dell'edicola del Santo Sepolcro</a:t>
            </a:r>
          </a:p>
          <a:p>
            <a:pPr marL="342900" indent="-342900">
              <a:buFont typeface="+mj-lt"/>
              <a:buAutoNum type="arabicPeriod"/>
            </a:pPr>
            <a:r>
              <a:rPr lang="it-IT" dirty="0" smtClean="0"/>
              <a:t>L'architettura dei siti di pellegrinaggio </a:t>
            </a:r>
          </a:p>
          <a:p>
            <a:pPr marL="342900" indent="-342900">
              <a:buFont typeface="+mj-lt"/>
              <a:buAutoNum type="arabicPeriod"/>
            </a:pPr>
            <a:r>
              <a:rPr lang="it-IT" dirty="0" smtClean="0"/>
              <a:t>Il fenomeno della copia in architettura </a:t>
            </a:r>
          </a:p>
          <a:p>
            <a:pPr marL="342900" indent="-342900">
              <a:buFont typeface="+mj-lt"/>
              <a:buAutoNum type="arabicPeriod"/>
            </a:pPr>
            <a:r>
              <a:rPr lang="it-IT" dirty="0" smtClean="0"/>
              <a:t>Strategie e motivazioni per integrare il vecchio nel nuovo</a:t>
            </a:r>
          </a:p>
          <a:p>
            <a:pPr marL="342900" indent="-342900">
              <a:buFont typeface="+mj-lt"/>
              <a:buAutoNum type="arabicPeriod"/>
            </a:pPr>
            <a:r>
              <a:rPr lang="it-IT" dirty="0" smtClean="0"/>
              <a:t>Il ruolo dell'architettura storica nella formazione degli architetti </a:t>
            </a:r>
            <a:br>
              <a:rPr lang="it-IT" dirty="0" smtClean="0"/>
            </a:br>
            <a:endParaRPr lang="it-IT" dirty="0" smtClean="0"/>
          </a:p>
          <a:p>
            <a:pPr marL="342900" indent="-342900">
              <a:buFont typeface="Arial" pitchFamily="34" charset="0"/>
              <a:buChar char="•"/>
            </a:pPr>
            <a:r>
              <a:rPr lang="it-IT" sz="2400" dirty="0" err="1" smtClean="0"/>
              <a:t>Tobias</a:t>
            </a:r>
            <a:r>
              <a:rPr lang="it-IT" sz="2400" dirty="0" smtClean="0"/>
              <a:t> </a:t>
            </a:r>
            <a:r>
              <a:rPr lang="it-IT" sz="2400" dirty="0" err="1" smtClean="0"/>
              <a:t>Glitsch</a:t>
            </a:r>
            <a:r>
              <a:rPr lang="it-IT" sz="2400" dirty="0" smtClean="0"/>
              <a:t> (professore):</a:t>
            </a:r>
          </a:p>
          <a:p>
            <a:pPr marL="342900" indent="-342900">
              <a:buFont typeface="+mj-lt"/>
              <a:buAutoNum type="arabicPeriod"/>
            </a:pPr>
            <a:r>
              <a:rPr lang="it-IT" dirty="0" smtClean="0"/>
              <a:t>L'architettura del Seicento Roma </a:t>
            </a:r>
          </a:p>
          <a:p>
            <a:pPr marL="342900" indent="-342900">
              <a:buFont typeface="+mj-lt"/>
              <a:buAutoNum type="arabicPeriod"/>
            </a:pPr>
            <a:r>
              <a:rPr lang="it-IT" dirty="0" smtClean="0"/>
              <a:t>L'opera architettonica di Gian Lorenzo Bernini </a:t>
            </a:r>
          </a:p>
          <a:p>
            <a:pPr marL="342900" indent="-342900">
              <a:buFont typeface="+mj-lt"/>
              <a:buAutoNum type="arabicPeriod"/>
            </a:pPr>
            <a:r>
              <a:rPr lang="it-IT" dirty="0" smtClean="0"/>
              <a:t>Architettura gesuita</a:t>
            </a:r>
          </a:p>
          <a:p>
            <a:pPr marL="342900" indent="-342900">
              <a:buFont typeface="+mj-lt"/>
              <a:buAutoNum type="arabicPeriod"/>
            </a:pPr>
            <a:r>
              <a:rPr lang="it-IT" dirty="0" smtClean="0"/>
              <a:t>Spazi secondari negli edifici sacri (sistemi di gallerie, luoghi di sepoltura, ecc.)</a:t>
            </a:r>
          </a:p>
          <a:p>
            <a:pPr marL="342900" indent="-342900">
              <a:buFont typeface="+mj-lt"/>
              <a:buAutoNum type="arabicPeriod"/>
            </a:pPr>
            <a:r>
              <a:rPr lang="it-IT" dirty="0" smtClean="0"/>
              <a:t>Tecniche e procedure di costruzione antiche e moderne</a:t>
            </a:r>
          </a:p>
          <a:p>
            <a:pPr marL="342900" indent="-342900">
              <a:buFont typeface="+mj-lt"/>
              <a:buAutoNum type="arabicPeriod"/>
            </a:pPr>
            <a:r>
              <a:rPr lang="it-IT" dirty="0" smtClean="0"/>
              <a:t>Architettura dopo l'età della ragione</a:t>
            </a:r>
          </a:p>
          <a:p>
            <a:pPr marL="342900" indent="-342900">
              <a:buFont typeface="+mj-lt"/>
              <a:buAutoNum type="arabicPeriod"/>
            </a:pPr>
            <a:r>
              <a:rPr lang="it-IT" dirty="0" smtClean="0"/>
              <a:t>Ghisa come materiale da costruzione</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1" y="530677"/>
            <a:ext cx="8712969" cy="1384995"/>
          </a:xfrm>
          <a:prstGeom prst="rect">
            <a:avLst/>
          </a:prstGeom>
          <a:noFill/>
        </p:spPr>
        <p:txBody>
          <a:bodyPr wrap="square" rtlCol="0">
            <a:spAutoFit/>
          </a:bodyPr>
          <a:lstStyle/>
          <a:p>
            <a:pPr algn="ctr"/>
            <a:r>
              <a:rPr lang="it-IT" sz="2800" dirty="0" err="1" smtClean="0"/>
              <a:t>Universität</a:t>
            </a:r>
            <a:r>
              <a:rPr lang="it-IT" sz="2800" dirty="0" smtClean="0"/>
              <a:t> </a:t>
            </a:r>
            <a:r>
              <a:rPr lang="it-IT" sz="2800" dirty="0" err="1" smtClean="0"/>
              <a:t>Greifswald-</a:t>
            </a:r>
            <a:r>
              <a:rPr lang="it-IT" sz="2800" dirty="0" smtClean="0"/>
              <a:t> </a:t>
            </a:r>
            <a:r>
              <a:rPr lang="it-IT" sz="2800" dirty="0" err="1" smtClean="0"/>
              <a:t>Institute</a:t>
            </a:r>
            <a:r>
              <a:rPr lang="it-IT" sz="2800" dirty="0" smtClean="0"/>
              <a:t> </a:t>
            </a:r>
            <a:r>
              <a:rPr lang="it-IT" sz="2800" dirty="0" err="1" smtClean="0"/>
              <a:t>for</a:t>
            </a:r>
            <a:r>
              <a:rPr lang="it-IT" sz="2800" dirty="0" smtClean="0"/>
              <a:t> Church </a:t>
            </a:r>
            <a:r>
              <a:rPr lang="it-IT" sz="2800" dirty="0" err="1" smtClean="0"/>
              <a:t>Music</a:t>
            </a:r>
            <a:r>
              <a:rPr lang="it-IT" sz="2800" dirty="0" smtClean="0"/>
              <a:t> and </a:t>
            </a:r>
            <a:r>
              <a:rPr lang="it-IT" sz="2800" dirty="0" err="1" smtClean="0"/>
              <a:t>Musicology</a:t>
            </a:r>
            <a:r>
              <a:rPr lang="it-IT" sz="2800" dirty="0" smtClean="0"/>
              <a:t> </a:t>
            </a:r>
          </a:p>
          <a:p>
            <a:pPr algn="ctr"/>
            <a:r>
              <a:rPr lang="it-IT" sz="2800" dirty="0" smtClean="0"/>
              <a:t>(</a:t>
            </a:r>
            <a:r>
              <a:rPr lang="it-IT" sz="2800" dirty="0" err="1" smtClean="0"/>
              <a:t>Greifswald</a:t>
            </a:r>
            <a:r>
              <a:rPr lang="it-IT" sz="2800" dirty="0" smtClean="0"/>
              <a:t>)</a:t>
            </a:r>
            <a:endParaRPr lang="it-IT" sz="2800" dirty="0"/>
          </a:p>
        </p:txBody>
      </p:sp>
      <p:sp>
        <p:nvSpPr>
          <p:cNvPr id="3" name="CasellaDiTesto 2"/>
          <p:cNvSpPr txBox="1"/>
          <p:nvPr/>
        </p:nvSpPr>
        <p:spPr>
          <a:xfrm>
            <a:off x="899592" y="2286158"/>
            <a:ext cx="6912768" cy="3877985"/>
          </a:xfrm>
          <a:prstGeom prst="rect">
            <a:avLst/>
          </a:prstGeom>
          <a:noFill/>
        </p:spPr>
        <p:txBody>
          <a:bodyPr wrap="square" rtlCol="0">
            <a:spAutoFit/>
          </a:bodyPr>
          <a:lstStyle/>
          <a:p>
            <a:r>
              <a:rPr lang="it-IT" sz="2400" b="1" dirty="0" smtClean="0"/>
              <a:t>Posti: </a:t>
            </a:r>
            <a:r>
              <a:rPr lang="it-IT" sz="2400" dirty="0" smtClean="0"/>
              <a:t>2 </a:t>
            </a:r>
            <a:r>
              <a:rPr lang="it-IT" sz="2000" dirty="0" smtClean="0"/>
              <a:t>(in comune con DAMS)</a:t>
            </a:r>
          </a:p>
          <a:p>
            <a:r>
              <a:rPr lang="it-IT" sz="2400" b="1" dirty="0" smtClean="0"/>
              <a:t>Mesi: </a:t>
            </a:r>
            <a:r>
              <a:rPr lang="it-IT" sz="2400" dirty="0" smtClean="0"/>
              <a:t>8</a:t>
            </a:r>
          </a:p>
          <a:p>
            <a:r>
              <a:rPr lang="it-IT" sz="2400" b="1" dirty="0" smtClean="0"/>
              <a:t>Lingua </a:t>
            </a:r>
            <a:r>
              <a:rPr lang="it-IT" sz="2400" b="1" dirty="0" smtClean="0"/>
              <a:t>principale: </a:t>
            </a:r>
            <a:r>
              <a:rPr lang="it-IT" sz="2400" dirty="0" smtClean="0"/>
              <a:t>tedesco</a:t>
            </a:r>
          </a:p>
          <a:p>
            <a:r>
              <a:rPr lang="it-IT" sz="2400" b="1" dirty="0" smtClean="0"/>
              <a:t>Richiesto certificato alla partenza: </a:t>
            </a:r>
            <a:r>
              <a:rPr lang="it-IT" sz="2400" dirty="0" smtClean="0"/>
              <a:t>tedesco B1</a:t>
            </a:r>
          </a:p>
          <a:p>
            <a:r>
              <a:rPr lang="it-IT" sz="2400" b="1" dirty="0" smtClean="0"/>
              <a:t>Sito: </a:t>
            </a:r>
            <a:r>
              <a:rPr lang="it-IT" sz="2000" dirty="0" smtClean="0">
                <a:hlinkClick r:id="rId2"/>
              </a:rPr>
              <a:t>https://www.uni-greifswald.de/</a:t>
            </a:r>
            <a:r>
              <a:rPr lang="it-IT" sz="2000" dirty="0" smtClean="0"/>
              <a:t> </a:t>
            </a:r>
            <a:r>
              <a:rPr lang="it-IT" dirty="0" smtClean="0"/>
              <a:t>(sito generale dell’università</a:t>
            </a:r>
            <a:r>
              <a:rPr lang="it-IT" sz="2000" dirty="0" smtClean="0"/>
              <a:t>)</a:t>
            </a:r>
          </a:p>
          <a:p>
            <a:r>
              <a:rPr lang="it-IT" dirty="0" smtClean="0">
                <a:hlinkClick r:id="rId3"/>
              </a:rPr>
              <a:t>https://www.uni-greifswald.de/en/international/incoming/exchange-students-non-degree-seeking/erasmus-university-exchanges/</a:t>
            </a:r>
            <a:endParaRPr lang="it-IT" dirty="0" smtClean="0"/>
          </a:p>
          <a:p>
            <a:r>
              <a:rPr lang="it-IT" dirty="0" smtClean="0"/>
              <a:t>(informazioni per studenti </a:t>
            </a:r>
            <a:r>
              <a:rPr lang="it-IT" dirty="0" err="1" smtClean="0"/>
              <a:t>Erasmus+</a:t>
            </a:r>
            <a:r>
              <a:rPr lang="it-IT" dirty="0" smtClean="0"/>
              <a:t>)</a:t>
            </a:r>
          </a:p>
          <a:p>
            <a:r>
              <a:rPr lang="it-IT" dirty="0" smtClean="0">
                <a:hlinkClick r:id="rId4"/>
              </a:rPr>
              <a:t>https://musik.uni-greifswald.de/</a:t>
            </a:r>
            <a:r>
              <a:rPr lang="it-IT" dirty="0" smtClean="0"/>
              <a:t> (sito del dipartimento di studi sulla musica)</a:t>
            </a:r>
          </a:p>
          <a:p>
            <a:r>
              <a:rPr lang="it-IT" dirty="0" smtClean="0">
                <a:hlinkClick r:id="rId5"/>
              </a:rPr>
              <a:t>https://www.uni-greifswald.de/en/study/prior-to-studies/study-opportunities/courses-and-degrees/</a:t>
            </a:r>
            <a:r>
              <a:rPr lang="it-IT" dirty="0" smtClean="0"/>
              <a:t> lista in inglese dei corsi di laurea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Altri link utili:</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asellaDiTesto 2"/>
          <p:cNvSpPr txBox="1"/>
          <p:nvPr/>
        </p:nvSpPr>
        <p:spPr>
          <a:xfrm>
            <a:off x="827584" y="764704"/>
            <a:ext cx="7704856" cy="6063198"/>
          </a:xfrm>
          <a:prstGeom prst="rect">
            <a:avLst/>
          </a:prstGeom>
          <a:noFill/>
        </p:spPr>
        <p:txBody>
          <a:bodyPr wrap="square" rtlCol="0">
            <a:spAutoFit/>
          </a:bodyPr>
          <a:lstStyle/>
          <a:p>
            <a:r>
              <a:rPr lang="it-IT" sz="2400" dirty="0" smtClean="0"/>
              <a:t>Corsi di laurea triennale affini:</a:t>
            </a:r>
          </a:p>
          <a:p>
            <a:endParaRPr lang="it-IT" sz="2400" dirty="0" smtClean="0"/>
          </a:p>
          <a:p>
            <a:pPr>
              <a:buFont typeface="Arial" pitchFamily="34" charset="0"/>
              <a:buChar char="•"/>
            </a:pPr>
            <a:r>
              <a:rPr lang="it-IT" sz="2000" dirty="0" err="1" smtClean="0"/>
              <a:t>Musik</a:t>
            </a:r>
            <a:r>
              <a:rPr lang="it-IT" sz="2000" dirty="0" smtClean="0"/>
              <a:t> </a:t>
            </a:r>
            <a:r>
              <a:rPr lang="it-IT" sz="2000" dirty="0" smtClean="0">
                <a:hlinkClick r:id="rId2"/>
              </a:rPr>
              <a:t>https://www.uni-greifswald.de/studium/vor-dem-studium/studienangebot/studienfaecher/m/musik-bachelor/</a:t>
            </a:r>
            <a:r>
              <a:rPr lang="it-IT" sz="2000" dirty="0" smtClean="0"/>
              <a:t>, </a:t>
            </a:r>
            <a:r>
              <a:rPr lang="it-IT" sz="2000" dirty="0" smtClean="0">
                <a:hlinkClick r:id="rId3"/>
              </a:rPr>
              <a:t>https://musik.uni-greifswald.de/studium-und-forschung/studienangebot/musik-ba/</a:t>
            </a:r>
            <a:r>
              <a:rPr lang="it-IT" sz="2000" dirty="0" smtClean="0"/>
              <a:t> </a:t>
            </a:r>
          </a:p>
          <a:p>
            <a:pPr>
              <a:buFont typeface="Arial" pitchFamily="34" charset="0"/>
              <a:buChar char="•"/>
            </a:pPr>
            <a:r>
              <a:rPr lang="de-DE" sz="2000" dirty="0" smtClean="0"/>
              <a:t>Musikwissenschaft </a:t>
            </a:r>
            <a:r>
              <a:rPr lang="de-DE" sz="2000" dirty="0" smtClean="0">
                <a:hlinkClick r:id="rId4"/>
              </a:rPr>
              <a:t>https://www.uni-greifswald.de/studium/vor-dem-studium/studienangebot/studienfaecher/m/musikwissenscahft-bachelor/</a:t>
            </a:r>
            <a:r>
              <a:rPr lang="de-DE" sz="2000" dirty="0" smtClean="0"/>
              <a:t>, </a:t>
            </a:r>
            <a:r>
              <a:rPr lang="de-DE" sz="2000" dirty="0" smtClean="0">
                <a:hlinkClick r:id="rId5"/>
              </a:rPr>
              <a:t>https://musik.uni-greifswald.de/studium-und-forschung/studienangebot/musikwissenschaft-ba/</a:t>
            </a:r>
            <a:r>
              <a:rPr lang="de-DE" sz="2000" dirty="0" smtClean="0"/>
              <a:t> </a:t>
            </a:r>
          </a:p>
          <a:p>
            <a:pPr>
              <a:buFont typeface="Arial" pitchFamily="34" charset="0"/>
              <a:buChar char="•"/>
            </a:pPr>
            <a:r>
              <a:rPr lang="de-DE" sz="2000" dirty="0" smtClean="0"/>
              <a:t>Kirchenmusik </a:t>
            </a:r>
            <a:r>
              <a:rPr lang="de-DE" sz="2000" dirty="0" smtClean="0">
                <a:hlinkClick r:id="rId6"/>
              </a:rPr>
              <a:t>https://www.uni-greifswald.de/studium/vor-dem-studium/studienangebot/studienfaecher/k/kirchenmusik-diplom/</a:t>
            </a:r>
            <a:r>
              <a:rPr lang="de-DE" sz="2000" dirty="0" smtClean="0"/>
              <a:t> (</a:t>
            </a:r>
            <a:r>
              <a:rPr lang="de-DE" sz="2000" dirty="0" err="1" smtClean="0"/>
              <a:t>diploma-tipo</a:t>
            </a:r>
            <a:r>
              <a:rPr lang="de-DE" sz="2000" dirty="0" smtClean="0"/>
              <a:t> </a:t>
            </a:r>
            <a:r>
              <a:rPr lang="de-DE" sz="2000" dirty="0" err="1" smtClean="0"/>
              <a:t>conservatorio</a:t>
            </a:r>
            <a:r>
              <a:rPr lang="de-DE" sz="2000" dirty="0" smtClean="0"/>
              <a:t>: </a:t>
            </a:r>
            <a:r>
              <a:rPr lang="de-DE" sz="2000" dirty="0" err="1" smtClean="0"/>
              <a:t>insegnamenti</a:t>
            </a:r>
            <a:r>
              <a:rPr lang="de-DE" sz="2000" dirty="0" smtClean="0"/>
              <a:t> </a:t>
            </a:r>
            <a:r>
              <a:rPr lang="de-DE" sz="2000" dirty="0" err="1" smtClean="0"/>
              <a:t>utili</a:t>
            </a:r>
            <a:r>
              <a:rPr lang="de-DE" sz="2000" dirty="0" smtClean="0"/>
              <a:t> a </a:t>
            </a:r>
            <a:r>
              <a:rPr lang="de-DE" sz="2000" dirty="0" err="1" smtClean="0"/>
              <a:t>livello</a:t>
            </a:r>
            <a:r>
              <a:rPr lang="de-DE" sz="2000" dirty="0" smtClean="0"/>
              <a:t> </a:t>
            </a:r>
            <a:r>
              <a:rPr lang="de-DE" sz="2000" dirty="0" err="1" smtClean="0"/>
              <a:t>pratico</a:t>
            </a:r>
            <a:r>
              <a:rPr lang="de-DE" sz="2000" dirty="0" smtClean="0"/>
              <a:t>)</a:t>
            </a:r>
          </a:p>
          <a:p>
            <a:pPr>
              <a:buFont typeface="Arial" pitchFamily="34" charset="0"/>
              <a:buChar char="•"/>
            </a:pPr>
            <a:r>
              <a:rPr lang="de-DE" sz="2000" dirty="0" smtClean="0"/>
              <a:t>Kunstgeschichte </a:t>
            </a:r>
            <a:r>
              <a:rPr lang="de-DE" sz="2000" dirty="0" smtClean="0">
                <a:hlinkClick r:id="rId7"/>
              </a:rPr>
              <a:t>https://www.uni-greifswald.de/studium/vor-dem-studium/studienangebot/studienfaecher/k/kunstgeschichte-bachelor/</a:t>
            </a:r>
            <a:endParaRPr lang="de-DE" sz="2000" dirty="0" smtClean="0"/>
          </a:p>
          <a:p>
            <a:pPr>
              <a:buFont typeface="Arial" pitchFamily="34" charset="0"/>
              <a:buChar char="•"/>
            </a:pPr>
            <a:endParaRPr lang="de-DE" sz="2000" dirty="0" smtClean="0"/>
          </a:p>
          <a:p>
            <a:r>
              <a:rPr lang="de-DE" sz="2000" dirty="0" smtClean="0"/>
              <a:t>In </a:t>
            </a:r>
            <a:r>
              <a:rPr lang="de-DE" sz="2000" dirty="0" err="1" smtClean="0"/>
              <a:t>molti</a:t>
            </a:r>
            <a:r>
              <a:rPr lang="de-DE" sz="2000" dirty="0" smtClean="0"/>
              <a:t> </a:t>
            </a:r>
            <a:r>
              <a:rPr lang="de-DE" sz="2000" dirty="0" err="1" smtClean="0"/>
              <a:t>dei</a:t>
            </a:r>
            <a:r>
              <a:rPr lang="de-DE" sz="2000" dirty="0" smtClean="0"/>
              <a:t> </a:t>
            </a:r>
            <a:r>
              <a:rPr lang="de-DE" sz="2000" dirty="0" err="1" smtClean="0"/>
              <a:t>siti</a:t>
            </a:r>
            <a:r>
              <a:rPr lang="de-DE" sz="2000" dirty="0" smtClean="0"/>
              <a:t> </a:t>
            </a:r>
            <a:r>
              <a:rPr lang="de-DE" sz="2000" dirty="0" err="1" smtClean="0"/>
              <a:t>indicati</a:t>
            </a:r>
            <a:r>
              <a:rPr lang="de-DE" sz="2000" dirty="0" smtClean="0"/>
              <a:t> è </a:t>
            </a:r>
            <a:r>
              <a:rPr lang="de-DE" sz="2000" dirty="0" err="1" smtClean="0"/>
              <a:t>possibile</a:t>
            </a:r>
            <a:r>
              <a:rPr lang="de-DE" sz="2000" dirty="0" smtClean="0"/>
              <a:t> </a:t>
            </a:r>
            <a:r>
              <a:rPr lang="de-DE" sz="2000" dirty="0" err="1" smtClean="0"/>
              <a:t>accedere</a:t>
            </a:r>
            <a:r>
              <a:rPr lang="de-DE" sz="2000" dirty="0" smtClean="0"/>
              <a:t>, </a:t>
            </a:r>
            <a:r>
              <a:rPr lang="de-DE" sz="2000" dirty="0" err="1" smtClean="0"/>
              <a:t>tramite</a:t>
            </a:r>
            <a:r>
              <a:rPr lang="de-DE" sz="2000" dirty="0" smtClean="0"/>
              <a:t> </a:t>
            </a:r>
            <a:r>
              <a:rPr lang="de-DE" sz="2000" dirty="0" err="1" smtClean="0"/>
              <a:t>un</a:t>
            </a:r>
            <a:r>
              <a:rPr lang="de-DE" sz="2000" dirty="0" smtClean="0"/>
              <a:t> link in </a:t>
            </a:r>
            <a:r>
              <a:rPr lang="de-DE" sz="2000" dirty="0" err="1" smtClean="0"/>
              <a:t>fondo</a:t>
            </a:r>
            <a:r>
              <a:rPr lang="de-DE" sz="2000" dirty="0" smtClean="0"/>
              <a:t> alla </a:t>
            </a:r>
            <a:r>
              <a:rPr lang="de-DE" sz="2000" dirty="0" err="1" smtClean="0"/>
              <a:t>pagina</a:t>
            </a:r>
            <a:r>
              <a:rPr lang="de-DE" sz="2000" dirty="0" smtClean="0"/>
              <a:t>, al </a:t>
            </a:r>
            <a:r>
              <a:rPr lang="de-DE" sz="2000" dirty="0" err="1" smtClean="0"/>
              <a:t>pieghevole</a:t>
            </a:r>
            <a:r>
              <a:rPr lang="de-DE" sz="2000" dirty="0" smtClean="0"/>
              <a:t> (</a:t>
            </a:r>
            <a:r>
              <a:rPr lang="de-DE" sz="2000" dirty="0" err="1" smtClean="0"/>
              <a:t>contiene</a:t>
            </a:r>
            <a:r>
              <a:rPr lang="de-DE" sz="2000" dirty="0" smtClean="0"/>
              <a:t> </a:t>
            </a:r>
            <a:r>
              <a:rPr lang="de-DE" sz="2000" dirty="0" err="1" smtClean="0"/>
              <a:t>molte</a:t>
            </a:r>
            <a:r>
              <a:rPr lang="de-DE" sz="2000" dirty="0" smtClean="0"/>
              <a:t> delle </a:t>
            </a:r>
            <a:r>
              <a:rPr lang="de-DE" sz="2000" dirty="0" err="1" smtClean="0"/>
              <a:t>informazioni</a:t>
            </a:r>
            <a:r>
              <a:rPr lang="de-DE" sz="2000" dirty="0" smtClean="0"/>
              <a:t> sul </a:t>
            </a:r>
            <a:r>
              <a:rPr lang="de-DE" sz="2000" dirty="0" err="1" smtClean="0"/>
              <a:t>corso</a:t>
            </a:r>
            <a:r>
              <a:rPr lang="de-DE" sz="2000" dirty="0" smtClean="0"/>
              <a:t> di </a:t>
            </a:r>
            <a:r>
              <a:rPr lang="de-DE" sz="2000" dirty="0" err="1" smtClean="0"/>
              <a:t>laurea</a:t>
            </a:r>
            <a:r>
              <a:rPr lang="de-DE" sz="2000" dirty="0" smtClean="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69028" y="692696"/>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sp>
        <p:nvSpPr>
          <p:cNvPr id="3" name="Titolo 1"/>
          <p:cNvSpPr txBox="1">
            <a:spLocks/>
          </p:cNvSpPr>
          <p:nvPr/>
        </p:nvSpPr>
        <p:spPr>
          <a:xfrm>
            <a:off x="457200" y="446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Immagine 3" descr="greifswald.png"/>
          <p:cNvPicPr>
            <a:picLocks noChangeAspect="1"/>
          </p:cNvPicPr>
          <p:nvPr/>
        </p:nvPicPr>
        <p:blipFill>
          <a:blip r:embed="rId2" cstate="print"/>
          <a:stretch>
            <a:fillRect/>
          </a:stretch>
        </p:blipFill>
        <p:spPr>
          <a:xfrm>
            <a:off x="323528" y="908720"/>
            <a:ext cx="1790950" cy="2029108"/>
          </a:xfrm>
          <a:prstGeom prst="rect">
            <a:avLst/>
          </a:prstGeom>
        </p:spPr>
      </p:pic>
      <p:sp>
        <p:nvSpPr>
          <p:cNvPr id="5" name="CasellaDiTesto 4"/>
          <p:cNvSpPr txBox="1"/>
          <p:nvPr/>
        </p:nvSpPr>
        <p:spPr>
          <a:xfrm>
            <a:off x="251520" y="404664"/>
            <a:ext cx="1373774" cy="369332"/>
          </a:xfrm>
          <a:prstGeom prst="rect">
            <a:avLst/>
          </a:prstGeom>
          <a:noFill/>
        </p:spPr>
        <p:txBody>
          <a:bodyPr wrap="none" rtlCol="0">
            <a:spAutoFit/>
          </a:bodyPr>
          <a:lstStyle/>
          <a:p>
            <a:r>
              <a:rPr lang="it-IT" dirty="0" smtClean="0"/>
              <a:t>Musicologia:</a:t>
            </a:r>
            <a:endParaRPr lang="it-IT" dirty="0"/>
          </a:p>
        </p:txBody>
      </p:sp>
      <p:pic>
        <p:nvPicPr>
          <p:cNvPr id="6" name="Immagine 5" descr="greifswald2.png"/>
          <p:cNvPicPr>
            <a:picLocks noChangeAspect="1"/>
          </p:cNvPicPr>
          <p:nvPr/>
        </p:nvPicPr>
        <p:blipFill>
          <a:blip r:embed="rId3" cstate="print"/>
          <a:stretch>
            <a:fillRect/>
          </a:stretch>
        </p:blipFill>
        <p:spPr>
          <a:xfrm>
            <a:off x="6516216" y="980728"/>
            <a:ext cx="2238688" cy="1933845"/>
          </a:xfrm>
          <a:prstGeom prst="rect">
            <a:avLst/>
          </a:prstGeom>
        </p:spPr>
      </p:pic>
      <p:sp>
        <p:nvSpPr>
          <p:cNvPr id="7" name="CasellaDiTesto 6"/>
          <p:cNvSpPr txBox="1"/>
          <p:nvPr/>
        </p:nvSpPr>
        <p:spPr>
          <a:xfrm>
            <a:off x="7524328" y="404664"/>
            <a:ext cx="813043" cy="369332"/>
          </a:xfrm>
          <a:prstGeom prst="rect">
            <a:avLst/>
          </a:prstGeom>
          <a:noFill/>
        </p:spPr>
        <p:txBody>
          <a:bodyPr wrap="none" rtlCol="0">
            <a:spAutoFit/>
          </a:bodyPr>
          <a:lstStyle/>
          <a:p>
            <a:r>
              <a:rPr lang="it-IT" dirty="0" err="1" smtClean="0"/>
              <a:t>Musik</a:t>
            </a:r>
            <a:r>
              <a:rPr lang="it-IT" dirty="0" smtClean="0"/>
              <a:t>:</a:t>
            </a:r>
            <a:endParaRPr lang="it-IT" dirty="0"/>
          </a:p>
        </p:txBody>
      </p:sp>
      <p:pic>
        <p:nvPicPr>
          <p:cNvPr id="9" name="Immagine 8" descr="greifswald3.png"/>
          <p:cNvPicPr>
            <a:picLocks noChangeAspect="1"/>
          </p:cNvPicPr>
          <p:nvPr/>
        </p:nvPicPr>
        <p:blipFill>
          <a:blip r:embed="rId4" cstate="print"/>
          <a:stretch>
            <a:fillRect/>
          </a:stretch>
        </p:blipFill>
        <p:spPr>
          <a:xfrm>
            <a:off x="2051720" y="2924944"/>
            <a:ext cx="5191850" cy="3629532"/>
          </a:xfrm>
          <a:prstGeom prst="rect">
            <a:avLst/>
          </a:prstGeom>
        </p:spPr>
      </p:pic>
      <p:sp>
        <p:nvSpPr>
          <p:cNvPr id="10" name="CasellaDiTesto 9"/>
          <p:cNvSpPr txBox="1"/>
          <p:nvPr/>
        </p:nvSpPr>
        <p:spPr>
          <a:xfrm>
            <a:off x="3779912" y="2483604"/>
            <a:ext cx="1610634" cy="369332"/>
          </a:xfrm>
          <a:prstGeom prst="rect">
            <a:avLst/>
          </a:prstGeom>
          <a:noFill/>
        </p:spPr>
        <p:txBody>
          <a:bodyPr wrap="none" rtlCol="0">
            <a:spAutoFit/>
          </a:bodyPr>
          <a:lstStyle/>
          <a:p>
            <a:r>
              <a:rPr lang="it-IT" dirty="0" smtClean="0"/>
              <a:t>Storia dell’arte:</a:t>
            </a:r>
            <a:endParaRPr lang="it-IT" dirty="0"/>
          </a:p>
        </p:txBody>
      </p:sp>
      <p:sp>
        <p:nvSpPr>
          <p:cNvPr id="11" name="CasellaDiTesto 10"/>
          <p:cNvSpPr txBox="1"/>
          <p:nvPr/>
        </p:nvSpPr>
        <p:spPr>
          <a:xfrm>
            <a:off x="2771800" y="1268760"/>
            <a:ext cx="2952328" cy="1477328"/>
          </a:xfrm>
          <a:prstGeom prst="rect">
            <a:avLst/>
          </a:prstGeom>
          <a:noFill/>
        </p:spPr>
        <p:txBody>
          <a:bodyPr wrap="square" rtlCol="0">
            <a:spAutoFit/>
          </a:bodyPr>
          <a:lstStyle/>
          <a:p>
            <a:r>
              <a:rPr lang="it-IT" dirty="0" smtClean="0"/>
              <a:t>Piani di studi con le attività formative proposte per i diversi percorsi di laurea triennale</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17837" y="231031"/>
            <a:ext cx="3075137" cy="461665"/>
          </a:xfrm>
          <a:prstGeom prst="rect">
            <a:avLst/>
          </a:prstGeom>
          <a:noFill/>
        </p:spPr>
        <p:txBody>
          <a:bodyPr wrap="none" rtlCol="0">
            <a:spAutoFit/>
          </a:bodyPr>
          <a:lstStyle/>
          <a:p>
            <a:r>
              <a:rPr lang="it-IT" sz="2400" b="1" dirty="0" smtClean="0"/>
              <a:t>Docenti di riferimento</a:t>
            </a:r>
            <a:r>
              <a:rPr lang="it-IT" sz="2000" b="1" dirty="0" smtClean="0"/>
              <a:t>:</a:t>
            </a:r>
            <a:endParaRPr lang="it-IT" sz="2000" b="1" dirty="0"/>
          </a:p>
        </p:txBody>
      </p:sp>
      <p:sp>
        <p:nvSpPr>
          <p:cNvPr id="3" name="CasellaDiTesto 2"/>
          <p:cNvSpPr txBox="1"/>
          <p:nvPr/>
        </p:nvSpPr>
        <p:spPr>
          <a:xfrm>
            <a:off x="395536" y="836712"/>
            <a:ext cx="8424936" cy="5632311"/>
          </a:xfrm>
          <a:prstGeom prst="rect">
            <a:avLst/>
          </a:prstGeom>
          <a:noFill/>
        </p:spPr>
        <p:txBody>
          <a:bodyPr wrap="square" rtlCol="0">
            <a:spAutoFit/>
          </a:bodyPr>
          <a:lstStyle/>
          <a:p>
            <a:r>
              <a:rPr lang="it-IT" sz="2000" dirty="0" smtClean="0">
                <a:hlinkClick r:id="rId2"/>
              </a:rPr>
              <a:t>https://musik.uni-greifswald.de/personen-ensembles/personen/personen-a-z/</a:t>
            </a:r>
            <a:endParaRPr lang="it-IT" sz="2000" dirty="0" smtClean="0"/>
          </a:p>
          <a:p>
            <a:pPr algn="ctr"/>
            <a:endParaRPr lang="it-IT" sz="2400" dirty="0" smtClean="0"/>
          </a:p>
          <a:p>
            <a:pPr algn="ctr"/>
            <a:r>
              <a:rPr lang="it-IT" sz="2400" dirty="0" err="1" smtClean="0"/>
              <a:t>Kirchenmusik</a:t>
            </a:r>
            <a:endParaRPr lang="it-IT" sz="2400" dirty="0" smtClean="0"/>
          </a:p>
          <a:p>
            <a:pPr>
              <a:buFont typeface="Arial" pitchFamily="34" charset="0"/>
              <a:buChar char="•"/>
            </a:pPr>
            <a:r>
              <a:rPr lang="it-IT" sz="2000" b="1" dirty="0" err="1" smtClean="0"/>
              <a:t>Christiane</a:t>
            </a:r>
            <a:r>
              <a:rPr lang="it-IT" sz="2000" b="1" dirty="0" smtClean="0"/>
              <a:t> </a:t>
            </a:r>
            <a:r>
              <a:rPr lang="it-IT" sz="2000" b="1" dirty="0" err="1" smtClean="0"/>
              <a:t>Hrasky</a:t>
            </a:r>
            <a:r>
              <a:rPr lang="it-IT" sz="2000" b="1" dirty="0" smtClean="0"/>
              <a:t> </a:t>
            </a:r>
            <a:r>
              <a:rPr lang="it-IT" sz="2000" dirty="0" smtClean="0"/>
              <a:t>(presidente del corso di Musica sacra)</a:t>
            </a:r>
          </a:p>
          <a:p>
            <a:pPr>
              <a:buFont typeface="Arial" pitchFamily="34" charset="0"/>
              <a:buChar char="•"/>
            </a:pPr>
            <a:r>
              <a:rPr lang="it-IT" sz="2000" b="1" dirty="0" err="1" smtClean="0"/>
              <a:t>Raik</a:t>
            </a:r>
            <a:r>
              <a:rPr lang="it-IT" sz="2000" b="1" dirty="0" smtClean="0"/>
              <a:t> </a:t>
            </a:r>
            <a:r>
              <a:rPr lang="it-IT" sz="2000" b="1" dirty="0" err="1" smtClean="0"/>
              <a:t>Harder</a:t>
            </a:r>
            <a:r>
              <a:rPr lang="it-IT" sz="2000" b="1" dirty="0" smtClean="0"/>
              <a:t> </a:t>
            </a:r>
            <a:endParaRPr lang="it-IT" sz="2000" dirty="0" smtClean="0"/>
          </a:p>
          <a:p>
            <a:pPr>
              <a:buFont typeface="Arial" pitchFamily="34" charset="0"/>
              <a:buChar char="•"/>
            </a:pPr>
            <a:r>
              <a:rPr lang="it-IT" b="1" dirty="0" err="1" smtClean="0"/>
              <a:t>Matthias</a:t>
            </a:r>
            <a:r>
              <a:rPr lang="it-IT" b="1" dirty="0" smtClean="0"/>
              <a:t> Schneider </a:t>
            </a:r>
            <a:r>
              <a:rPr lang="it-IT" dirty="0" smtClean="0"/>
              <a:t>(specializzato nella musica del XVII e del XVIII secolo per strumenti a tastiera, CV in italiano </a:t>
            </a:r>
            <a:r>
              <a:rPr lang="it-IT" dirty="0" smtClean="0">
                <a:hlinkClick r:id="rId3"/>
              </a:rPr>
              <a:t>https://musik.uni-greifswald.de/storages/uni-greifswald/fakultaet/phil/musik/Mitarbeitende/Prof_Schneider/Schneider-CV_italiano.pdf</a:t>
            </a:r>
            <a:r>
              <a:rPr lang="it-IT" dirty="0" smtClean="0"/>
              <a:t>)</a:t>
            </a:r>
          </a:p>
          <a:p>
            <a:pPr>
              <a:buFont typeface="Arial" pitchFamily="34" charset="0"/>
              <a:buChar char="•"/>
            </a:pPr>
            <a:endParaRPr lang="it-IT" dirty="0" smtClean="0"/>
          </a:p>
          <a:p>
            <a:pPr>
              <a:buFont typeface="Arial" pitchFamily="34" charset="0"/>
              <a:buChar char="•"/>
            </a:pPr>
            <a:r>
              <a:rPr lang="it-IT" b="1" dirty="0" smtClean="0"/>
              <a:t>Johannes </a:t>
            </a:r>
            <a:r>
              <a:rPr lang="it-IT" b="1" dirty="0" err="1" smtClean="0"/>
              <a:t>Gebhardt</a:t>
            </a:r>
            <a:r>
              <a:rPr lang="it-IT" b="1" dirty="0" smtClean="0"/>
              <a:t> (professore)</a:t>
            </a:r>
          </a:p>
          <a:p>
            <a:pPr>
              <a:buFont typeface="Arial" pitchFamily="34" charset="0"/>
              <a:buChar char="•"/>
            </a:pPr>
            <a:r>
              <a:rPr lang="it-IT" b="1" dirty="0" err="1" smtClean="0"/>
              <a:t>Gesa</a:t>
            </a:r>
            <a:r>
              <a:rPr lang="it-IT" b="1" dirty="0" smtClean="0"/>
              <a:t> </a:t>
            </a:r>
            <a:r>
              <a:rPr lang="it-IT" b="1" dirty="0" err="1" smtClean="0"/>
              <a:t>zur</a:t>
            </a:r>
            <a:r>
              <a:rPr lang="it-IT" b="1" dirty="0" smtClean="0"/>
              <a:t> </a:t>
            </a:r>
            <a:r>
              <a:rPr lang="it-IT" b="1" dirty="0" err="1" smtClean="0"/>
              <a:t>Nieden</a:t>
            </a:r>
            <a:r>
              <a:rPr lang="it-IT" b="1" dirty="0" smtClean="0"/>
              <a:t> (professore)</a:t>
            </a:r>
          </a:p>
          <a:p>
            <a:pPr marL="342900" indent="-342900">
              <a:buFont typeface="+mj-lt"/>
              <a:buAutoNum type="arabicPeriod"/>
            </a:pPr>
            <a:r>
              <a:rPr lang="it-IT" dirty="0" smtClean="0"/>
              <a:t>Mobilità e migrazione dei primi musicisti moderni</a:t>
            </a:r>
          </a:p>
          <a:p>
            <a:pPr marL="342900" indent="-342900">
              <a:buFont typeface="+mj-lt"/>
              <a:buAutoNum type="arabicPeriod"/>
            </a:pPr>
            <a:r>
              <a:rPr lang="it-IT" dirty="0" smtClean="0"/>
              <a:t>Edifici e sale per la musica</a:t>
            </a:r>
          </a:p>
          <a:p>
            <a:pPr marL="342900" indent="-342900">
              <a:buFont typeface="+mj-lt"/>
              <a:buAutoNum type="arabicPeriod"/>
            </a:pPr>
            <a:r>
              <a:rPr lang="it-IT" dirty="0" err="1" smtClean="0"/>
              <a:t>Intermedialità</a:t>
            </a:r>
            <a:r>
              <a:rPr lang="it-IT" dirty="0" smtClean="0"/>
              <a:t> di musica e pittura</a:t>
            </a:r>
          </a:p>
          <a:p>
            <a:pPr marL="342900" indent="-342900">
              <a:buFont typeface="+mj-lt"/>
              <a:buAutoNum type="arabicPeriod"/>
            </a:pPr>
            <a:r>
              <a:rPr lang="it-IT" dirty="0" smtClean="0"/>
              <a:t>Storia culturale della musica nell'Europa del 17.-21. secolo</a:t>
            </a:r>
          </a:p>
          <a:p>
            <a:pPr marL="342900" indent="-342900">
              <a:buFont typeface="+mj-lt"/>
              <a:buAutoNum type="arabicPeriod"/>
            </a:pPr>
            <a:r>
              <a:rPr lang="it-IT" dirty="0" smtClean="0"/>
              <a:t>Teatro musicale del 17.-21. secolo</a:t>
            </a:r>
          </a:p>
          <a:p>
            <a:pPr marL="342900" indent="-342900">
              <a:buFont typeface="+mj-lt"/>
              <a:buAutoNum type="arabicPeriod"/>
            </a:pPr>
            <a:r>
              <a:rPr lang="it-IT" dirty="0" smtClean="0"/>
              <a:t>Sociologia della musica ed etnografia storica</a:t>
            </a:r>
          </a:p>
          <a:p>
            <a:pPr>
              <a:buFont typeface="Arial" pitchFamily="34" charset="0"/>
              <a:buChar char="•"/>
            </a:pPr>
            <a:r>
              <a:rPr lang="it-IT" b="1" dirty="0" smtClean="0"/>
              <a:t>Martin </a:t>
            </a:r>
            <a:r>
              <a:rPr lang="it-IT" b="1" dirty="0" err="1" smtClean="0"/>
              <a:t>Albrecht-Hohmaier</a:t>
            </a:r>
            <a:r>
              <a:rPr lang="it-IT" b="1" dirty="0" smtClean="0"/>
              <a:t> </a:t>
            </a:r>
            <a:r>
              <a:rPr lang="it-IT" dirty="0" smtClean="0"/>
              <a:t>(Mendelssohn, </a:t>
            </a:r>
            <a:r>
              <a:rPr lang="it-IT" dirty="0" err="1" smtClean="0"/>
              <a:t>Schönberg</a:t>
            </a:r>
            <a:r>
              <a:rPr lang="it-IT" dirty="0" smtClean="0"/>
              <a:t>, Giuseppe Sarti e Joseph Haydn)</a:t>
            </a:r>
          </a:p>
        </p:txBody>
      </p:sp>
      <p:sp>
        <p:nvSpPr>
          <p:cNvPr id="4" name="CasellaDiTesto 3"/>
          <p:cNvSpPr txBox="1"/>
          <p:nvPr/>
        </p:nvSpPr>
        <p:spPr>
          <a:xfrm>
            <a:off x="3347864" y="3356992"/>
            <a:ext cx="2540888" cy="738664"/>
          </a:xfrm>
          <a:prstGeom prst="rect">
            <a:avLst/>
          </a:prstGeom>
          <a:noFill/>
        </p:spPr>
        <p:txBody>
          <a:bodyPr wrap="none" rtlCol="0">
            <a:spAutoFit/>
          </a:bodyPr>
          <a:lstStyle/>
          <a:p>
            <a:r>
              <a:rPr lang="it-IT" sz="2400" dirty="0" err="1" smtClean="0"/>
              <a:t>Musikwissenschaft</a:t>
            </a:r>
            <a:endParaRPr lang="it-IT" sz="2400" dirty="0" smtClean="0"/>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836712"/>
            <a:ext cx="8424936" cy="4524315"/>
          </a:xfrm>
          <a:prstGeom prst="rect">
            <a:avLst/>
          </a:prstGeom>
          <a:noFill/>
        </p:spPr>
        <p:txBody>
          <a:bodyPr wrap="square" rtlCol="0">
            <a:spAutoFit/>
          </a:bodyPr>
          <a:lstStyle/>
          <a:p>
            <a:pPr>
              <a:buFont typeface="Arial" pitchFamily="34" charset="0"/>
              <a:buChar char="•"/>
            </a:pPr>
            <a:r>
              <a:rPr lang="it-IT" dirty="0" smtClean="0"/>
              <a:t> </a:t>
            </a:r>
            <a:r>
              <a:rPr lang="it-IT" b="1" dirty="0" smtClean="0"/>
              <a:t>Martin </a:t>
            </a:r>
            <a:r>
              <a:rPr lang="it-IT" b="1" dirty="0" err="1" smtClean="0"/>
              <a:t>Loeser</a:t>
            </a:r>
            <a:r>
              <a:rPr lang="it-IT" b="1" dirty="0" smtClean="0"/>
              <a:t> </a:t>
            </a:r>
          </a:p>
          <a:p>
            <a:pPr marL="342900" indent="-342900">
              <a:buFont typeface="+mj-lt"/>
              <a:buAutoNum type="arabicPeriod"/>
            </a:pPr>
            <a:r>
              <a:rPr lang="it-IT" dirty="0" smtClean="0"/>
              <a:t>Storia musicale della Germania settentrionale del 17./18. secolo</a:t>
            </a:r>
          </a:p>
          <a:p>
            <a:pPr marL="342900" indent="-342900">
              <a:buFont typeface="+mj-lt"/>
              <a:buAutoNum type="arabicPeriod"/>
            </a:pPr>
            <a:r>
              <a:rPr lang="it-IT" dirty="0" smtClean="0"/>
              <a:t>Musica e galanteria</a:t>
            </a:r>
          </a:p>
          <a:p>
            <a:pPr marL="342900" indent="-342900">
              <a:buFont typeface="+mj-lt"/>
              <a:buAutoNum type="arabicPeriod"/>
            </a:pPr>
            <a:r>
              <a:rPr lang="it-IT" dirty="0" smtClean="0"/>
              <a:t>Storia della musica francese e tedesca del </a:t>
            </a:r>
            <a:r>
              <a:rPr lang="it-IT" dirty="0" err="1" smtClean="0"/>
              <a:t>XIX</a:t>
            </a:r>
            <a:r>
              <a:rPr lang="it-IT" dirty="0" smtClean="0"/>
              <a:t> e all'inizio del XX secolo</a:t>
            </a:r>
          </a:p>
          <a:p>
            <a:pPr marL="342900" indent="-342900">
              <a:buFont typeface="+mj-lt"/>
              <a:buAutoNum type="arabicPeriod"/>
            </a:pPr>
            <a:r>
              <a:rPr lang="it-IT" dirty="0" smtClean="0"/>
              <a:t>Genere, in particolare musica corale e oratorio</a:t>
            </a:r>
          </a:p>
          <a:p>
            <a:pPr marL="342900" indent="-342900">
              <a:buFont typeface="+mj-lt"/>
              <a:buAutoNum type="arabicPeriod"/>
            </a:pPr>
            <a:r>
              <a:rPr lang="it-IT" dirty="0" err="1" smtClean="0"/>
              <a:t>Chorwesen</a:t>
            </a:r>
            <a:r>
              <a:rPr lang="it-IT" dirty="0" smtClean="0"/>
              <a:t> / associazioni corali e di canto</a:t>
            </a:r>
          </a:p>
          <a:p>
            <a:pPr marL="342900" indent="-342900">
              <a:buFont typeface="+mj-lt"/>
              <a:buAutoNum type="arabicPeriod"/>
            </a:pPr>
            <a:r>
              <a:rPr lang="it-IT" dirty="0" smtClean="0"/>
              <a:t>Storia delle istituzioni musicali</a:t>
            </a:r>
          </a:p>
          <a:p>
            <a:pPr marL="342900" indent="-342900">
              <a:buFont typeface="+mj-lt"/>
              <a:buAutoNum type="arabicPeriod"/>
            </a:pPr>
            <a:r>
              <a:rPr lang="it-IT" dirty="0" smtClean="0"/>
              <a:t>Cultura (i) musicale (i) come parte di una storia sociale</a:t>
            </a:r>
          </a:p>
          <a:p>
            <a:pPr marL="342900" indent="-342900">
              <a:buFont typeface="+mj-lt"/>
              <a:buAutoNum type="arabicPeriod"/>
            </a:pPr>
            <a:r>
              <a:rPr lang="it-IT" dirty="0" smtClean="0"/>
              <a:t>Prospettive e metodi della storiografia musicale</a:t>
            </a:r>
          </a:p>
          <a:p>
            <a:pPr>
              <a:buFont typeface="Arial" pitchFamily="34" charset="0"/>
              <a:buChar char="•"/>
            </a:pPr>
            <a:r>
              <a:rPr lang="it-IT" sz="1600" dirty="0" smtClean="0"/>
              <a:t> </a:t>
            </a:r>
            <a:r>
              <a:rPr lang="it-IT" b="1" dirty="0" err="1" smtClean="0"/>
              <a:t>Berthold</a:t>
            </a:r>
            <a:r>
              <a:rPr lang="it-IT" b="1" dirty="0" smtClean="0"/>
              <a:t> </a:t>
            </a:r>
            <a:r>
              <a:rPr lang="it-IT" b="1" dirty="0" err="1" smtClean="0"/>
              <a:t>Over</a:t>
            </a:r>
            <a:r>
              <a:rPr lang="it-IT" b="1" dirty="0" smtClean="0"/>
              <a:t> </a:t>
            </a:r>
          </a:p>
          <a:p>
            <a:pPr>
              <a:buFont typeface="Arial" pitchFamily="34" charset="0"/>
              <a:buChar char="•"/>
            </a:pPr>
            <a:r>
              <a:rPr lang="it-IT" b="1" dirty="0" smtClean="0"/>
              <a:t>Marcel </a:t>
            </a:r>
            <a:r>
              <a:rPr lang="it-IT" b="1" dirty="0" err="1" smtClean="0"/>
              <a:t>Klinke</a:t>
            </a:r>
            <a:r>
              <a:rPr lang="it-IT" b="1" dirty="0" smtClean="0"/>
              <a:t> </a:t>
            </a:r>
            <a:endParaRPr lang="it-IT" dirty="0" smtClean="0"/>
          </a:p>
          <a:p>
            <a:pPr marL="342900" indent="-342900">
              <a:buFont typeface="+mj-lt"/>
              <a:buAutoNum type="arabicPeriod"/>
            </a:pPr>
            <a:r>
              <a:rPr lang="it-IT" dirty="0" smtClean="0"/>
              <a:t>Storia della musica tedesca e americana del </a:t>
            </a:r>
            <a:r>
              <a:rPr lang="it-IT" dirty="0" err="1" smtClean="0"/>
              <a:t>XIX</a:t>
            </a:r>
            <a:r>
              <a:rPr lang="it-IT" dirty="0" smtClean="0"/>
              <a:t> e XX secolo</a:t>
            </a:r>
          </a:p>
          <a:p>
            <a:pPr marL="342900" indent="-342900">
              <a:buFont typeface="+mj-lt"/>
              <a:buAutoNum type="arabicPeriod"/>
            </a:pPr>
            <a:r>
              <a:rPr lang="it-IT" dirty="0" smtClean="0"/>
              <a:t>Richard Strauss</a:t>
            </a:r>
          </a:p>
          <a:p>
            <a:pPr marL="342900" indent="-342900">
              <a:buFont typeface="+mj-lt"/>
              <a:buAutoNum type="arabicPeriod"/>
            </a:pPr>
            <a:r>
              <a:rPr lang="it-IT" dirty="0" smtClean="0"/>
              <a:t>Gustav Mahler</a:t>
            </a:r>
          </a:p>
          <a:p>
            <a:pPr marL="342900" indent="-342900">
              <a:buFont typeface="+mj-lt"/>
              <a:buAutoNum type="arabicPeriod"/>
            </a:pPr>
            <a:r>
              <a:rPr lang="it-IT" dirty="0" smtClean="0"/>
              <a:t>Charles </a:t>
            </a:r>
            <a:r>
              <a:rPr lang="it-IT" dirty="0" err="1" smtClean="0"/>
              <a:t>Ives</a:t>
            </a:r>
            <a:endParaRPr lang="it-IT" dirty="0" smtClean="0"/>
          </a:p>
          <a:p>
            <a:pPr marL="342900" indent="-342900">
              <a:buFont typeface="+mj-lt"/>
              <a:buAutoNum type="arabicPeriod"/>
            </a:pPr>
            <a:r>
              <a:rPr lang="it-IT" dirty="0" smtClean="0"/>
              <a:t>Storia della musica australiana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3" y="404664"/>
            <a:ext cx="8712969" cy="523220"/>
          </a:xfrm>
          <a:prstGeom prst="rect">
            <a:avLst/>
          </a:prstGeom>
          <a:noFill/>
        </p:spPr>
        <p:txBody>
          <a:bodyPr wrap="square" rtlCol="0">
            <a:spAutoFit/>
          </a:bodyPr>
          <a:lstStyle/>
          <a:p>
            <a:r>
              <a:rPr lang="it-IT" sz="2800" dirty="0" err="1" smtClean="0"/>
              <a:t>Universitat</a:t>
            </a:r>
            <a:r>
              <a:rPr lang="it-IT" sz="2800" dirty="0" smtClean="0"/>
              <a:t> </a:t>
            </a:r>
            <a:r>
              <a:rPr lang="it-IT" sz="2800" dirty="0" err="1" smtClean="0"/>
              <a:t>Regensburg-</a:t>
            </a:r>
            <a:r>
              <a:rPr lang="it-IT" sz="2800" dirty="0" smtClean="0"/>
              <a:t> </a:t>
            </a:r>
            <a:r>
              <a:rPr lang="it-IT" sz="2800" dirty="0" err="1" smtClean="0"/>
              <a:t>Main</a:t>
            </a:r>
            <a:r>
              <a:rPr lang="it-IT" sz="2800" dirty="0" smtClean="0"/>
              <a:t> Site</a:t>
            </a:r>
          </a:p>
        </p:txBody>
      </p:sp>
      <p:sp>
        <p:nvSpPr>
          <p:cNvPr id="3" name="CasellaDiTesto 2"/>
          <p:cNvSpPr txBox="1"/>
          <p:nvPr/>
        </p:nvSpPr>
        <p:spPr>
          <a:xfrm>
            <a:off x="899592" y="2647359"/>
            <a:ext cx="6912768" cy="3877985"/>
          </a:xfrm>
          <a:prstGeom prst="rect">
            <a:avLst/>
          </a:prstGeom>
          <a:noFill/>
        </p:spPr>
        <p:txBody>
          <a:bodyPr wrap="square" rtlCol="0">
            <a:spAutoFit/>
          </a:bodyPr>
          <a:lstStyle/>
          <a:p>
            <a:r>
              <a:rPr lang="it-IT" sz="2400" b="1" dirty="0" smtClean="0"/>
              <a:t>Posti: </a:t>
            </a:r>
            <a:r>
              <a:rPr lang="it-IT" sz="2400" dirty="0" smtClean="0"/>
              <a:t>1 </a:t>
            </a:r>
            <a:r>
              <a:rPr lang="it-IT" sz="2000" dirty="0" smtClean="0"/>
              <a:t>(in comune con</a:t>
            </a:r>
          </a:p>
          <a:p>
            <a:r>
              <a:rPr lang="it-IT" sz="2400" b="1" dirty="0" smtClean="0"/>
              <a:t>Mesi: </a:t>
            </a:r>
            <a:r>
              <a:rPr lang="it-IT" sz="2400" dirty="0" smtClean="0"/>
              <a:t>10</a:t>
            </a:r>
          </a:p>
          <a:p>
            <a:r>
              <a:rPr lang="it-IT" sz="2400" b="1" dirty="0" smtClean="0"/>
              <a:t>Lingua </a:t>
            </a:r>
            <a:r>
              <a:rPr lang="it-IT" sz="2400" b="1" dirty="0" smtClean="0"/>
              <a:t>principale: </a:t>
            </a:r>
            <a:r>
              <a:rPr lang="it-IT" sz="2400" dirty="0" smtClean="0"/>
              <a:t>tedesco (B2)</a:t>
            </a:r>
          </a:p>
          <a:p>
            <a:pPr algn="just"/>
            <a:r>
              <a:rPr lang="it-IT" sz="2400" b="1" dirty="0" smtClean="0"/>
              <a:t>Presenza di corsi in altre lingue:</a:t>
            </a:r>
            <a:r>
              <a:rPr lang="it-IT" sz="2400" dirty="0" smtClean="0"/>
              <a:t> inglese</a:t>
            </a:r>
          </a:p>
          <a:p>
            <a:pPr>
              <a:buNone/>
            </a:pPr>
            <a:r>
              <a:rPr lang="it-IT" sz="2400" b="1" dirty="0" smtClean="0"/>
              <a:t>Sito:  </a:t>
            </a:r>
            <a:r>
              <a:rPr lang="it-IT" dirty="0" smtClean="0">
                <a:hlinkClick r:id="rId2"/>
              </a:rPr>
              <a:t>https://www.uni-regensburg.de/ur-international/exchange-students/index.html</a:t>
            </a:r>
            <a:r>
              <a:rPr lang="it-IT" dirty="0" smtClean="0"/>
              <a:t> Sito di riferimento per studenti del progetto </a:t>
            </a:r>
            <a:r>
              <a:rPr lang="it-IT" dirty="0" err="1" smtClean="0"/>
              <a:t>Erasmus+</a:t>
            </a:r>
            <a:endParaRPr lang="it-IT" sz="2000" dirty="0" smtClean="0"/>
          </a:p>
          <a:p>
            <a:r>
              <a:rPr lang="it-IT" dirty="0" smtClean="0">
                <a:hlinkClick r:id="rId3"/>
              </a:rPr>
              <a:t>https://www.uni-regensburg.de/philosophie-kunst-geschichte-gesellschaft/musikwissenschaft/ /</a:t>
            </a:r>
            <a:r>
              <a:rPr lang="it-IT" dirty="0" smtClean="0"/>
              <a:t> (sito del dipartimento di studi sulla musica)</a:t>
            </a:r>
          </a:p>
          <a:p>
            <a:r>
              <a:rPr lang="it-IT" dirty="0" smtClean="0">
                <a:hlinkClick r:id="rId4"/>
              </a:rPr>
              <a:t>https://www.uni-regensburg.de/philosophy-art-history-society/art-history/index.html</a:t>
            </a:r>
            <a:r>
              <a:rPr lang="it-IT" dirty="0" smtClean="0"/>
              <a:t> (sito del dipartimento di storia dell’arte)</a:t>
            </a:r>
          </a:p>
        </p:txBody>
      </p:sp>
      <p:sp>
        <p:nvSpPr>
          <p:cNvPr id="4" name="Freccia a destra 3"/>
          <p:cNvSpPr/>
          <p:nvPr/>
        </p:nvSpPr>
        <p:spPr>
          <a:xfrm>
            <a:off x="6084168" y="3717032"/>
            <a:ext cx="936104"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6120680" y="2073622"/>
            <a:ext cx="3203848" cy="923330"/>
          </a:xfrm>
          <a:prstGeom prst="rect">
            <a:avLst/>
          </a:prstGeom>
          <a:noFill/>
        </p:spPr>
        <p:txBody>
          <a:bodyPr wrap="square" rtlCol="0">
            <a:spAutoFit/>
          </a:bodyPr>
          <a:lstStyle/>
          <a:p>
            <a:r>
              <a:rPr lang="it-IT" dirty="0" smtClean="0"/>
              <a:t>Lista di corsi erogati in lingua inglese e pensati ad hoc per studenti del</a:t>
            </a:r>
          </a:p>
        </p:txBody>
      </p:sp>
      <p:sp>
        <p:nvSpPr>
          <p:cNvPr id="6" name="CasellaDiTesto 5"/>
          <p:cNvSpPr txBox="1"/>
          <p:nvPr/>
        </p:nvSpPr>
        <p:spPr>
          <a:xfrm>
            <a:off x="7308304" y="2636912"/>
            <a:ext cx="1619672" cy="2880320"/>
          </a:xfrm>
          <a:prstGeom prst="rect">
            <a:avLst/>
          </a:prstGeom>
          <a:noFill/>
        </p:spPr>
        <p:txBody>
          <a:bodyPr wrap="square" rtlCol="0">
            <a:spAutoFit/>
          </a:bodyPr>
          <a:lstStyle/>
          <a:p>
            <a:r>
              <a:rPr lang="it-IT" dirty="0" smtClean="0">
                <a:hlinkClick r:id="rId5"/>
              </a:rPr>
              <a:t>https://www.uni-regensburg.de/ur-international/exchange-students/courses/courses-in-english/index.html</a:t>
            </a:r>
            <a:r>
              <a:rPr lang="it-IT" dirty="0" smtClean="0"/>
              <a:t> </a:t>
            </a:r>
          </a:p>
        </p:txBody>
      </p:sp>
      <p:sp>
        <p:nvSpPr>
          <p:cNvPr id="7" name="CasellaDiTesto 6"/>
          <p:cNvSpPr txBox="1"/>
          <p:nvPr/>
        </p:nvSpPr>
        <p:spPr>
          <a:xfrm>
            <a:off x="6156176" y="2926685"/>
            <a:ext cx="1368152" cy="646331"/>
          </a:xfrm>
          <a:prstGeom prst="rect">
            <a:avLst/>
          </a:prstGeom>
          <a:noFill/>
        </p:spPr>
        <p:txBody>
          <a:bodyPr wrap="square" rtlCol="0">
            <a:spAutoFit/>
          </a:bodyPr>
          <a:lstStyle/>
          <a:p>
            <a:r>
              <a:rPr lang="it-IT" dirty="0" smtClean="0"/>
              <a:t>progetto </a:t>
            </a:r>
            <a:r>
              <a:rPr lang="it-IT" dirty="0" err="1" smtClean="0"/>
              <a:t>Erasmus</a:t>
            </a:r>
            <a:endParaRPr lang="it-IT" dirty="0" smtClean="0"/>
          </a:p>
        </p:txBody>
      </p:sp>
      <p:sp>
        <p:nvSpPr>
          <p:cNvPr id="9" name="Freccia angolare in su 8"/>
          <p:cNvSpPr/>
          <p:nvPr/>
        </p:nvSpPr>
        <p:spPr>
          <a:xfrm>
            <a:off x="4932040" y="2996952"/>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403648" y="1484784"/>
            <a:ext cx="3635896" cy="646331"/>
          </a:xfrm>
          <a:prstGeom prst="rect">
            <a:avLst/>
          </a:prstGeom>
          <a:noFill/>
        </p:spPr>
        <p:txBody>
          <a:bodyPr wrap="square" rtlCol="0">
            <a:spAutoFit/>
          </a:bodyPr>
          <a:lstStyle/>
          <a:p>
            <a:r>
              <a:rPr lang="it-IT" dirty="0" smtClean="0"/>
              <a:t>Corsi di tedesco per studenti </a:t>
            </a:r>
            <a:r>
              <a:rPr lang="it-IT" dirty="0" err="1" smtClean="0"/>
              <a:t>Erasmus+</a:t>
            </a:r>
            <a:endParaRPr lang="it-IT" dirty="0" smtClean="0"/>
          </a:p>
        </p:txBody>
      </p:sp>
      <p:sp>
        <p:nvSpPr>
          <p:cNvPr id="12" name="CasellaDiTesto 11"/>
          <p:cNvSpPr txBox="1"/>
          <p:nvPr/>
        </p:nvSpPr>
        <p:spPr>
          <a:xfrm>
            <a:off x="2411760" y="1785590"/>
            <a:ext cx="4104456" cy="923330"/>
          </a:xfrm>
          <a:prstGeom prst="rect">
            <a:avLst/>
          </a:prstGeom>
          <a:noFill/>
        </p:spPr>
        <p:txBody>
          <a:bodyPr wrap="square" rtlCol="0">
            <a:spAutoFit/>
          </a:bodyPr>
          <a:lstStyle/>
          <a:p>
            <a:r>
              <a:rPr lang="it-IT" dirty="0" smtClean="0">
                <a:hlinkClick r:id="rId6"/>
              </a:rPr>
              <a:t>https://www.uni-regensburg.de/ur-international/exchange-students/learning-german/index.html</a:t>
            </a:r>
            <a:r>
              <a:rPr lang="it-IT" dirty="0" smtClean="0"/>
              <a:t> </a:t>
            </a:r>
          </a:p>
        </p:txBody>
      </p:sp>
      <p:sp>
        <p:nvSpPr>
          <p:cNvPr id="13" name="Rettangolo 12"/>
          <p:cNvSpPr/>
          <p:nvPr/>
        </p:nvSpPr>
        <p:spPr>
          <a:xfrm>
            <a:off x="2843808" y="2956882"/>
            <a:ext cx="903837" cy="400110"/>
          </a:xfrm>
          <a:prstGeom prst="rect">
            <a:avLst/>
          </a:prstGeom>
        </p:spPr>
        <p:txBody>
          <a:bodyPr wrap="none">
            <a:spAutoFit/>
          </a:bodyPr>
          <a:lstStyle/>
          <a:p>
            <a:r>
              <a:rPr lang="it-IT" sz="2000" dirty="0" smtClean="0"/>
              <a:t>DAMS)</a:t>
            </a:r>
            <a:endParaRPr lang="it-IT" sz="2000" dirty="0"/>
          </a:p>
        </p:txBody>
      </p:sp>
      <p:sp>
        <p:nvSpPr>
          <p:cNvPr id="14" name="CasellaDiTesto 13"/>
          <p:cNvSpPr txBox="1"/>
          <p:nvPr/>
        </p:nvSpPr>
        <p:spPr>
          <a:xfrm>
            <a:off x="3851920" y="385500"/>
            <a:ext cx="6552729" cy="523220"/>
          </a:xfrm>
          <a:prstGeom prst="rect">
            <a:avLst/>
          </a:prstGeom>
          <a:noFill/>
        </p:spPr>
        <p:txBody>
          <a:bodyPr wrap="square" rtlCol="0">
            <a:spAutoFit/>
          </a:bodyPr>
          <a:lstStyle/>
          <a:p>
            <a:pPr algn="ctr"/>
            <a:r>
              <a:rPr lang="it-IT" sz="2800" dirty="0" smtClean="0"/>
              <a:t>(</a:t>
            </a:r>
            <a:r>
              <a:rPr lang="it-IT" sz="2800" dirty="0" err="1" smtClean="0"/>
              <a:t>Ratisbona</a:t>
            </a:r>
            <a:r>
              <a:rPr lang="it-IT" sz="28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8112" y="1256561"/>
            <a:ext cx="7380312" cy="3970318"/>
          </a:xfrm>
          <a:prstGeom prst="rect">
            <a:avLst/>
          </a:prstGeom>
          <a:noFill/>
        </p:spPr>
        <p:txBody>
          <a:bodyPr wrap="square" rtlCol="0">
            <a:spAutoFit/>
          </a:bodyPr>
          <a:lstStyle/>
          <a:p>
            <a:r>
              <a:rPr lang="it-IT" sz="2800" dirty="0" smtClean="0"/>
              <a:t>Ugualmente accade per i settori disciplinari di riferimento, i quali </a:t>
            </a:r>
            <a:r>
              <a:rPr lang="it-IT" sz="2800" b="1" dirty="0" smtClean="0"/>
              <a:t>non sono limitazioni, ma semmai linee guida al momento della scelta delle destinazioni. </a:t>
            </a:r>
          </a:p>
          <a:p>
            <a:endParaRPr lang="it-IT" sz="2800" b="1" dirty="0" smtClean="0"/>
          </a:p>
          <a:p>
            <a:r>
              <a:rPr lang="it-IT" sz="2800" b="1" dirty="0" smtClean="0"/>
              <a:t>I settori disciplinari a cui fare riferimento sono: “</a:t>
            </a:r>
            <a:r>
              <a:rPr lang="it-IT" sz="2800" b="1" dirty="0" err="1" smtClean="0"/>
              <a:t>Arts</a:t>
            </a:r>
            <a:r>
              <a:rPr lang="it-IT" sz="2800" b="1" dirty="0" smtClean="0"/>
              <a:t>”, “</a:t>
            </a:r>
            <a:r>
              <a:rPr lang="it-IT" sz="2800" b="1" dirty="0" err="1" smtClean="0"/>
              <a:t>Music</a:t>
            </a:r>
            <a:r>
              <a:rPr lang="it-IT" sz="2800" b="1" dirty="0" smtClean="0"/>
              <a:t> and </a:t>
            </a:r>
            <a:r>
              <a:rPr lang="it-IT" sz="2800" b="1" dirty="0" err="1" smtClean="0"/>
              <a:t>performing</a:t>
            </a:r>
            <a:r>
              <a:rPr lang="it-IT" sz="2800" b="1" dirty="0" smtClean="0"/>
              <a:t> </a:t>
            </a:r>
            <a:r>
              <a:rPr lang="it-IT" sz="2800" b="1" dirty="0" err="1" smtClean="0"/>
              <a:t>arts</a:t>
            </a:r>
            <a:r>
              <a:rPr lang="it-IT" sz="2800" b="1" dirty="0" smtClean="0"/>
              <a:t>”, “</a:t>
            </a:r>
            <a:r>
              <a:rPr lang="it-IT" sz="2800" b="1" dirty="0" err="1" smtClean="0"/>
              <a:t>architecture</a:t>
            </a:r>
            <a:r>
              <a:rPr lang="it-IT" sz="2800" b="1" dirty="0" smtClean="0"/>
              <a:t> and </a:t>
            </a:r>
            <a:r>
              <a:rPr lang="it-IT" sz="2800" b="1" dirty="0" err="1" smtClean="0"/>
              <a:t>town</a:t>
            </a:r>
            <a:r>
              <a:rPr lang="it-IT" sz="2800" b="1" dirty="0" smtClean="0"/>
              <a:t> planning” e “</a:t>
            </a:r>
            <a:r>
              <a:rPr lang="it-IT" sz="2800" b="1" dirty="0" err="1" smtClean="0"/>
              <a:t>Languages</a:t>
            </a:r>
            <a:r>
              <a:rPr lang="it-IT" sz="2800" b="1" dirty="0" smtClean="0"/>
              <a:t>”.</a:t>
            </a:r>
            <a:endParaRPr lang="it-IT"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7584" y="658431"/>
            <a:ext cx="7704856" cy="2554545"/>
          </a:xfrm>
          <a:prstGeom prst="rect">
            <a:avLst/>
          </a:prstGeom>
          <a:noFill/>
        </p:spPr>
        <p:txBody>
          <a:bodyPr wrap="square" rtlCol="0">
            <a:spAutoFit/>
          </a:bodyPr>
          <a:lstStyle/>
          <a:p>
            <a:r>
              <a:rPr lang="it-IT" sz="2000" dirty="0" smtClean="0">
                <a:hlinkClick r:id="rId2"/>
              </a:rPr>
              <a:t>https://www.uni-regensburg.de/philosophie-kunst-geschichte-gesellschaft/musikwissenschaft/studium/studiengaenge/bachelor-studienbeginn-ab-ws-2008-09/index.html</a:t>
            </a:r>
            <a:r>
              <a:rPr lang="it-IT" sz="2000" dirty="0" smtClean="0"/>
              <a:t> corso di laurea triennale in musicologia</a:t>
            </a:r>
          </a:p>
          <a:p>
            <a:r>
              <a:rPr lang="it-IT" sz="2000" dirty="0" smtClean="0">
                <a:hlinkClick r:id="rId3"/>
              </a:rPr>
              <a:t>https://www.uni-regensburg.de/philosophy-art-history-society/art-history/studies/b-a-/index.html</a:t>
            </a:r>
            <a:r>
              <a:rPr lang="it-IT" sz="2000" dirty="0" smtClean="0"/>
              <a:t> corso di laurea triennale in storia dell’arte</a:t>
            </a:r>
          </a:p>
          <a:p>
            <a:endParaRPr lang="it-IT" sz="2000" dirty="0" smtClean="0"/>
          </a:p>
        </p:txBody>
      </p:sp>
      <p:sp>
        <p:nvSpPr>
          <p:cNvPr id="6" name="Titolo 1"/>
          <p:cNvSpPr txBox="1">
            <a:spLocks/>
          </p:cNvSpPr>
          <p:nvPr/>
        </p:nvSpPr>
        <p:spPr>
          <a:xfrm>
            <a:off x="467544" y="25020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olo 1"/>
          <p:cNvSpPr txBox="1">
            <a:spLocks/>
          </p:cNvSpPr>
          <p:nvPr/>
        </p:nvSpPr>
        <p:spPr>
          <a:xfrm>
            <a:off x="457200" y="-18256"/>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Altri link utili:</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CasellaDiTesto 13"/>
          <p:cNvSpPr txBox="1"/>
          <p:nvPr/>
        </p:nvSpPr>
        <p:spPr>
          <a:xfrm>
            <a:off x="3051419" y="3028890"/>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sp>
        <p:nvSpPr>
          <p:cNvPr id="15" name="CasellaDiTesto 14"/>
          <p:cNvSpPr txBox="1"/>
          <p:nvPr/>
        </p:nvSpPr>
        <p:spPr>
          <a:xfrm>
            <a:off x="827584" y="3453968"/>
            <a:ext cx="7704856" cy="1631216"/>
          </a:xfrm>
          <a:prstGeom prst="rect">
            <a:avLst/>
          </a:prstGeom>
          <a:noFill/>
        </p:spPr>
        <p:txBody>
          <a:bodyPr wrap="square" rtlCol="0">
            <a:spAutoFit/>
          </a:bodyPr>
          <a:lstStyle/>
          <a:p>
            <a:r>
              <a:rPr lang="it-IT" sz="2000" dirty="0" smtClean="0">
                <a:hlinkClick r:id="rId2"/>
              </a:rPr>
              <a:t>https://www.uni-regensburg.de/philosophie-kunst-geschichte-gesellschaft/musikwissenschaft/studium/studiengaenge/bachelor-studienbeginn-ab-ws-2008-09/index.html</a:t>
            </a:r>
            <a:r>
              <a:rPr lang="it-IT" sz="2000" dirty="0" smtClean="0"/>
              <a:t> lista di insegnamenti erogati in lingua inglese nella facoltà di </a:t>
            </a:r>
            <a:r>
              <a:rPr lang="de-DE" sz="2000" dirty="0" smtClean="0"/>
              <a:t>“Philosophie, Kunst-, Geschichts- und Gesellschaftswissenschaften“ </a:t>
            </a:r>
            <a:r>
              <a:rPr lang="it-IT" sz="2000" dirty="0" smtClean="0"/>
              <a:t>. Ad esempio:</a:t>
            </a:r>
          </a:p>
        </p:txBody>
      </p:sp>
      <p:pic>
        <p:nvPicPr>
          <p:cNvPr id="17" name="Immagine 16" descr="ratisbona2.png"/>
          <p:cNvPicPr>
            <a:picLocks noChangeAspect="1"/>
          </p:cNvPicPr>
          <p:nvPr/>
        </p:nvPicPr>
        <p:blipFill>
          <a:blip r:embed="rId4" cstate="print"/>
          <a:stretch>
            <a:fillRect/>
          </a:stretch>
        </p:blipFill>
        <p:spPr>
          <a:xfrm>
            <a:off x="1213968" y="5172605"/>
            <a:ext cx="6716063" cy="1352739"/>
          </a:xfrm>
          <a:prstGeom prst="rect">
            <a:avLst/>
          </a:prstGeom>
        </p:spPr>
      </p:pic>
      <p:sp>
        <p:nvSpPr>
          <p:cNvPr id="18" name="Freccia a sinistra 17"/>
          <p:cNvSpPr/>
          <p:nvPr/>
        </p:nvSpPr>
        <p:spPr>
          <a:xfrm>
            <a:off x="8028384" y="5608664"/>
            <a:ext cx="755576" cy="340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467544" y="6805"/>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CasellaDiTesto 8"/>
          <p:cNvSpPr txBox="1"/>
          <p:nvPr/>
        </p:nvSpPr>
        <p:spPr>
          <a:xfrm>
            <a:off x="3051419" y="652626"/>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pic>
        <p:nvPicPr>
          <p:cNvPr id="10" name="Immagine 9" descr="ratisbona.png"/>
          <p:cNvPicPr>
            <a:picLocks noChangeAspect="1"/>
          </p:cNvPicPr>
          <p:nvPr/>
        </p:nvPicPr>
        <p:blipFill>
          <a:blip r:embed="rId3" cstate="print"/>
          <a:stretch>
            <a:fillRect/>
          </a:stretch>
        </p:blipFill>
        <p:spPr>
          <a:xfrm>
            <a:off x="543202" y="1124744"/>
            <a:ext cx="3524742" cy="3134163"/>
          </a:xfrm>
          <a:prstGeom prst="rect">
            <a:avLst/>
          </a:prstGeom>
        </p:spPr>
      </p:pic>
      <p:pic>
        <p:nvPicPr>
          <p:cNvPr id="11" name="Immagine 10" descr="ratisbona1.png"/>
          <p:cNvPicPr>
            <a:picLocks noChangeAspect="1"/>
          </p:cNvPicPr>
          <p:nvPr/>
        </p:nvPicPr>
        <p:blipFill>
          <a:blip r:embed="rId4" cstate="print"/>
          <a:stretch>
            <a:fillRect/>
          </a:stretch>
        </p:blipFill>
        <p:spPr>
          <a:xfrm>
            <a:off x="5395196" y="1412776"/>
            <a:ext cx="3353268" cy="2876952"/>
          </a:xfrm>
          <a:prstGeom prst="rect">
            <a:avLst/>
          </a:prstGeom>
        </p:spPr>
      </p:pic>
      <p:sp>
        <p:nvSpPr>
          <p:cNvPr id="12" name="CasellaDiTesto 11"/>
          <p:cNvSpPr txBox="1"/>
          <p:nvPr/>
        </p:nvSpPr>
        <p:spPr>
          <a:xfrm>
            <a:off x="1182002" y="692696"/>
            <a:ext cx="1373774" cy="369332"/>
          </a:xfrm>
          <a:prstGeom prst="rect">
            <a:avLst/>
          </a:prstGeom>
          <a:noFill/>
        </p:spPr>
        <p:txBody>
          <a:bodyPr wrap="none" rtlCol="0">
            <a:spAutoFit/>
          </a:bodyPr>
          <a:lstStyle/>
          <a:p>
            <a:r>
              <a:rPr lang="it-IT" dirty="0" smtClean="0"/>
              <a:t>Musicologia:</a:t>
            </a:r>
            <a:endParaRPr lang="it-IT" dirty="0"/>
          </a:p>
        </p:txBody>
      </p:sp>
      <p:sp>
        <p:nvSpPr>
          <p:cNvPr id="13" name="CasellaDiTesto 12"/>
          <p:cNvSpPr txBox="1"/>
          <p:nvPr/>
        </p:nvSpPr>
        <p:spPr>
          <a:xfrm>
            <a:off x="5841686" y="980728"/>
            <a:ext cx="1610634" cy="369332"/>
          </a:xfrm>
          <a:prstGeom prst="rect">
            <a:avLst/>
          </a:prstGeom>
          <a:noFill/>
        </p:spPr>
        <p:txBody>
          <a:bodyPr wrap="none" rtlCol="0">
            <a:spAutoFit/>
          </a:bodyPr>
          <a:lstStyle/>
          <a:p>
            <a:r>
              <a:rPr lang="it-IT" dirty="0" smtClean="0"/>
              <a:t>Storia dell’arte:</a:t>
            </a:r>
            <a:endParaRPr lang="it-IT" dirty="0"/>
          </a:p>
        </p:txBody>
      </p:sp>
      <p:pic>
        <p:nvPicPr>
          <p:cNvPr id="14" name="Immagine 13" descr="ratisbona3.png"/>
          <p:cNvPicPr>
            <a:picLocks noChangeAspect="1"/>
          </p:cNvPicPr>
          <p:nvPr/>
        </p:nvPicPr>
        <p:blipFill>
          <a:blip r:embed="rId5" cstate="print"/>
          <a:stretch>
            <a:fillRect/>
          </a:stretch>
        </p:blipFill>
        <p:spPr>
          <a:xfrm>
            <a:off x="539552" y="4437112"/>
            <a:ext cx="4839376" cy="2219635"/>
          </a:xfrm>
          <a:prstGeom prst="rect">
            <a:avLst/>
          </a:prstGeom>
        </p:spPr>
      </p:pic>
      <p:sp>
        <p:nvSpPr>
          <p:cNvPr id="16" name="Freccia angolare in su 15"/>
          <p:cNvSpPr/>
          <p:nvPr/>
        </p:nvSpPr>
        <p:spPr>
          <a:xfrm rot="10800000">
            <a:off x="4355976" y="342900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5580112" y="4581128"/>
            <a:ext cx="3203848" cy="1754326"/>
          </a:xfrm>
          <a:prstGeom prst="rect">
            <a:avLst/>
          </a:prstGeom>
          <a:noFill/>
        </p:spPr>
        <p:txBody>
          <a:bodyPr wrap="square" rtlCol="0">
            <a:spAutoFit/>
          </a:bodyPr>
          <a:lstStyle/>
          <a:p>
            <a:r>
              <a:rPr lang="it-IT" dirty="0" smtClean="0"/>
              <a:t>Possibilità di scegliere anche corsi sul cinema, data la gamma di corsi a disposizione che tengono conto delle interrelazioni tra storia dell’arte e storia del cinema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17837" y="-99392"/>
            <a:ext cx="3075137" cy="461665"/>
          </a:xfrm>
          <a:prstGeom prst="rect">
            <a:avLst/>
          </a:prstGeom>
          <a:noFill/>
        </p:spPr>
        <p:txBody>
          <a:bodyPr wrap="none" rtlCol="0">
            <a:spAutoFit/>
          </a:bodyPr>
          <a:lstStyle/>
          <a:p>
            <a:r>
              <a:rPr lang="it-IT" sz="2400" b="1" dirty="0" smtClean="0"/>
              <a:t>Docenti di riferimento</a:t>
            </a:r>
            <a:r>
              <a:rPr lang="it-IT" sz="2000" b="1" dirty="0" smtClean="0"/>
              <a:t>:</a:t>
            </a:r>
            <a:endParaRPr lang="it-IT" sz="2000" b="1" dirty="0"/>
          </a:p>
        </p:txBody>
      </p:sp>
      <p:sp>
        <p:nvSpPr>
          <p:cNvPr id="3" name="CasellaDiTesto 2"/>
          <p:cNvSpPr txBox="1"/>
          <p:nvPr/>
        </p:nvSpPr>
        <p:spPr>
          <a:xfrm>
            <a:off x="395536" y="-27384"/>
            <a:ext cx="8424936" cy="5016758"/>
          </a:xfrm>
          <a:prstGeom prst="rect">
            <a:avLst/>
          </a:prstGeom>
          <a:noFill/>
        </p:spPr>
        <p:txBody>
          <a:bodyPr wrap="square" rtlCol="0">
            <a:spAutoFit/>
          </a:bodyPr>
          <a:lstStyle/>
          <a:p>
            <a:r>
              <a:rPr lang="it-IT" sz="2000" dirty="0" smtClean="0"/>
              <a:t>Musicologia</a:t>
            </a:r>
          </a:p>
          <a:p>
            <a:pPr algn="ctr"/>
            <a:r>
              <a:rPr lang="it-IT" dirty="0" smtClean="0">
                <a:hlinkClick r:id="rId2"/>
              </a:rPr>
              <a:t>https://www.uni-regensburg.de/philosophie-kunst-geschichte-gesellschaft/musikwissenschaft/personen/index.html</a:t>
            </a:r>
            <a:endParaRPr lang="it-IT" dirty="0" smtClean="0"/>
          </a:p>
          <a:p>
            <a:pPr>
              <a:buFont typeface="Arial" pitchFamily="34" charset="0"/>
              <a:buChar char="•"/>
            </a:pPr>
            <a:r>
              <a:rPr lang="it-IT" sz="2000" b="1" dirty="0" err="1" smtClean="0"/>
              <a:t>Katelijne</a:t>
            </a:r>
            <a:r>
              <a:rPr lang="it-IT" sz="2000" b="1" dirty="0" smtClean="0"/>
              <a:t> </a:t>
            </a:r>
            <a:r>
              <a:rPr lang="it-IT" sz="2000" b="1" dirty="0" err="1" smtClean="0"/>
              <a:t>Schiltz</a:t>
            </a:r>
            <a:r>
              <a:rPr lang="it-IT" sz="2000" b="1" dirty="0" smtClean="0"/>
              <a:t> </a:t>
            </a:r>
            <a:r>
              <a:rPr lang="it-IT" sz="2000" dirty="0" smtClean="0"/>
              <a:t>(</a:t>
            </a:r>
            <a:r>
              <a:rPr lang="it-IT" dirty="0" smtClean="0"/>
              <a:t>Musica del Medioevo e dei primi tempi moderni; esercitazione storica; </a:t>
            </a:r>
            <a:r>
              <a:rPr lang="it-IT" dirty="0" err="1" smtClean="0"/>
              <a:t>Intermedialità</a:t>
            </a:r>
            <a:r>
              <a:rPr lang="it-IT" dirty="0" smtClean="0"/>
              <a:t> di musica, testo e immagine + coordinatore ERASMUS)</a:t>
            </a:r>
            <a:endParaRPr lang="it-IT" sz="2000" dirty="0" smtClean="0"/>
          </a:p>
          <a:p>
            <a:pPr>
              <a:buFont typeface="Arial" pitchFamily="34" charset="0"/>
              <a:buChar char="•"/>
            </a:pPr>
            <a:r>
              <a:rPr lang="it-IT" sz="2000" b="1" dirty="0" smtClean="0"/>
              <a:t>Gregor </a:t>
            </a:r>
            <a:r>
              <a:rPr lang="it-IT" sz="2000" b="1" dirty="0" err="1" smtClean="0"/>
              <a:t>Herzfeld</a:t>
            </a:r>
            <a:r>
              <a:rPr lang="it-IT" sz="2000" b="1" dirty="0" smtClean="0"/>
              <a:t> </a:t>
            </a:r>
            <a:r>
              <a:rPr lang="it-IT" dirty="0" smtClean="0"/>
              <a:t>(Musica negli Stati Uniti, culture musicali popolari, estetica musicale, Leonard Bernstein)</a:t>
            </a:r>
            <a:endParaRPr lang="it-IT" sz="2000" b="1" dirty="0" smtClean="0"/>
          </a:p>
          <a:p>
            <a:pPr>
              <a:buFont typeface="Arial" pitchFamily="34" charset="0"/>
              <a:buChar char="•"/>
            </a:pPr>
            <a:r>
              <a:rPr lang="it-IT" b="1" dirty="0" err="1" smtClean="0"/>
              <a:t>Andreas</a:t>
            </a:r>
            <a:r>
              <a:rPr lang="it-IT" b="1" dirty="0" smtClean="0"/>
              <a:t> </a:t>
            </a:r>
            <a:r>
              <a:rPr lang="it-IT" b="1" dirty="0" err="1" smtClean="0"/>
              <a:t>Pfisterer</a:t>
            </a:r>
            <a:r>
              <a:rPr lang="it-IT" b="1" dirty="0" smtClean="0"/>
              <a:t> </a:t>
            </a:r>
            <a:r>
              <a:rPr lang="it-IT" sz="1600" dirty="0" smtClean="0"/>
              <a:t>(</a:t>
            </a:r>
            <a:r>
              <a:rPr lang="it-IT" dirty="0" smtClean="0"/>
              <a:t>Musica del </a:t>
            </a:r>
            <a:r>
              <a:rPr lang="it-IT" dirty="0" err="1" smtClean="0"/>
              <a:t>XV</a:t>
            </a:r>
            <a:r>
              <a:rPr lang="it-IT" dirty="0" smtClean="0"/>
              <a:t> e XVI secolo, canto gregoriano)</a:t>
            </a:r>
          </a:p>
          <a:p>
            <a:pPr>
              <a:buFont typeface="Arial" pitchFamily="34" charset="0"/>
              <a:buChar char="•"/>
            </a:pPr>
            <a:r>
              <a:rPr lang="it-IT" b="1" dirty="0" err="1" smtClean="0"/>
              <a:t>Andreas</a:t>
            </a:r>
            <a:r>
              <a:rPr lang="it-IT" b="1" dirty="0" smtClean="0"/>
              <a:t> </a:t>
            </a:r>
            <a:r>
              <a:rPr lang="it-IT" b="1" dirty="0" err="1" smtClean="0"/>
              <a:t>Wehrmeyer</a:t>
            </a:r>
            <a:r>
              <a:rPr lang="it-IT" dirty="0" smtClean="0"/>
              <a:t> (Musica del 18.-20. Secolo, teoria musicale ed estetica, musica russa ed orientale)</a:t>
            </a:r>
            <a:endParaRPr lang="it-IT" b="1" dirty="0" smtClean="0"/>
          </a:p>
          <a:p>
            <a:pPr>
              <a:buFont typeface="Arial" pitchFamily="34" charset="0"/>
              <a:buChar char="•"/>
            </a:pPr>
            <a:r>
              <a:rPr lang="it-IT" b="1" dirty="0" err="1" smtClean="0"/>
              <a:t>Gesa</a:t>
            </a:r>
            <a:r>
              <a:rPr lang="it-IT" b="1" dirty="0" smtClean="0"/>
              <a:t> </a:t>
            </a:r>
            <a:r>
              <a:rPr lang="it-IT" b="1" dirty="0" err="1" smtClean="0"/>
              <a:t>zur</a:t>
            </a:r>
            <a:r>
              <a:rPr lang="it-IT" b="1" dirty="0" smtClean="0"/>
              <a:t> </a:t>
            </a:r>
            <a:r>
              <a:rPr lang="it-IT" b="1" dirty="0" err="1" smtClean="0"/>
              <a:t>Nieden</a:t>
            </a:r>
            <a:r>
              <a:rPr lang="it-IT" b="1" dirty="0" smtClean="0"/>
              <a:t> </a:t>
            </a:r>
            <a:r>
              <a:rPr lang="it-IT" sz="1600" dirty="0" smtClean="0"/>
              <a:t>(</a:t>
            </a:r>
            <a:r>
              <a:rPr lang="it-IT" dirty="0" smtClean="0"/>
              <a:t>Béla </a:t>
            </a:r>
            <a:r>
              <a:rPr lang="it-IT" dirty="0" err="1" smtClean="0"/>
              <a:t>Bartók</a:t>
            </a:r>
            <a:r>
              <a:rPr lang="it-IT" dirty="0" smtClean="0"/>
              <a:t>, teoria delle frasi, analisi, musica per film)</a:t>
            </a:r>
          </a:p>
          <a:p>
            <a:pPr>
              <a:buFont typeface="Arial" pitchFamily="34" charset="0"/>
              <a:buChar char="•"/>
            </a:pPr>
            <a:r>
              <a:rPr lang="it-IT" b="1" dirty="0" err="1" smtClean="0"/>
              <a:t>Bettina</a:t>
            </a:r>
            <a:r>
              <a:rPr lang="it-IT" b="1" dirty="0" smtClean="0"/>
              <a:t> </a:t>
            </a:r>
            <a:r>
              <a:rPr lang="it-IT" b="1" dirty="0" err="1" smtClean="0"/>
              <a:t>Berlinghoff-Eichler</a:t>
            </a:r>
            <a:r>
              <a:rPr lang="it-IT" b="1" dirty="0" smtClean="0"/>
              <a:t> </a:t>
            </a:r>
            <a:r>
              <a:rPr lang="it-IT" sz="1600" dirty="0" smtClean="0"/>
              <a:t>(</a:t>
            </a:r>
            <a:r>
              <a:rPr lang="it-IT" dirty="0" smtClean="0"/>
              <a:t>Musica del XIX secolo, storia dell'oratorio)</a:t>
            </a:r>
          </a:p>
          <a:p>
            <a:pPr>
              <a:buFont typeface="Arial" pitchFamily="34" charset="0"/>
              <a:buChar char="•"/>
            </a:pPr>
            <a:r>
              <a:rPr lang="it-IT" b="1" dirty="0" smtClean="0"/>
              <a:t>Patrick </a:t>
            </a:r>
            <a:r>
              <a:rPr lang="it-IT" b="1" dirty="0" err="1" smtClean="0"/>
              <a:t>Ehrich</a:t>
            </a:r>
            <a:r>
              <a:rPr lang="it-IT" b="1" dirty="0" smtClean="0"/>
              <a:t> </a:t>
            </a:r>
            <a:endParaRPr lang="it-IT" dirty="0" smtClean="0"/>
          </a:p>
          <a:p>
            <a:pPr>
              <a:buFont typeface="Arial" pitchFamily="34" charset="0"/>
              <a:buChar char="•"/>
            </a:pPr>
            <a:r>
              <a:rPr lang="it-IT" b="1" dirty="0" smtClean="0"/>
              <a:t>Michael </a:t>
            </a:r>
            <a:r>
              <a:rPr lang="it-IT" b="1" dirty="0" err="1" smtClean="0"/>
              <a:t>Wackerbauer</a:t>
            </a:r>
            <a:r>
              <a:rPr lang="it-IT" b="1" dirty="0" smtClean="0"/>
              <a:t> </a:t>
            </a:r>
            <a:r>
              <a:rPr lang="it-IT" sz="1600" dirty="0" smtClean="0"/>
              <a:t>[</a:t>
            </a:r>
            <a:r>
              <a:rPr lang="it-IT" dirty="0" smtClean="0"/>
              <a:t>Musica del 19 ° e 20 ° secolo (in particolare musica da camera, musica oratoria); Musica e società 1900-1950 (istituzioni, nuovi media, estetica, pedagogia); Strumento tasse scolastiche; edizione digitale]</a:t>
            </a:r>
          </a:p>
          <a:p>
            <a:pPr>
              <a:buFont typeface="Arial" pitchFamily="34" charset="0"/>
              <a:buChar char="•"/>
            </a:pPr>
            <a:r>
              <a:rPr lang="it-IT" b="1" dirty="0" smtClean="0"/>
              <a:t>Maria </a:t>
            </a:r>
            <a:r>
              <a:rPr lang="it-IT" b="1" dirty="0" err="1" smtClean="0"/>
              <a:t>Lucinde</a:t>
            </a:r>
            <a:r>
              <a:rPr lang="it-IT" b="1" dirty="0" smtClean="0"/>
              <a:t> </a:t>
            </a:r>
            <a:r>
              <a:rPr lang="it-IT" b="1" dirty="0" err="1" smtClean="0"/>
              <a:t>Braun</a:t>
            </a:r>
            <a:r>
              <a:rPr lang="it-IT" b="1" dirty="0" smtClean="0"/>
              <a:t> </a:t>
            </a:r>
            <a:r>
              <a:rPr lang="it-IT" sz="1600" dirty="0" smtClean="0"/>
              <a:t>(</a:t>
            </a:r>
            <a:r>
              <a:rPr lang="it-IT" dirty="0" smtClean="0"/>
              <a:t>Musica russa, musica barocca francese, ricerca d'opera)</a:t>
            </a:r>
          </a:p>
        </p:txBody>
      </p:sp>
      <p:sp>
        <p:nvSpPr>
          <p:cNvPr id="4" name="CasellaDiTesto 3"/>
          <p:cNvSpPr txBox="1"/>
          <p:nvPr/>
        </p:nvSpPr>
        <p:spPr>
          <a:xfrm>
            <a:off x="395536" y="5428381"/>
            <a:ext cx="8424936" cy="1384995"/>
          </a:xfrm>
          <a:prstGeom prst="rect">
            <a:avLst/>
          </a:prstGeom>
          <a:noFill/>
        </p:spPr>
        <p:txBody>
          <a:bodyPr wrap="square" rtlCol="0">
            <a:spAutoFit/>
          </a:bodyPr>
          <a:lstStyle/>
          <a:p>
            <a:pPr>
              <a:buFont typeface="Arial" pitchFamily="34" charset="0"/>
              <a:buChar char="•"/>
            </a:pPr>
            <a:r>
              <a:rPr lang="it-IT" b="1" dirty="0" err="1" smtClean="0"/>
              <a:t>Christoph</a:t>
            </a:r>
            <a:r>
              <a:rPr lang="it-IT" b="1" dirty="0" smtClean="0"/>
              <a:t> Wagner</a:t>
            </a:r>
          </a:p>
          <a:p>
            <a:pPr marL="457200" indent="-457200">
              <a:buFont typeface="+mj-lt"/>
              <a:buAutoNum type="arabicPeriod"/>
            </a:pPr>
            <a:r>
              <a:rPr lang="it-IT" sz="1600" dirty="0" smtClean="0"/>
              <a:t>Teorie della pittura e dell'arte della prima età moderna / età moderna</a:t>
            </a:r>
          </a:p>
          <a:p>
            <a:pPr marL="457200" indent="-457200">
              <a:buFont typeface="+mj-lt"/>
              <a:buAutoNum type="arabicPeriod"/>
            </a:pPr>
            <a:r>
              <a:rPr lang="it-IT" sz="1600" dirty="0" smtClean="0"/>
              <a:t>Arte e cultura visiva italiana del </a:t>
            </a:r>
            <a:r>
              <a:rPr lang="it-IT" sz="1600" dirty="0" err="1" smtClean="0"/>
              <a:t>XV</a:t>
            </a:r>
            <a:r>
              <a:rPr lang="it-IT" sz="1600" dirty="0" smtClean="0"/>
              <a:t> e XVI secolo</a:t>
            </a:r>
          </a:p>
          <a:p>
            <a:pPr marL="457200" indent="-457200">
              <a:buFont typeface="+mj-lt"/>
              <a:buAutoNum type="arabicPeriod"/>
            </a:pPr>
            <a:r>
              <a:rPr lang="it-IT" sz="1600" dirty="0" smtClean="0"/>
              <a:t>Storie di storiografia e arte dell'età moderna classica</a:t>
            </a:r>
          </a:p>
          <a:p>
            <a:pPr marL="457200" indent="-457200">
              <a:buFont typeface="+mj-lt"/>
              <a:buAutoNum type="arabicPeriod"/>
            </a:pPr>
            <a:r>
              <a:rPr lang="it-IT" sz="1600" dirty="0" smtClean="0"/>
              <a:t>Pittura del dopoguerra</a:t>
            </a:r>
          </a:p>
        </p:txBody>
      </p:sp>
      <p:sp>
        <p:nvSpPr>
          <p:cNvPr id="6" name="CasellaDiTesto 5"/>
          <p:cNvSpPr txBox="1"/>
          <p:nvPr/>
        </p:nvSpPr>
        <p:spPr>
          <a:xfrm>
            <a:off x="4283968" y="5664150"/>
            <a:ext cx="4788024" cy="1077218"/>
          </a:xfrm>
          <a:prstGeom prst="rect">
            <a:avLst/>
          </a:prstGeom>
          <a:noFill/>
        </p:spPr>
        <p:txBody>
          <a:bodyPr wrap="square" rtlCol="0">
            <a:spAutoFit/>
          </a:bodyPr>
          <a:lstStyle/>
          <a:p>
            <a:pPr marL="457200" indent="-457200" algn="r">
              <a:buFont typeface="+mj-lt"/>
              <a:buAutoNum type="arabicPeriod" startAt="5"/>
            </a:pPr>
            <a:r>
              <a:rPr lang="it-IT" sz="1600" dirty="0" smtClean="0"/>
              <a:t>Iconografia politica</a:t>
            </a:r>
          </a:p>
          <a:p>
            <a:pPr marL="457200" indent="-457200" algn="r">
              <a:buFont typeface="+mj-lt"/>
              <a:buAutoNum type="arabicPeriod" startAt="5"/>
            </a:pPr>
            <a:r>
              <a:rPr lang="it-IT" sz="1600" dirty="0" smtClean="0"/>
              <a:t>Storia della percezione</a:t>
            </a:r>
          </a:p>
          <a:p>
            <a:pPr marL="457200" indent="-457200" algn="r">
              <a:buFont typeface="+mj-lt"/>
              <a:buAutoNum type="arabicPeriod" startAt="5"/>
            </a:pPr>
            <a:r>
              <a:rPr lang="it-IT" sz="1600" dirty="0" smtClean="0"/>
              <a:t>Metodologia storica dell'arte</a:t>
            </a:r>
          </a:p>
          <a:p>
            <a:pPr marL="457200" indent="-457200" algn="r">
              <a:buFont typeface="+mj-lt"/>
              <a:buAutoNum type="arabicPeriod" startAt="5"/>
            </a:pPr>
            <a:r>
              <a:rPr lang="it-IT" sz="1600" dirty="0" smtClean="0"/>
              <a:t>Rapporti tra arte e scienze</a:t>
            </a:r>
          </a:p>
        </p:txBody>
      </p:sp>
      <p:sp>
        <p:nvSpPr>
          <p:cNvPr id="7" name="CasellaDiTesto 6"/>
          <p:cNvSpPr txBox="1"/>
          <p:nvPr/>
        </p:nvSpPr>
        <p:spPr>
          <a:xfrm>
            <a:off x="395536" y="4797152"/>
            <a:ext cx="8496943" cy="954107"/>
          </a:xfrm>
          <a:prstGeom prst="rect">
            <a:avLst/>
          </a:prstGeom>
          <a:noFill/>
        </p:spPr>
        <p:txBody>
          <a:bodyPr wrap="square" rtlCol="0">
            <a:spAutoFit/>
          </a:bodyPr>
          <a:lstStyle/>
          <a:p>
            <a:r>
              <a:rPr lang="it-IT" sz="2000" dirty="0" smtClean="0"/>
              <a:t>Storia dell’arte </a:t>
            </a:r>
            <a:r>
              <a:rPr lang="it-IT" dirty="0" smtClean="0">
                <a:hlinkClick r:id="rId3"/>
              </a:rPr>
              <a:t>https://www.uni-regensburg.de/philosophy-art-history-society/art-history/people/index.html</a:t>
            </a:r>
            <a:r>
              <a:rPr lang="it-IT" dirty="0" smtClean="0"/>
              <a:t> </a:t>
            </a:r>
          </a:p>
          <a:p>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0"/>
            <a:ext cx="8424936" cy="6805256"/>
          </a:xfrm>
          <a:prstGeom prst="rect">
            <a:avLst/>
          </a:prstGeom>
          <a:noFill/>
        </p:spPr>
        <p:txBody>
          <a:bodyPr wrap="square" rtlCol="0">
            <a:spAutoFit/>
          </a:bodyPr>
          <a:lstStyle/>
          <a:p>
            <a:pPr>
              <a:buFont typeface="Arial" pitchFamily="34" charset="0"/>
              <a:buChar char="•"/>
            </a:pPr>
            <a:r>
              <a:rPr lang="it-IT" sz="2000" b="1" dirty="0" smtClean="0"/>
              <a:t>Albert </a:t>
            </a:r>
            <a:r>
              <a:rPr lang="it-IT" sz="2000" b="1" dirty="0" err="1" smtClean="0"/>
              <a:t>Dietl</a:t>
            </a:r>
            <a:endParaRPr lang="it-IT" sz="2000" b="1" dirty="0" smtClean="0"/>
          </a:p>
          <a:p>
            <a:pPr marL="457200" indent="-457200">
              <a:buFont typeface="+mj-lt"/>
              <a:buAutoNum type="arabicPeriod"/>
            </a:pPr>
            <a:r>
              <a:rPr lang="it-IT" dirty="0" smtClean="0"/>
              <a:t>Pittura e scultura medievali dal periodo </a:t>
            </a:r>
            <a:r>
              <a:rPr lang="it-IT" dirty="0" err="1" smtClean="0"/>
              <a:t>pre-carolingio</a:t>
            </a:r>
            <a:r>
              <a:rPr lang="it-IT" dirty="0" smtClean="0"/>
              <a:t> al tardo gotico con particolare attenzione all'Italia e all'Europa centrale</a:t>
            </a:r>
          </a:p>
          <a:p>
            <a:pPr marL="457200" indent="-457200">
              <a:buFont typeface="+mj-lt"/>
              <a:buAutoNum type="arabicPeriod"/>
            </a:pPr>
            <a:r>
              <a:rPr lang="it-IT" dirty="0" err="1" smtClean="0"/>
              <a:t>Autorappresentazione</a:t>
            </a:r>
            <a:r>
              <a:rPr lang="it-IT" dirty="0" smtClean="0"/>
              <a:t> e urbanistica delle comunità italiane</a:t>
            </a:r>
          </a:p>
          <a:p>
            <a:pPr marL="457200" indent="-457200">
              <a:buFont typeface="+mj-lt"/>
              <a:buAutoNum type="arabicPeriod"/>
            </a:pPr>
            <a:r>
              <a:rPr lang="it-IT" dirty="0" smtClean="0"/>
              <a:t>Illuminazione e arte dei “tesori” (medievale)</a:t>
            </a:r>
          </a:p>
          <a:p>
            <a:pPr marL="457200" indent="-457200">
              <a:buFont typeface="+mj-lt"/>
              <a:buAutoNum type="arabicPeriod"/>
            </a:pPr>
            <a:r>
              <a:rPr lang="it-IT" dirty="0" smtClean="0"/>
              <a:t>Iconografia cristiana e profana</a:t>
            </a:r>
          </a:p>
          <a:p>
            <a:pPr>
              <a:buFont typeface="Arial" pitchFamily="34" charset="0"/>
              <a:buChar char="•"/>
            </a:pPr>
            <a:r>
              <a:rPr lang="it-IT" sz="2000" b="1" dirty="0" err="1" smtClean="0"/>
              <a:t>Julian</a:t>
            </a:r>
            <a:r>
              <a:rPr lang="it-IT" sz="2000" b="1" dirty="0" smtClean="0"/>
              <a:t> </a:t>
            </a:r>
            <a:r>
              <a:rPr lang="it-IT" sz="2000" b="1" dirty="0" err="1" smtClean="0"/>
              <a:t>Jachmann</a:t>
            </a:r>
            <a:endParaRPr lang="it-IT" sz="2000" b="1" dirty="0" smtClean="0"/>
          </a:p>
          <a:p>
            <a:pPr marL="457200" indent="-457200">
              <a:buFont typeface="+mj-lt"/>
              <a:buAutoNum type="arabicPeriod"/>
            </a:pPr>
            <a:r>
              <a:rPr lang="it-IT" dirty="0" smtClean="0"/>
              <a:t>Teoria dell'architettura e pubblicazioni di architettura 1450 – 1800</a:t>
            </a:r>
          </a:p>
          <a:p>
            <a:pPr marL="457200" indent="-457200">
              <a:buFont typeface="+mj-lt"/>
              <a:buAutoNum type="arabicPeriod"/>
            </a:pPr>
            <a:r>
              <a:rPr lang="it-IT" dirty="0" smtClean="0"/>
              <a:t>Relazioni architettura e disegno/progettazione</a:t>
            </a:r>
          </a:p>
          <a:p>
            <a:pPr marL="457200" indent="-457200">
              <a:buFont typeface="+mj-lt"/>
              <a:buAutoNum type="arabicPeriod"/>
            </a:pPr>
            <a:r>
              <a:rPr lang="it-IT" dirty="0" smtClean="0"/>
              <a:t>Arte e storia locale ad Augusta 1588-1631</a:t>
            </a:r>
          </a:p>
          <a:p>
            <a:pPr marL="457200" indent="-457200">
              <a:buFont typeface="+mj-lt"/>
              <a:buAutoNum type="arabicPeriod"/>
            </a:pPr>
            <a:r>
              <a:rPr lang="it-IT" dirty="0" smtClean="0"/>
              <a:t>Stampe ornamentali del XVIII secolo, in particolare "</a:t>
            </a:r>
            <a:r>
              <a:rPr lang="it-IT" dirty="0" err="1" smtClean="0"/>
              <a:t>rocaille</a:t>
            </a:r>
            <a:r>
              <a:rPr lang="it-IT" dirty="0" smtClean="0"/>
              <a:t>“</a:t>
            </a:r>
          </a:p>
          <a:p>
            <a:pPr marL="457200" indent="-457200">
              <a:buFont typeface="+mj-lt"/>
              <a:buAutoNum type="arabicPeriod"/>
            </a:pPr>
            <a:r>
              <a:rPr lang="it-IT" dirty="0" smtClean="0"/>
              <a:t>Rem </a:t>
            </a:r>
            <a:r>
              <a:rPr lang="it-IT" dirty="0" err="1" smtClean="0"/>
              <a:t>Koolhaas</a:t>
            </a:r>
            <a:r>
              <a:rPr lang="it-IT" dirty="0" smtClean="0"/>
              <a:t> e l’Office </a:t>
            </a:r>
            <a:r>
              <a:rPr lang="it-IT" dirty="0" err="1" smtClean="0"/>
              <a:t>for</a:t>
            </a:r>
            <a:r>
              <a:rPr lang="it-IT" dirty="0" smtClean="0"/>
              <a:t> </a:t>
            </a:r>
            <a:r>
              <a:rPr lang="it-IT" dirty="0" err="1" smtClean="0"/>
              <a:t>Metropolitan</a:t>
            </a:r>
            <a:r>
              <a:rPr lang="it-IT" dirty="0" smtClean="0"/>
              <a:t> </a:t>
            </a:r>
            <a:r>
              <a:rPr lang="it-IT" dirty="0" err="1" smtClean="0"/>
              <a:t>Architecture</a:t>
            </a:r>
            <a:r>
              <a:rPr lang="it-IT" dirty="0" smtClean="0"/>
              <a:t> (OMA)</a:t>
            </a:r>
          </a:p>
          <a:p>
            <a:pPr marL="457200" indent="-457200">
              <a:buFont typeface="+mj-lt"/>
              <a:buAutoNum type="arabicPeriod"/>
            </a:pPr>
            <a:r>
              <a:rPr lang="it-IT" dirty="0" smtClean="0"/>
              <a:t>Prospettiva: sistemi di informazione geografica (GIS) nella storia dell'arte</a:t>
            </a:r>
          </a:p>
          <a:p>
            <a:pPr marL="457200" indent="-457200">
              <a:buFont typeface="+mj-lt"/>
              <a:buAutoNum type="arabicPeriod"/>
            </a:pPr>
            <a:endParaRPr lang="it-IT" dirty="0" smtClean="0"/>
          </a:p>
          <a:p>
            <a:pPr>
              <a:buFont typeface="Arial" pitchFamily="34" charset="0"/>
              <a:buChar char="•"/>
            </a:pPr>
            <a:r>
              <a:rPr lang="it-IT" sz="2000" b="1" dirty="0" smtClean="0"/>
              <a:t>Wolfgang </a:t>
            </a:r>
            <a:r>
              <a:rPr lang="it-IT" sz="2000" b="1" dirty="0" err="1" smtClean="0"/>
              <a:t>Schöller</a:t>
            </a:r>
            <a:endParaRPr lang="it-IT" sz="2000" b="1" dirty="0" smtClean="0"/>
          </a:p>
          <a:p>
            <a:pPr marL="342900" indent="-342900">
              <a:buFont typeface="+mj-lt"/>
              <a:buAutoNum type="arabicPeriod"/>
            </a:pPr>
            <a:r>
              <a:rPr lang="it-IT" dirty="0" smtClean="0"/>
              <a:t>- Architettura e scultura medievali</a:t>
            </a:r>
          </a:p>
          <a:p>
            <a:pPr marL="342900" indent="-342900">
              <a:buFont typeface="+mj-lt"/>
              <a:buAutoNum type="arabicPeriod"/>
            </a:pPr>
            <a:r>
              <a:rPr lang="it-IT" dirty="0" smtClean="0"/>
              <a:t>Storia delle istituzioni</a:t>
            </a:r>
          </a:p>
          <a:p>
            <a:pPr marL="342900" indent="-342900">
              <a:buFont typeface="+mj-lt"/>
              <a:buAutoNum type="arabicPeriod"/>
            </a:pPr>
            <a:r>
              <a:rPr lang="it-IT" dirty="0" smtClean="0"/>
              <a:t>Architettura del </a:t>
            </a:r>
            <a:r>
              <a:rPr lang="it-IT" dirty="0" err="1" smtClean="0"/>
              <a:t>XIX</a:t>
            </a:r>
            <a:r>
              <a:rPr lang="it-IT" dirty="0" smtClean="0"/>
              <a:t> e XX secolo</a:t>
            </a:r>
          </a:p>
          <a:p>
            <a:pPr marL="342900" indent="-342900">
              <a:buFont typeface="+mj-lt"/>
              <a:buAutoNum type="arabicPeriod"/>
            </a:pPr>
            <a:r>
              <a:rPr lang="it-IT" dirty="0" smtClean="0"/>
              <a:t>Architettura contemporanea</a:t>
            </a:r>
          </a:p>
          <a:p>
            <a:pPr marL="342900" indent="-342900">
              <a:buFont typeface="+mj-lt"/>
              <a:buAutoNum type="arabicPeriod"/>
            </a:pPr>
            <a:r>
              <a:rPr lang="it-IT" dirty="0" smtClean="0"/>
              <a:t>Design</a:t>
            </a:r>
          </a:p>
          <a:p>
            <a:endParaRPr lang="it-IT" sz="2400" dirty="0" smtClean="0"/>
          </a:p>
          <a:p>
            <a:r>
              <a:rPr lang="it-IT" sz="2400" dirty="0" smtClean="0"/>
              <a:t>Altri docenti </a:t>
            </a:r>
            <a:r>
              <a:rPr lang="it-IT" sz="2400" dirty="0" smtClean="0">
                <a:hlinkClick r:id="rId2"/>
              </a:rPr>
              <a:t>https://www.uni-regensburg.de/philosophy-art-history-society/art-history/people/staff-lecturers/index.html</a:t>
            </a:r>
            <a:r>
              <a:rPr lang="it-IT" sz="2400"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1" y="620688"/>
            <a:ext cx="8712969" cy="954107"/>
          </a:xfrm>
          <a:prstGeom prst="rect">
            <a:avLst/>
          </a:prstGeom>
          <a:noFill/>
        </p:spPr>
        <p:txBody>
          <a:bodyPr wrap="square" rtlCol="0">
            <a:spAutoFit/>
          </a:bodyPr>
          <a:lstStyle/>
          <a:p>
            <a:pPr algn="ctr"/>
            <a:r>
              <a:rPr lang="it-IT" sz="2800" dirty="0" err="1" smtClean="0"/>
              <a:t>Universidade</a:t>
            </a:r>
            <a:r>
              <a:rPr lang="it-IT" sz="2800" dirty="0" smtClean="0"/>
              <a:t> Nova de </a:t>
            </a:r>
            <a:r>
              <a:rPr lang="it-IT" sz="2800" dirty="0" err="1" smtClean="0"/>
              <a:t>Lisboa-</a:t>
            </a:r>
            <a:r>
              <a:rPr lang="it-IT" sz="2800" dirty="0" smtClean="0"/>
              <a:t> </a:t>
            </a:r>
            <a:r>
              <a:rPr lang="it-IT" sz="2800" dirty="0" err="1" smtClean="0"/>
              <a:t>Main</a:t>
            </a:r>
            <a:r>
              <a:rPr lang="it-IT" sz="2800" dirty="0" smtClean="0"/>
              <a:t> Site</a:t>
            </a:r>
          </a:p>
          <a:p>
            <a:pPr algn="ctr"/>
            <a:r>
              <a:rPr lang="it-IT" sz="2800" dirty="0" smtClean="0"/>
              <a:t>(Lisbona)</a:t>
            </a:r>
            <a:endParaRPr lang="it-IT" sz="2800" dirty="0"/>
          </a:p>
        </p:txBody>
      </p:sp>
      <p:sp>
        <p:nvSpPr>
          <p:cNvPr id="3" name="CasellaDiTesto 2"/>
          <p:cNvSpPr txBox="1"/>
          <p:nvPr/>
        </p:nvSpPr>
        <p:spPr>
          <a:xfrm>
            <a:off x="539552" y="2084655"/>
            <a:ext cx="5832648" cy="1200329"/>
          </a:xfrm>
          <a:prstGeom prst="rect">
            <a:avLst/>
          </a:prstGeom>
          <a:noFill/>
        </p:spPr>
        <p:txBody>
          <a:bodyPr wrap="square" rtlCol="0">
            <a:spAutoFit/>
          </a:bodyPr>
          <a:lstStyle/>
          <a:p>
            <a:r>
              <a:rPr lang="it-IT" sz="2400" b="1" dirty="0" smtClean="0"/>
              <a:t>Posti: </a:t>
            </a:r>
            <a:r>
              <a:rPr lang="it-IT" sz="2400" dirty="0" smtClean="0"/>
              <a:t>2 </a:t>
            </a:r>
            <a:r>
              <a:rPr lang="it-IT" sz="2000" dirty="0" smtClean="0"/>
              <a:t>(in comune con DAMS e Scienze </a:t>
            </a:r>
            <a:endParaRPr lang="it-IT" sz="2400" dirty="0" smtClean="0"/>
          </a:p>
          <a:p>
            <a:r>
              <a:rPr lang="it-IT" sz="2400" b="1" dirty="0" smtClean="0"/>
              <a:t>Mesi: </a:t>
            </a:r>
            <a:r>
              <a:rPr lang="it-IT" sz="2400" dirty="0" smtClean="0"/>
              <a:t>10</a:t>
            </a:r>
          </a:p>
          <a:p>
            <a:r>
              <a:rPr lang="it-IT" sz="2400" b="1" dirty="0" smtClean="0"/>
              <a:t>Lingua </a:t>
            </a:r>
            <a:r>
              <a:rPr lang="it-IT" sz="2400" b="1" dirty="0" smtClean="0"/>
              <a:t>principale: </a:t>
            </a:r>
            <a:r>
              <a:rPr lang="it-IT" sz="2400" dirty="0" smtClean="0"/>
              <a:t>portoghese (A2)</a:t>
            </a:r>
          </a:p>
        </p:txBody>
      </p:sp>
      <p:sp>
        <p:nvSpPr>
          <p:cNvPr id="4" name="CasellaDiTesto 3"/>
          <p:cNvSpPr txBox="1"/>
          <p:nvPr/>
        </p:nvSpPr>
        <p:spPr>
          <a:xfrm>
            <a:off x="5292080" y="1412776"/>
            <a:ext cx="3528392" cy="1938992"/>
          </a:xfrm>
          <a:prstGeom prst="rect">
            <a:avLst/>
          </a:prstGeom>
          <a:noFill/>
        </p:spPr>
        <p:txBody>
          <a:bodyPr wrap="square" rtlCol="0">
            <a:spAutoFit/>
          </a:bodyPr>
          <a:lstStyle/>
          <a:p>
            <a:r>
              <a:rPr lang="it-IT" sz="2000" i="1" dirty="0" smtClean="0"/>
              <a:t>“Almeno un esame nel dipartimento di </a:t>
            </a:r>
            <a:r>
              <a:rPr lang="it-IT" sz="2000" b="1" i="1" dirty="0" smtClean="0"/>
              <a:t>Musicologia</a:t>
            </a:r>
            <a:r>
              <a:rPr lang="it-IT" sz="2000" i="1" dirty="0" smtClean="0"/>
              <a:t> si possono scegliere altri esami all'interno della </a:t>
            </a:r>
            <a:r>
              <a:rPr lang="it-IT" sz="2000" b="1" i="1" dirty="0" err="1" smtClean="0"/>
              <a:t>Faculdade</a:t>
            </a:r>
            <a:r>
              <a:rPr lang="it-IT" sz="2000" b="1" i="1" dirty="0" smtClean="0"/>
              <a:t> de </a:t>
            </a:r>
            <a:r>
              <a:rPr lang="it-IT" sz="2000" b="1" i="1" dirty="0" err="1" smtClean="0"/>
              <a:t>Ciências</a:t>
            </a:r>
            <a:r>
              <a:rPr lang="it-IT" sz="2000" b="1" i="1" dirty="0" smtClean="0"/>
              <a:t> </a:t>
            </a:r>
            <a:r>
              <a:rPr lang="it-IT" sz="2000" b="1" i="1" dirty="0" err="1" smtClean="0"/>
              <a:t>Sociais</a:t>
            </a:r>
            <a:r>
              <a:rPr lang="it-IT" sz="2000" b="1" i="1" dirty="0" smtClean="0"/>
              <a:t> e </a:t>
            </a:r>
            <a:r>
              <a:rPr lang="it-IT" sz="2000" b="1" i="1" dirty="0" err="1" smtClean="0"/>
              <a:t>Humanas</a:t>
            </a:r>
            <a:r>
              <a:rPr lang="it-IT" sz="2000" b="1" i="1" dirty="0" smtClean="0"/>
              <a:t>” </a:t>
            </a:r>
            <a:r>
              <a:rPr lang="it-IT" sz="2000" i="1" dirty="0" smtClean="0">
                <a:solidFill>
                  <a:prstClr val="black"/>
                </a:solidFill>
              </a:rPr>
              <a:t>(Scuola di riferimento)</a:t>
            </a:r>
            <a:endParaRPr lang="it-IT" sz="1600" i="1" dirty="0" smtClean="0"/>
          </a:p>
        </p:txBody>
      </p:sp>
      <p:sp>
        <p:nvSpPr>
          <p:cNvPr id="5" name="Titolo 1"/>
          <p:cNvSpPr txBox="1">
            <a:spLocks/>
          </p:cNvSpPr>
          <p:nvPr/>
        </p:nvSpPr>
        <p:spPr>
          <a:xfrm>
            <a:off x="457200" y="-273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chemeClr val="tx1"/>
                </a:solidFill>
                <a:effectLst/>
                <a:uLnTx/>
                <a:uFillTx/>
                <a:latin typeface="+mj-lt"/>
                <a:ea typeface="+mj-ea"/>
                <a:cs typeface="+mj-cs"/>
              </a:rPr>
              <a:t>Portogallo</a:t>
            </a:r>
            <a:endParaRPr kumimoji="0" lang="it-IT"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asellaDiTesto 5"/>
          <p:cNvSpPr txBox="1"/>
          <p:nvPr/>
        </p:nvSpPr>
        <p:spPr>
          <a:xfrm>
            <a:off x="2339752" y="2370365"/>
            <a:ext cx="2664296" cy="400110"/>
          </a:xfrm>
          <a:prstGeom prst="rect">
            <a:avLst/>
          </a:prstGeom>
          <a:noFill/>
        </p:spPr>
        <p:txBody>
          <a:bodyPr wrap="square" rtlCol="0">
            <a:spAutoFit/>
          </a:bodyPr>
          <a:lstStyle/>
          <a:p>
            <a:pPr algn="r"/>
            <a:r>
              <a:rPr lang="it-IT" sz="2000" dirty="0" smtClean="0"/>
              <a:t>dello Spettacolo</a:t>
            </a:r>
            <a:r>
              <a:rPr lang="it-IT" dirty="0" smtClean="0"/>
              <a:t>)</a:t>
            </a:r>
            <a:endParaRPr lang="it-IT" dirty="0"/>
          </a:p>
        </p:txBody>
      </p:sp>
      <p:sp>
        <p:nvSpPr>
          <p:cNvPr id="7" name="CasellaDiTesto 6"/>
          <p:cNvSpPr txBox="1"/>
          <p:nvPr/>
        </p:nvSpPr>
        <p:spPr>
          <a:xfrm>
            <a:off x="539552" y="3692639"/>
            <a:ext cx="8136904" cy="2185214"/>
          </a:xfrm>
          <a:prstGeom prst="rect">
            <a:avLst/>
          </a:prstGeom>
          <a:noFill/>
        </p:spPr>
        <p:txBody>
          <a:bodyPr wrap="square" rtlCol="0">
            <a:spAutoFit/>
          </a:bodyPr>
          <a:lstStyle/>
          <a:p>
            <a:r>
              <a:rPr lang="it-IT" sz="2400" b="1" dirty="0" smtClean="0"/>
              <a:t>Sito: </a:t>
            </a:r>
            <a:r>
              <a:rPr lang="it-IT" sz="2000" dirty="0" smtClean="0">
                <a:hlinkClick r:id="rId2"/>
              </a:rPr>
              <a:t>https://www.fcsh.unl.pt/</a:t>
            </a:r>
            <a:r>
              <a:rPr lang="it-IT" sz="2000" dirty="0" smtClean="0"/>
              <a:t> </a:t>
            </a:r>
            <a:r>
              <a:rPr lang="it-IT" dirty="0" smtClean="0"/>
              <a:t>(sito generale dell’università</a:t>
            </a:r>
            <a:r>
              <a:rPr lang="it-IT" sz="2000" dirty="0" smtClean="0"/>
              <a:t>)</a:t>
            </a:r>
          </a:p>
          <a:p>
            <a:r>
              <a:rPr lang="it-IT" dirty="0" smtClean="0">
                <a:hlinkClick r:id="rId3"/>
              </a:rPr>
              <a:t>https://guia.unl.pt/en/2019/fcsh</a:t>
            </a:r>
            <a:r>
              <a:rPr lang="it-IT" dirty="0" smtClean="0"/>
              <a:t> corsi di studio all’interno della Scuola di Scienze Umane e Sociali alla quale fare riferimento per scegliere corsi </a:t>
            </a:r>
          </a:p>
          <a:p>
            <a:r>
              <a:rPr lang="it-IT" dirty="0" smtClean="0">
                <a:hlinkClick r:id="rId4"/>
              </a:rPr>
              <a:t>https://www.fcsh.unl.pt/foreign-students/</a:t>
            </a:r>
            <a:r>
              <a:rPr lang="it-IT" dirty="0" smtClean="0"/>
              <a:t> pagina di riferimento per studenti del progetto </a:t>
            </a:r>
            <a:r>
              <a:rPr lang="it-IT" dirty="0" err="1" smtClean="0"/>
              <a:t>Erasmus+</a:t>
            </a:r>
            <a:endParaRPr lang="it-IT" dirty="0" smtClean="0"/>
          </a:p>
          <a:p>
            <a:r>
              <a:rPr lang="it-IT" dirty="0" smtClean="0">
                <a:hlinkClick r:id="rId5"/>
              </a:rPr>
              <a:t>https://www.fcsh.unl.pt/static/documentos/erasmus/INCOMING_ERASMUS_STUDENTS_HANDBOOK.pdf</a:t>
            </a:r>
            <a:r>
              <a:rPr lang="it-IT" dirty="0" smtClean="0"/>
              <a:t> documento per facilitare l’orientamento degli studenti </a:t>
            </a:r>
            <a:r>
              <a:rPr lang="it-IT" dirty="0" err="1" smtClean="0"/>
              <a:t>Erasmus</a:t>
            </a:r>
            <a:endParaRPr lang="it-IT" dirty="0" smtClean="0"/>
          </a:p>
        </p:txBody>
      </p:sp>
      <p:sp>
        <p:nvSpPr>
          <p:cNvPr id="8" name="Freccia in giù 7"/>
          <p:cNvSpPr/>
          <p:nvPr/>
        </p:nvSpPr>
        <p:spPr>
          <a:xfrm>
            <a:off x="7164288" y="3386696"/>
            <a:ext cx="340616" cy="618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isbona.png"/>
          <p:cNvPicPr>
            <a:picLocks noChangeAspect="1"/>
          </p:cNvPicPr>
          <p:nvPr/>
        </p:nvPicPr>
        <p:blipFill>
          <a:blip r:embed="rId2" cstate="print"/>
          <a:stretch>
            <a:fillRect/>
          </a:stretch>
        </p:blipFill>
        <p:spPr>
          <a:xfrm>
            <a:off x="332783" y="99827"/>
            <a:ext cx="8478434" cy="2753109"/>
          </a:xfrm>
          <a:prstGeom prst="rect">
            <a:avLst/>
          </a:prstGeom>
        </p:spPr>
      </p:pic>
      <p:sp>
        <p:nvSpPr>
          <p:cNvPr id="5" name="CasellaDiTesto 4"/>
          <p:cNvSpPr txBox="1"/>
          <p:nvPr/>
        </p:nvSpPr>
        <p:spPr>
          <a:xfrm>
            <a:off x="827584" y="4586352"/>
            <a:ext cx="7704856" cy="1938992"/>
          </a:xfrm>
          <a:prstGeom prst="rect">
            <a:avLst/>
          </a:prstGeom>
          <a:noFill/>
        </p:spPr>
        <p:txBody>
          <a:bodyPr wrap="square" rtlCol="0">
            <a:spAutoFit/>
          </a:bodyPr>
          <a:lstStyle/>
          <a:p>
            <a:r>
              <a:rPr lang="it-IT" sz="2000" dirty="0" smtClean="0">
                <a:hlinkClick r:id="rId3"/>
              </a:rPr>
              <a:t>https://guia.unl.pt/en/2019/fcsh/program/4011</a:t>
            </a:r>
            <a:r>
              <a:rPr lang="it-IT" sz="2000" dirty="0" smtClean="0"/>
              <a:t> corso di laurea triennale in storia dell’arte</a:t>
            </a:r>
          </a:p>
          <a:p>
            <a:r>
              <a:rPr lang="it-IT" sz="2000" dirty="0" smtClean="0">
                <a:hlinkClick r:id="rId4"/>
              </a:rPr>
              <a:t>https://guia.unl.pt/en/2019/fcsh/program/4006</a:t>
            </a:r>
            <a:r>
              <a:rPr lang="it-IT" sz="2000" dirty="0" smtClean="0"/>
              <a:t> corso di laurea triennale in </a:t>
            </a:r>
            <a:r>
              <a:rPr lang="it-IT" sz="2000" b="1" dirty="0" smtClean="0"/>
              <a:t>musicologia</a:t>
            </a:r>
          </a:p>
          <a:p>
            <a:r>
              <a:rPr lang="it-IT" sz="2000" dirty="0" smtClean="0">
                <a:hlinkClick r:id="rId4"/>
              </a:rPr>
              <a:t>https://guia.unl.pt/en/2019/fcsh/program/4006#structure</a:t>
            </a:r>
            <a:r>
              <a:rPr lang="it-IT" sz="2000" dirty="0" smtClean="0"/>
              <a:t> catalogo insegnamenti all’interno del corso di laurea in musicologia</a:t>
            </a:r>
          </a:p>
        </p:txBody>
      </p:sp>
      <p:sp>
        <p:nvSpPr>
          <p:cNvPr id="6" name="Titolo 1"/>
          <p:cNvSpPr txBox="1">
            <a:spLocks/>
          </p:cNvSpPr>
          <p:nvPr/>
        </p:nvSpPr>
        <p:spPr>
          <a:xfrm>
            <a:off x="457200" y="37170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Altri link utili:</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asellaDiTesto 6"/>
          <p:cNvSpPr txBox="1"/>
          <p:nvPr/>
        </p:nvSpPr>
        <p:spPr>
          <a:xfrm>
            <a:off x="1763688" y="2884874"/>
            <a:ext cx="5184576" cy="400110"/>
          </a:xfrm>
          <a:prstGeom prst="rect">
            <a:avLst/>
          </a:prstGeom>
          <a:noFill/>
        </p:spPr>
        <p:txBody>
          <a:bodyPr wrap="square" rtlCol="0">
            <a:spAutoFit/>
          </a:bodyPr>
          <a:lstStyle/>
          <a:p>
            <a:pPr algn="ctr"/>
            <a:r>
              <a:rPr lang="it-IT" sz="2000" dirty="0" smtClean="0">
                <a:hlinkClick r:id="rId5"/>
              </a:rPr>
              <a:t>https://guia.unl.pt/en/about#language-courses</a:t>
            </a:r>
            <a:r>
              <a:rPr lang="it-IT" sz="20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isbona1.png"/>
          <p:cNvPicPr>
            <a:picLocks noChangeAspect="1"/>
          </p:cNvPicPr>
          <p:nvPr/>
        </p:nvPicPr>
        <p:blipFill>
          <a:blip r:embed="rId2" cstate="print"/>
          <a:stretch>
            <a:fillRect/>
          </a:stretch>
        </p:blipFill>
        <p:spPr>
          <a:xfrm>
            <a:off x="670968" y="1091133"/>
            <a:ext cx="7802064" cy="5506219"/>
          </a:xfrm>
          <a:prstGeom prst="rect">
            <a:avLst/>
          </a:prstGeom>
        </p:spPr>
      </p:pic>
      <p:sp>
        <p:nvSpPr>
          <p:cNvPr id="4" name="Titolo 1"/>
          <p:cNvSpPr txBox="1">
            <a:spLocks/>
          </p:cNvSpPr>
          <p:nvPr/>
        </p:nvSpPr>
        <p:spPr>
          <a:xfrm>
            <a:off x="467544" y="6805"/>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asellaDiTesto 4"/>
          <p:cNvSpPr txBox="1"/>
          <p:nvPr/>
        </p:nvSpPr>
        <p:spPr>
          <a:xfrm>
            <a:off x="755576" y="652626"/>
            <a:ext cx="7837980" cy="400110"/>
          </a:xfrm>
          <a:prstGeom prst="rect">
            <a:avLst/>
          </a:prstGeom>
          <a:noFill/>
        </p:spPr>
        <p:txBody>
          <a:bodyPr wrap="none" rtlCol="0">
            <a:spAutoFit/>
          </a:bodyPr>
          <a:lstStyle/>
          <a:p>
            <a:r>
              <a:rPr lang="it-IT" sz="2000" b="1" dirty="0" smtClean="0"/>
              <a:t>Didattica: </a:t>
            </a:r>
            <a:r>
              <a:rPr lang="it-IT" sz="2000" dirty="0" smtClean="0"/>
              <a:t>elenco dei corsi all’interno della laurea triennale in </a:t>
            </a:r>
            <a:r>
              <a:rPr lang="it-IT" sz="2000" dirty="0" smtClean="0"/>
              <a:t>musicologia</a:t>
            </a:r>
            <a:endParaRPr lang="it-IT" sz="2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isbona2.png"/>
          <p:cNvPicPr>
            <a:picLocks noChangeAspect="1"/>
          </p:cNvPicPr>
          <p:nvPr/>
        </p:nvPicPr>
        <p:blipFill>
          <a:blip r:embed="rId2" cstate="print"/>
          <a:stretch>
            <a:fillRect/>
          </a:stretch>
        </p:blipFill>
        <p:spPr>
          <a:xfrm>
            <a:off x="568428" y="12129"/>
            <a:ext cx="7964012" cy="3200847"/>
          </a:xfrm>
          <a:prstGeom prst="rect">
            <a:avLst/>
          </a:prstGeom>
        </p:spPr>
      </p:pic>
      <p:pic>
        <p:nvPicPr>
          <p:cNvPr id="4" name="Immagine 3" descr="lisbona3.png"/>
          <p:cNvPicPr>
            <a:picLocks noChangeAspect="1"/>
          </p:cNvPicPr>
          <p:nvPr/>
        </p:nvPicPr>
        <p:blipFill>
          <a:blip r:embed="rId3" cstate="print"/>
          <a:stretch>
            <a:fillRect/>
          </a:stretch>
        </p:blipFill>
        <p:spPr>
          <a:xfrm>
            <a:off x="654165" y="3140968"/>
            <a:ext cx="7878275" cy="366763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isbona4.png"/>
          <p:cNvPicPr>
            <a:picLocks noChangeAspect="1"/>
          </p:cNvPicPr>
          <p:nvPr/>
        </p:nvPicPr>
        <p:blipFill>
          <a:blip r:embed="rId2" cstate="print"/>
          <a:stretch>
            <a:fillRect/>
          </a:stretch>
        </p:blipFill>
        <p:spPr>
          <a:xfrm>
            <a:off x="755576" y="1134839"/>
            <a:ext cx="7973538" cy="373432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isbona5.png"/>
          <p:cNvPicPr>
            <a:picLocks noChangeAspect="1"/>
          </p:cNvPicPr>
          <p:nvPr/>
        </p:nvPicPr>
        <p:blipFill>
          <a:blip r:embed="rId2" cstate="print"/>
          <a:stretch>
            <a:fillRect/>
          </a:stretch>
        </p:blipFill>
        <p:spPr>
          <a:xfrm>
            <a:off x="644639" y="796375"/>
            <a:ext cx="7887801" cy="464884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t>Arts</a:t>
            </a:r>
            <a:r>
              <a:rPr lang="it-IT" dirty="0" smtClean="0"/>
              <a:t/>
            </a:r>
            <a:br>
              <a:rPr lang="it-IT" dirty="0" smtClean="0"/>
            </a:br>
            <a:r>
              <a:rPr lang="it-IT" sz="3600" dirty="0" smtClean="0"/>
              <a:t>Flussi a disposizione:</a:t>
            </a:r>
            <a:endParaRPr lang="it-IT" dirty="0"/>
          </a:p>
        </p:txBody>
      </p:sp>
      <p:sp>
        <p:nvSpPr>
          <p:cNvPr id="3" name="Segnaposto contenuto 2"/>
          <p:cNvSpPr>
            <a:spLocks noGrp="1"/>
          </p:cNvSpPr>
          <p:nvPr>
            <p:ph idx="1"/>
          </p:nvPr>
        </p:nvSpPr>
        <p:spPr/>
        <p:txBody>
          <a:bodyPr>
            <a:normAutofit lnSpcReduction="10000"/>
          </a:bodyPr>
          <a:lstStyle/>
          <a:p>
            <a:r>
              <a:rPr lang="it-IT" sz="2800" dirty="0" err="1" smtClean="0"/>
              <a:t>Universitaet</a:t>
            </a:r>
            <a:r>
              <a:rPr lang="it-IT" sz="2800" dirty="0" smtClean="0"/>
              <a:t> </a:t>
            </a:r>
            <a:r>
              <a:rPr lang="it-IT" sz="2800" dirty="0" err="1" smtClean="0"/>
              <a:t>Salzburg-</a:t>
            </a:r>
            <a:r>
              <a:rPr lang="it-IT" sz="2800" dirty="0" smtClean="0"/>
              <a:t> </a:t>
            </a:r>
            <a:r>
              <a:rPr lang="it-IT" sz="2800" dirty="0" err="1" smtClean="0"/>
              <a:t>Main</a:t>
            </a:r>
            <a:r>
              <a:rPr lang="it-IT" sz="2800" dirty="0" smtClean="0"/>
              <a:t> Site  </a:t>
            </a:r>
          </a:p>
          <a:p>
            <a:pPr>
              <a:buNone/>
            </a:pPr>
            <a:r>
              <a:rPr lang="it-IT" sz="2000" dirty="0" smtClean="0">
                <a:hlinkClick r:id="rId2"/>
              </a:rPr>
              <a:t>https://www.uni-salzburg.at/index.php?id=68</a:t>
            </a:r>
            <a:r>
              <a:rPr lang="it-IT" sz="2000" dirty="0" smtClean="0"/>
              <a:t> (Dipartimento di Arte, Musica e studi sulla Danza)</a:t>
            </a:r>
          </a:p>
          <a:p>
            <a:pPr>
              <a:buNone/>
            </a:pPr>
            <a:r>
              <a:rPr lang="it-IT" sz="2400" dirty="0" smtClean="0"/>
              <a:t>Docente di riferimento: </a:t>
            </a:r>
          </a:p>
          <a:p>
            <a:pPr>
              <a:buNone/>
            </a:pPr>
            <a:r>
              <a:rPr lang="it-IT" sz="2400" dirty="0" smtClean="0"/>
              <a:t>Giovanna Valenzano  </a:t>
            </a:r>
            <a:r>
              <a:rPr lang="it-IT" sz="2400" dirty="0" smtClean="0">
                <a:hlinkClick r:id="rId3"/>
              </a:rPr>
              <a:t>giovanna.valenzano@unipd.it</a:t>
            </a:r>
            <a:endParaRPr lang="it-IT" sz="2400" dirty="0" smtClean="0"/>
          </a:p>
          <a:p>
            <a:r>
              <a:rPr lang="it-IT" sz="2800" dirty="0" err="1" smtClean="0"/>
              <a:t>Université</a:t>
            </a:r>
            <a:r>
              <a:rPr lang="it-IT" sz="2800" dirty="0" smtClean="0"/>
              <a:t> de </a:t>
            </a:r>
            <a:r>
              <a:rPr lang="it-IT" sz="2800" dirty="0" err="1" smtClean="0"/>
              <a:t>Lorraine-</a:t>
            </a:r>
            <a:r>
              <a:rPr lang="it-IT" sz="2800" dirty="0" smtClean="0"/>
              <a:t> </a:t>
            </a:r>
            <a:r>
              <a:rPr lang="it-IT" sz="2800" dirty="0" err="1" smtClean="0"/>
              <a:t>Main</a:t>
            </a:r>
            <a:r>
              <a:rPr lang="it-IT" sz="2800" dirty="0" smtClean="0"/>
              <a:t> Site</a:t>
            </a:r>
          </a:p>
          <a:p>
            <a:pPr>
              <a:buNone/>
            </a:pPr>
            <a:r>
              <a:rPr lang="it-IT" sz="1900" u="sng" dirty="0" smtClean="0">
                <a:hlinkClick r:id="rId4"/>
              </a:rPr>
              <a:t>http://www.univ-lorraine.fr/</a:t>
            </a:r>
            <a:r>
              <a:rPr lang="it-IT" sz="1900" u="sng" dirty="0" err="1" smtClean="0">
                <a:hlinkClick r:id="rId4"/>
              </a:rPr>
              <a:t>content</a:t>
            </a:r>
            <a:r>
              <a:rPr lang="it-IT" sz="1900" u="sng" dirty="0" smtClean="0">
                <a:hlinkClick r:id="rId4"/>
              </a:rPr>
              <a:t>/</a:t>
            </a:r>
            <a:r>
              <a:rPr lang="it-IT" sz="1900" u="sng" dirty="0" err="1" smtClean="0">
                <a:hlinkClick r:id="rId4"/>
              </a:rPr>
              <a:t>ufr-facultes-ecoles-instituts</a:t>
            </a:r>
            <a:r>
              <a:rPr lang="it-IT" sz="1900" u="sng" dirty="0" smtClean="0"/>
              <a:t> </a:t>
            </a:r>
            <a:r>
              <a:rPr lang="it-IT" sz="1900" dirty="0" smtClean="0"/>
              <a:t>(pagina principale del sito dell’università)</a:t>
            </a:r>
          </a:p>
          <a:p>
            <a:pPr>
              <a:buNone/>
            </a:pPr>
            <a:r>
              <a:rPr lang="it-IT" sz="1900" u="sng" dirty="0" smtClean="0">
                <a:hlinkClick r:id="rId5"/>
              </a:rPr>
              <a:t>http://www.univ-lorraine.fr/</a:t>
            </a:r>
            <a:r>
              <a:rPr lang="it-IT" sz="1900" u="sng" dirty="0" err="1" smtClean="0">
                <a:hlinkClick r:id="rId5"/>
              </a:rPr>
              <a:t>content</a:t>
            </a:r>
            <a:r>
              <a:rPr lang="it-IT" sz="1900" u="sng" dirty="0" smtClean="0">
                <a:hlinkClick r:id="rId5"/>
              </a:rPr>
              <a:t>/</a:t>
            </a:r>
            <a:r>
              <a:rPr lang="it-IT" sz="1900" u="sng" dirty="0" err="1" smtClean="0">
                <a:hlinkClick r:id="rId5"/>
              </a:rPr>
              <a:t>etudiants-erasmus</a:t>
            </a:r>
            <a:r>
              <a:rPr lang="it-IT" sz="1900" u="sng" dirty="0" smtClean="0"/>
              <a:t> </a:t>
            </a:r>
            <a:r>
              <a:rPr lang="it-IT" sz="1900" dirty="0" smtClean="0"/>
              <a:t>(pagina di riferimento per studenti del progetto Erasmus+=)</a:t>
            </a:r>
          </a:p>
          <a:p>
            <a:pPr>
              <a:buNone/>
            </a:pPr>
            <a:r>
              <a:rPr lang="it-IT" sz="2400" dirty="0" smtClean="0"/>
              <a:t>Docente di riferimento:</a:t>
            </a:r>
          </a:p>
          <a:p>
            <a:pPr>
              <a:buNone/>
            </a:pPr>
            <a:r>
              <a:rPr lang="it-IT" sz="2400" dirty="0" smtClean="0"/>
              <a:t>Giuliana </a:t>
            </a:r>
            <a:r>
              <a:rPr lang="it-IT" sz="2400" dirty="0" err="1" smtClean="0"/>
              <a:t>Tomasella</a:t>
            </a:r>
            <a:r>
              <a:rPr lang="it-IT" sz="2400" dirty="0" smtClean="0"/>
              <a:t>  </a:t>
            </a:r>
            <a:r>
              <a:rPr lang="it-IT" sz="2400" dirty="0" smtClean="0">
                <a:hlinkClick r:id="rId6"/>
              </a:rPr>
              <a:t>giuliana.tomasella@unipd.it</a:t>
            </a:r>
            <a:endParaRPr lang="it-IT" sz="24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657264"/>
            <a:ext cx="8424936" cy="5940088"/>
          </a:xfrm>
          <a:prstGeom prst="rect">
            <a:avLst/>
          </a:prstGeom>
          <a:noFill/>
        </p:spPr>
        <p:txBody>
          <a:bodyPr wrap="square" rtlCol="0">
            <a:spAutoFit/>
          </a:bodyPr>
          <a:lstStyle/>
          <a:p>
            <a:r>
              <a:rPr lang="it-IT" sz="2000" b="1" dirty="0" smtClean="0"/>
              <a:t>Musicologia</a:t>
            </a:r>
          </a:p>
          <a:p>
            <a:pPr>
              <a:buFont typeface="Arial" pitchFamily="34" charset="0"/>
              <a:buChar char="•"/>
            </a:pPr>
            <a:r>
              <a:rPr lang="it-IT" sz="2000" dirty="0" err="1" smtClean="0"/>
              <a:t>Svetlana</a:t>
            </a:r>
            <a:r>
              <a:rPr lang="it-IT" sz="2000" dirty="0" smtClean="0"/>
              <a:t> </a:t>
            </a:r>
            <a:r>
              <a:rPr lang="it-IT" sz="2000" dirty="0" err="1" smtClean="0"/>
              <a:t>Yurievna</a:t>
            </a:r>
            <a:r>
              <a:rPr lang="it-IT" sz="2000" dirty="0" smtClean="0"/>
              <a:t> </a:t>
            </a:r>
            <a:r>
              <a:rPr lang="it-IT" sz="2000" dirty="0" err="1" smtClean="0"/>
              <a:t>Poliakova</a:t>
            </a:r>
            <a:r>
              <a:rPr lang="it-IT" sz="2000" dirty="0" smtClean="0"/>
              <a:t>: Musica e liturgia bizantina e russa, pedagogia dell'analisi musicale</a:t>
            </a:r>
          </a:p>
          <a:p>
            <a:pPr>
              <a:buFont typeface="Arial" pitchFamily="34" charset="0"/>
              <a:buChar char="•"/>
            </a:pPr>
            <a:r>
              <a:rPr lang="it-IT" sz="2000" dirty="0" err="1" smtClean="0"/>
              <a:t>Salwa</a:t>
            </a:r>
            <a:r>
              <a:rPr lang="it-IT" sz="2000" dirty="0" smtClean="0"/>
              <a:t> </a:t>
            </a:r>
            <a:r>
              <a:rPr lang="it-IT" sz="2000" dirty="0" err="1" smtClean="0"/>
              <a:t>El-Shawan</a:t>
            </a:r>
            <a:r>
              <a:rPr lang="it-IT" sz="2000" dirty="0" smtClean="0"/>
              <a:t> </a:t>
            </a:r>
            <a:r>
              <a:rPr lang="it-IT" sz="2000" dirty="0" err="1" smtClean="0"/>
              <a:t>Castelo-Branco</a:t>
            </a:r>
            <a:endParaRPr lang="it-IT" sz="2000" dirty="0" smtClean="0"/>
          </a:p>
          <a:p>
            <a:pPr>
              <a:buFont typeface="Arial" pitchFamily="34" charset="0"/>
              <a:buChar char="•"/>
            </a:pPr>
            <a:r>
              <a:rPr lang="it-IT" sz="2000" dirty="0" smtClean="0"/>
              <a:t>Paula </a:t>
            </a:r>
            <a:r>
              <a:rPr lang="it-IT" sz="2000" dirty="0" err="1" smtClean="0"/>
              <a:t>Gomes-Ribeiro</a:t>
            </a:r>
            <a:r>
              <a:rPr lang="it-IT" sz="2000" dirty="0" smtClean="0"/>
              <a:t>: Sociologia della musica, teatro lirico / musicale (influenza del XX-XXI secolo), musica, media, tecnologia, genere e musica</a:t>
            </a:r>
          </a:p>
          <a:p>
            <a:pPr>
              <a:buFont typeface="Arial" pitchFamily="34" charset="0"/>
              <a:buChar char="•"/>
            </a:pPr>
            <a:r>
              <a:rPr lang="it-IT" sz="2000" dirty="0" smtClean="0"/>
              <a:t>David </a:t>
            </a:r>
            <a:r>
              <a:rPr lang="it-IT" sz="2000" dirty="0" err="1" smtClean="0"/>
              <a:t>Cranmer</a:t>
            </a:r>
            <a:r>
              <a:rPr lang="it-IT" sz="2000" dirty="0" smtClean="0"/>
              <a:t>: Opera lirica e musica teatrale 1700-1830, Musica in Portogallo e Brasile (in particolare del periodo coloniale), Musica nelle relazioni anglo-portoghesi, </a:t>
            </a:r>
            <a:r>
              <a:rPr lang="it-IT" sz="2000" dirty="0" err="1" smtClean="0"/>
              <a:t>Camille</a:t>
            </a:r>
            <a:r>
              <a:rPr lang="it-IT" sz="2000" dirty="0" smtClean="0"/>
              <a:t> </a:t>
            </a:r>
            <a:r>
              <a:rPr lang="it-IT" sz="2000" dirty="0" err="1" smtClean="0"/>
              <a:t>Saint-Saëns</a:t>
            </a:r>
            <a:endParaRPr lang="it-IT" sz="2000" dirty="0" smtClean="0"/>
          </a:p>
          <a:p>
            <a:pPr>
              <a:buFont typeface="Arial" pitchFamily="34" charset="0"/>
              <a:buChar char="•"/>
            </a:pPr>
            <a:r>
              <a:rPr lang="it-IT" sz="2000" dirty="0" smtClean="0"/>
              <a:t>Manuel Pedro </a:t>
            </a:r>
            <a:r>
              <a:rPr lang="it-IT" sz="2000" dirty="0" err="1" smtClean="0"/>
              <a:t>Ramalho</a:t>
            </a:r>
            <a:r>
              <a:rPr lang="it-IT" sz="2000" dirty="0" smtClean="0"/>
              <a:t> </a:t>
            </a:r>
            <a:r>
              <a:rPr lang="it-IT" sz="2000" dirty="0" err="1" smtClean="0"/>
              <a:t>Ferreira</a:t>
            </a:r>
            <a:r>
              <a:rPr lang="it-IT" sz="2000" dirty="0" smtClean="0"/>
              <a:t>: Storia della musica - Medioevo e Rinascimento, Teoria musicale - Medioevo e Rinascimento, Paleografia musicale, Storia della musica in Portogallo - XI-XVI Secoli, XX secolo</a:t>
            </a:r>
          </a:p>
          <a:p>
            <a:pPr>
              <a:buFont typeface="Arial" pitchFamily="34" charset="0"/>
              <a:buChar char="•"/>
            </a:pPr>
            <a:r>
              <a:rPr lang="it-IT" sz="2000" dirty="0" err="1" smtClean="0"/>
              <a:t>Luísa</a:t>
            </a:r>
            <a:r>
              <a:rPr lang="it-IT" sz="2000" dirty="0" smtClean="0"/>
              <a:t> </a:t>
            </a:r>
            <a:r>
              <a:rPr lang="it-IT" sz="2000" dirty="0" err="1" smtClean="0"/>
              <a:t>Cymbron</a:t>
            </a:r>
            <a:r>
              <a:rPr lang="it-IT" sz="2000" dirty="0" smtClean="0"/>
              <a:t>: Storia della musica (XVIII-XIX secolo), Musica in Portogallo e Brasile (XIX secolo), Storia dell'opera e del teatro musicale, Virtuosismo strumentale</a:t>
            </a:r>
          </a:p>
          <a:p>
            <a:pPr>
              <a:buFont typeface="Arial" pitchFamily="34" charset="0"/>
              <a:buChar char="•"/>
            </a:pPr>
            <a:r>
              <a:rPr lang="it-IT" sz="2000" dirty="0" smtClean="0"/>
              <a:t>António </a:t>
            </a:r>
            <a:r>
              <a:rPr lang="it-IT" sz="2000" dirty="0" err="1" smtClean="0"/>
              <a:t>Tilly</a:t>
            </a:r>
            <a:r>
              <a:rPr lang="it-IT" sz="2000" dirty="0" smtClean="0"/>
              <a:t>: etnomusicologia, danza e musica</a:t>
            </a:r>
          </a:p>
          <a:p>
            <a:pPr>
              <a:buFont typeface="Arial" pitchFamily="34" charset="0"/>
              <a:buChar char="•"/>
            </a:pPr>
            <a:r>
              <a:rPr lang="it-IT" sz="2000" dirty="0" smtClean="0"/>
              <a:t>Rui Pereira </a:t>
            </a:r>
            <a:r>
              <a:rPr lang="it-IT" sz="2000" dirty="0" err="1" smtClean="0"/>
              <a:t>Jorge</a:t>
            </a:r>
            <a:r>
              <a:rPr lang="it-IT" sz="2000" dirty="0" smtClean="0"/>
              <a:t>: Estetica e filosofia della musica, sintesi e montaggio del suono, musica elettronica, musica popolare e jazz, storia della musica (XX e XXI secolo)</a:t>
            </a:r>
          </a:p>
        </p:txBody>
      </p:sp>
      <p:sp>
        <p:nvSpPr>
          <p:cNvPr id="3" name="CasellaDiTesto 2"/>
          <p:cNvSpPr txBox="1"/>
          <p:nvPr/>
        </p:nvSpPr>
        <p:spPr>
          <a:xfrm>
            <a:off x="2195736" y="-99392"/>
            <a:ext cx="4492705" cy="769441"/>
          </a:xfrm>
          <a:prstGeom prst="rect">
            <a:avLst/>
          </a:prstGeom>
          <a:noFill/>
        </p:spPr>
        <p:txBody>
          <a:bodyPr wrap="none" rtlCol="0">
            <a:spAutoFit/>
          </a:bodyPr>
          <a:lstStyle/>
          <a:p>
            <a:pPr algn="ctr"/>
            <a:r>
              <a:rPr lang="it-IT" sz="2400" b="1" dirty="0" smtClean="0"/>
              <a:t>Docenti di riferimento</a:t>
            </a:r>
            <a:r>
              <a:rPr lang="it-IT" sz="2000" b="1" dirty="0" smtClean="0"/>
              <a:t>:</a:t>
            </a:r>
          </a:p>
          <a:p>
            <a:pPr algn="ctr"/>
            <a:r>
              <a:rPr lang="it-IT" sz="2000" dirty="0" smtClean="0">
                <a:hlinkClick r:id="rId2"/>
              </a:rPr>
              <a:t>https://fcsh.unl.pt/faculdade/docentes/</a:t>
            </a:r>
            <a:r>
              <a:rPr lang="it-IT" sz="2000" dirty="0" smtClean="0"/>
              <a:t> </a:t>
            </a:r>
            <a:endParaRPr lang="it-IT"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0"/>
            <a:ext cx="8352928" cy="6813376"/>
          </a:xfrm>
          <a:prstGeom prst="rect">
            <a:avLst/>
          </a:prstGeom>
          <a:noFill/>
        </p:spPr>
        <p:txBody>
          <a:bodyPr wrap="square" rtlCol="0">
            <a:spAutoFit/>
          </a:bodyPr>
          <a:lstStyle/>
          <a:p>
            <a:pPr>
              <a:buFont typeface="Arial" pitchFamily="34" charset="0"/>
              <a:buChar char="•"/>
            </a:pPr>
            <a:r>
              <a:rPr lang="it-IT" sz="2000" dirty="0" smtClean="0"/>
              <a:t>Manuela Toscano: estetica, musica e letteratura: mélodie - fine del </a:t>
            </a:r>
            <a:r>
              <a:rPr lang="it-IT" sz="2000" dirty="0" err="1" smtClean="0"/>
              <a:t>XIX</a:t>
            </a:r>
            <a:r>
              <a:rPr lang="it-IT" sz="2000" dirty="0" smtClean="0"/>
              <a:t> e prima metà del XX secolo, estetica, musica e letteratura: menzogna - XIX e primi decenni del XX secolo, fine secolo, in particolare Simbolismo in Francia: approccio interdisciplinare, filosofia della musica</a:t>
            </a:r>
          </a:p>
          <a:p>
            <a:pPr>
              <a:buFont typeface="Arial" pitchFamily="34" charset="0"/>
              <a:buChar char="•"/>
            </a:pPr>
            <a:r>
              <a:rPr lang="it-IT" sz="2000" dirty="0" smtClean="0"/>
              <a:t>Rui Vieira </a:t>
            </a:r>
            <a:r>
              <a:rPr lang="it-IT" sz="2000" dirty="0" err="1" smtClean="0"/>
              <a:t>Nery</a:t>
            </a:r>
            <a:r>
              <a:rPr lang="it-IT" sz="2000" dirty="0" smtClean="0"/>
              <a:t>: Musicologia storica, storia della musica portoghese e brasiliana, musica antica iberica e latinoamericana, musica popolare urbana, politiche culturali</a:t>
            </a:r>
          </a:p>
          <a:p>
            <a:pPr>
              <a:buFont typeface="Arial" pitchFamily="34" charset="0"/>
              <a:buChar char="•"/>
            </a:pPr>
            <a:r>
              <a:rPr lang="it-IT" sz="2000" dirty="0" smtClean="0"/>
              <a:t>João </a:t>
            </a:r>
            <a:r>
              <a:rPr lang="it-IT" sz="2000" dirty="0" err="1" smtClean="0"/>
              <a:t>Nogueira</a:t>
            </a:r>
            <a:r>
              <a:rPr lang="it-IT" sz="2000" dirty="0" smtClean="0"/>
              <a:t>: Autoefficacia e coinvolgimento scolastico, sviluppo ed educazione musicale, leadership educativa, creatività e intelligenza</a:t>
            </a:r>
          </a:p>
          <a:p>
            <a:pPr>
              <a:buFont typeface="Arial" pitchFamily="34" charset="0"/>
              <a:buChar char="•"/>
            </a:pPr>
            <a:r>
              <a:rPr lang="pt-BR" sz="2000" dirty="0" smtClean="0"/>
              <a:t>Maria de São José Côrte-Real: </a:t>
            </a:r>
            <a:r>
              <a:rPr lang="it-IT" sz="2000" dirty="0" smtClean="0"/>
              <a:t>Scienze musicali, etnomusicologia, migrazione, mobilità, nazionalismo e politica culturale, propaganda e protesta, educazione artistica e interculturale</a:t>
            </a:r>
          </a:p>
          <a:p>
            <a:pPr>
              <a:buFont typeface="Arial" pitchFamily="34" charset="0"/>
              <a:buChar char="•"/>
            </a:pPr>
            <a:r>
              <a:rPr lang="it-IT" sz="2000" dirty="0" smtClean="0"/>
              <a:t>Isabel </a:t>
            </a:r>
            <a:r>
              <a:rPr lang="it-IT" sz="2000" dirty="0" err="1" smtClean="0"/>
              <a:t>Antunes</a:t>
            </a:r>
            <a:r>
              <a:rPr lang="it-IT" sz="2000" dirty="0" smtClean="0"/>
              <a:t> </a:t>
            </a:r>
            <a:r>
              <a:rPr lang="it-IT" sz="2000" dirty="0" err="1" smtClean="0"/>
              <a:t>Pires</a:t>
            </a:r>
            <a:r>
              <a:rPr lang="it-IT" sz="2000" dirty="0" smtClean="0"/>
              <a:t>: Musica elettroacustica, sintesi sonora, trattamento del suono in tempo reale., Percezione uditiva e funzionamento dei processi cognitivi della percezione uditiva, Analisi musicale e tecniche compositive., Composizione musicale e studio degli spazi sonori., Epistemologia e ricerca della creazione musicale contemporanea. , Conservazione, recupero e restituzione di musica e suono, in forma audio o grafica, Rappresentazione sonora e musicale.</a:t>
            </a:r>
          </a:p>
          <a:p>
            <a:pPr>
              <a:buFont typeface="Arial" pitchFamily="34" charset="0"/>
              <a:buChar char="•"/>
            </a:pPr>
            <a:r>
              <a:rPr lang="pt-BR" sz="2000" dirty="0" smtClean="0"/>
              <a:t>Helena Maria Ferreira Rodrigues da Silva: i</a:t>
            </a:r>
            <a:r>
              <a:rPr lang="it-IT" sz="2000" dirty="0" err="1" smtClean="0"/>
              <a:t>nsegnamento</a:t>
            </a:r>
            <a:r>
              <a:rPr lang="it-IT" sz="2000" dirty="0" smtClean="0"/>
              <a:t> della musica e psicologia, educazione e sviluppo umano, studi artistici per bambini, effetti terapeutici della musica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19755"/>
            <a:ext cx="8352928" cy="5601533"/>
          </a:xfrm>
          <a:prstGeom prst="rect">
            <a:avLst/>
          </a:prstGeom>
          <a:noFill/>
        </p:spPr>
        <p:txBody>
          <a:bodyPr wrap="square" rtlCol="0">
            <a:spAutoFit/>
          </a:bodyPr>
          <a:lstStyle/>
          <a:p>
            <a:pPr>
              <a:buFont typeface="Arial" pitchFamily="34" charset="0"/>
              <a:buChar char="•"/>
            </a:pPr>
            <a:r>
              <a:rPr lang="it-IT" sz="2000" dirty="0" smtClean="0"/>
              <a:t>Paulo </a:t>
            </a:r>
            <a:r>
              <a:rPr lang="it-IT" sz="2000" dirty="0" err="1" smtClean="0"/>
              <a:t>Ferreira</a:t>
            </a:r>
            <a:r>
              <a:rPr lang="it-IT" sz="2000" dirty="0" smtClean="0"/>
              <a:t> de Castro: Filosofia della musica, estetica musicale, musicologia storica (ca. 1860-1960; in particolare fine del secolo e modernismo), analisi musicale (ca. 1860-1960; in particolare fine del secolo e modernismo), teoria e pratica dell'ermeneutica, retorica e semantica musical, teoria e pratica della messa in scena dell'opera</a:t>
            </a:r>
          </a:p>
          <a:p>
            <a:pPr>
              <a:buFont typeface="Arial" pitchFamily="34" charset="0"/>
              <a:buChar char="•"/>
            </a:pPr>
            <a:r>
              <a:rPr lang="it-IT" sz="2000" dirty="0" smtClean="0"/>
              <a:t>João </a:t>
            </a:r>
            <a:r>
              <a:rPr lang="it-IT" sz="2000" dirty="0" err="1" smtClean="0"/>
              <a:t>Soeiro</a:t>
            </a:r>
            <a:r>
              <a:rPr lang="it-IT" sz="2000" dirty="0" smtClean="0"/>
              <a:t> de </a:t>
            </a:r>
            <a:r>
              <a:rPr lang="it-IT" sz="2000" dirty="0" err="1" smtClean="0"/>
              <a:t>Carvalho</a:t>
            </a:r>
            <a:r>
              <a:rPr lang="it-IT" sz="2000" dirty="0" smtClean="0"/>
              <a:t>: Scienze musicali, etnomusicologia, acustica musicale, educazione artistica</a:t>
            </a:r>
          </a:p>
          <a:p>
            <a:endParaRPr lang="it-IT" sz="2000" b="1" dirty="0" smtClean="0"/>
          </a:p>
          <a:p>
            <a:r>
              <a:rPr lang="it-IT" sz="2000" b="1" dirty="0" smtClean="0"/>
              <a:t>Storia dell’arte</a:t>
            </a:r>
          </a:p>
          <a:p>
            <a:endParaRPr lang="it-IT" sz="2000" b="1" dirty="0" smtClean="0"/>
          </a:p>
          <a:p>
            <a:pPr>
              <a:buFont typeface="Arial" pitchFamily="34" charset="0"/>
              <a:buChar char="•"/>
            </a:pPr>
            <a:r>
              <a:rPr lang="it-IT" sz="2000" dirty="0" err="1" smtClean="0"/>
              <a:t>Nuno</a:t>
            </a:r>
            <a:r>
              <a:rPr lang="it-IT" sz="2000" dirty="0" smtClean="0"/>
              <a:t> </a:t>
            </a:r>
            <a:r>
              <a:rPr lang="it-IT" sz="2000" dirty="0" err="1" smtClean="0"/>
              <a:t>Senos</a:t>
            </a:r>
            <a:r>
              <a:rPr lang="it-IT" sz="2000" dirty="0" smtClean="0"/>
              <a:t>: Architettura rinascimentale in Portogallo, Architettura ed espansione, Consumo artistico in Portogallo nell'età moderna</a:t>
            </a:r>
          </a:p>
          <a:p>
            <a:pPr>
              <a:buFont typeface="Arial" pitchFamily="34" charset="0"/>
              <a:buChar char="•"/>
            </a:pPr>
            <a:r>
              <a:rPr lang="it-IT" sz="2000" dirty="0" smtClean="0"/>
              <a:t>Raquel </a:t>
            </a:r>
            <a:r>
              <a:rPr lang="it-IT" sz="2000" dirty="0" err="1" smtClean="0"/>
              <a:t>Henriques</a:t>
            </a:r>
            <a:r>
              <a:rPr lang="it-IT" sz="2000" dirty="0" smtClean="0"/>
              <a:t> da Silva: Storia dell'arte in Portogallo XIX-XXI secolo, Storia di Lisbona, Museologia e scienze del patrimonio</a:t>
            </a:r>
          </a:p>
          <a:p>
            <a:pPr>
              <a:buFont typeface="Arial" pitchFamily="34" charset="0"/>
              <a:buChar char="•"/>
            </a:pPr>
            <a:r>
              <a:rPr lang="it-IT" sz="2000" dirty="0" err="1" smtClean="0"/>
              <a:t>Joana</a:t>
            </a:r>
            <a:r>
              <a:rPr lang="it-IT" sz="2000" dirty="0" smtClean="0"/>
              <a:t> </a:t>
            </a:r>
            <a:r>
              <a:rPr lang="it-IT" sz="2000" dirty="0" err="1" smtClean="0"/>
              <a:t>Cunha</a:t>
            </a:r>
            <a:r>
              <a:rPr lang="it-IT" sz="2000" dirty="0" smtClean="0"/>
              <a:t> </a:t>
            </a:r>
            <a:r>
              <a:rPr lang="it-IT" sz="2000" dirty="0" err="1" smtClean="0"/>
              <a:t>Leal</a:t>
            </a:r>
            <a:r>
              <a:rPr lang="it-IT" sz="2000" dirty="0" smtClean="0"/>
              <a:t>: Art </a:t>
            </a:r>
            <a:r>
              <a:rPr lang="it-IT" sz="2000" dirty="0" err="1" smtClean="0"/>
              <a:t>Noveau</a:t>
            </a:r>
            <a:r>
              <a:rPr lang="it-IT" sz="2000" dirty="0" smtClean="0"/>
              <a:t> (Modernismo),teoria dell'arte, storiografia, studi urbani</a:t>
            </a:r>
          </a:p>
          <a:p>
            <a:pPr>
              <a:buFont typeface="Arial" pitchFamily="34" charset="0"/>
              <a:buChar char="•"/>
            </a:pPr>
            <a:r>
              <a:rPr lang="it-IT" sz="2000" dirty="0" smtClean="0"/>
              <a:t>Alexandra </a:t>
            </a:r>
            <a:r>
              <a:rPr lang="it-IT" sz="2000" dirty="0" err="1" smtClean="0"/>
              <a:t>Curvelo</a:t>
            </a:r>
            <a:r>
              <a:rPr lang="it-IT" sz="2000" dirty="0" smtClean="0"/>
              <a:t>: Presenza portoghese in Asia: materiale e cultura visiva, arte e cultura </a:t>
            </a:r>
            <a:r>
              <a:rPr lang="it-IT" sz="2000" dirty="0" err="1" smtClean="0"/>
              <a:t>nanban</a:t>
            </a:r>
            <a:r>
              <a:rPr lang="it-IT" sz="2000" dirty="0" smtClean="0"/>
              <a:t>, Museologia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1" y="620688"/>
            <a:ext cx="8712969" cy="954107"/>
          </a:xfrm>
          <a:prstGeom prst="rect">
            <a:avLst/>
          </a:prstGeom>
          <a:noFill/>
        </p:spPr>
        <p:txBody>
          <a:bodyPr wrap="square" rtlCol="0">
            <a:spAutoFit/>
          </a:bodyPr>
          <a:lstStyle/>
          <a:p>
            <a:pPr algn="ctr"/>
            <a:r>
              <a:rPr lang="it-IT" sz="2800" dirty="0" err="1" smtClean="0"/>
              <a:t>Univerzita</a:t>
            </a:r>
            <a:r>
              <a:rPr lang="it-IT" sz="2800" dirty="0" smtClean="0"/>
              <a:t> </a:t>
            </a:r>
            <a:r>
              <a:rPr lang="it-IT" sz="2800" dirty="0" err="1" smtClean="0"/>
              <a:t>Karlova</a:t>
            </a:r>
            <a:r>
              <a:rPr lang="it-IT" sz="2800" dirty="0" smtClean="0"/>
              <a:t> v </a:t>
            </a:r>
            <a:r>
              <a:rPr lang="it-IT" sz="2800" dirty="0" err="1" smtClean="0"/>
              <a:t>Praze-</a:t>
            </a:r>
            <a:r>
              <a:rPr lang="it-IT" sz="2800" dirty="0" smtClean="0"/>
              <a:t> </a:t>
            </a:r>
            <a:r>
              <a:rPr lang="it-IT" sz="2800" dirty="0" err="1" smtClean="0"/>
              <a:t>Main</a:t>
            </a:r>
            <a:r>
              <a:rPr lang="it-IT" sz="2800" dirty="0" smtClean="0"/>
              <a:t> Site</a:t>
            </a:r>
          </a:p>
          <a:p>
            <a:pPr algn="ctr"/>
            <a:r>
              <a:rPr lang="it-IT" sz="2800" dirty="0" smtClean="0"/>
              <a:t>(Praga)</a:t>
            </a:r>
            <a:endParaRPr lang="it-IT" sz="2800" dirty="0"/>
          </a:p>
        </p:txBody>
      </p:sp>
      <p:sp>
        <p:nvSpPr>
          <p:cNvPr id="3" name="CasellaDiTesto 2"/>
          <p:cNvSpPr txBox="1"/>
          <p:nvPr/>
        </p:nvSpPr>
        <p:spPr>
          <a:xfrm>
            <a:off x="827584" y="1562016"/>
            <a:ext cx="4248472" cy="1938992"/>
          </a:xfrm>
          <a:prstGeom prst="rect">
            <a:avLst/>
          </a:prstGeom>
          <a:noFill/>
        </p:spPr>
        <p:txBody>
          <a:bodyPr wrap="square" rtlCol="0">
            <a:spAutoFit/>
          </a:bodyPr>
          <a:lstStyle/>
          <a:p>
            <a:r>
              <a:rPr lang="it-IT" sz="2400" b="1" dirty="0" smtClean="0"/>
              <a:t>Posti: </a:t>
            </a:r>
            <a:r>
              <a:rPr lang="it-IT" sz="2400" dirty="0" smtClean="0"/>
              <a:t>1</a:t>
            </a:r>
          </a:p>
          <a:p>
            <a:r>
              <a:rPr lang="it-IT" sz="2400" b="1" dirty="0" smtClean="0"/>
              <a:t>Mesi: </a:t>
            </a:r>
            <a:r>
              <a:rPr lang="it-IT" sz="2400" dirty="0" smtClean="0"/>
              <a:t>10</a:t>
            </a:r>
          </a:p>
          <a:p>
            <a:r>
              <a:rPr lang="it-IT" sz="2400" b="1" dirty="0" smtClean="0"/>
              <a:t>Lingua </a:t>
            </a:r>
            <a:r>
              <a:rPr lang="it-IT" sz="2400" b="1" dirty="0" smtClean="0"/>
              <a:t>principale: </a:t>
            </a:r>
            <a:r>
              <a:rPr lang="it-IT" sz="2400" dirty="0" smtClean="0"/>
              <a:t>inglese</a:t>
            </a:r>
          </a:p>
          <a:p>
            <a:r>
              <a:rPr lang="it-IT" sz="2400" b="1" dirty="0" smtClean="0"/>
              <a:t>Presenza di corsi in altre lingue:</a:t>
            </a:r>
            <a:r>
              <a:rPr lang="it-IT" sz="2400" dirty="0" smtClean="0"/>
              <a:t> ceco, tedesco, francese</a:t>
            </a:r>
          </a:p>
        </p:txBody>
      </p:sp>
      <p:sp>
        <p:nvSpPr>
          <p:cNvPr id="4" name="CasellaDiTesto 3"/>
          <p:cNvSpPr txBox="1"/>
          <p:nvPr/>
        </p:nvSpPr>
        <p:spPr>
          <a:xfrm>
            <a:off x="5580112" y="2557353"/>
            <a:ext cx="3528392" cy="1015663"/>
          </a:xfrm>
          <a:prstGeom prst="rect">
            <a:avLst/>
          </a:prstGeom>
          <a:noFill/>
        </p:spPr>
        <p:txBody>
          <a:bodyPr wrap="square" rtlCol="0">
            <a:spAutoFit/>
          </a:bodyPr>
          <a:lstStyle/>
          <a:p>
            <a:r>
              <a:rPr lang="it-IT" sz="2000" i="1" dirty="0" smtClean="0"/>
              <a:t>“</a:t>
            </a:r>
            <a:r>
              <a:rPr lang="en-US" sz="2000" i="1" dirty="0" smtClean="0"/>
              <a:t>you must take min. 51% of your subjects from the offer of </a:t>
            </a:r>
            <a:r>
              <a:rPr lang="en-US" sz="2000" b="1" i="1" dirty="0" smtClean="0"/>
              <a:t>your host faculty </a:t>
            </a:r>
            <a:r>
              <a:rPr lang="it-IT" sz="2000" b="1" i="1" dirty="0" smtClean="0"/>
              <a:t>”</a:t>
            </a:r>
            <a:endParaRPr lang="it-IT" sz="1600" i="1" dirty="0" smtClean="0"/>
          </a:p>
        </p:txBody>
      </p:sp>
      <p:sp>
        <p:nvSpPr>
          <p:cNvPr id="5" name="Titolo 1"/>
          <p:cNvSpPr txBox="1">
            <a:spLocks/>
          </p:cNvSpPr>
          <p:nvPr/>
        </p:nvSpPr>
        <p:spPr>
          <a:xfrm>
            <a:off x="457200" y="-273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chemeClr val="tx1"/>
                </a:solidFill>
                <a:effectLst/>
                <a:uLnTx/>
                <a:uFillTx/>
                <a:latin typeface="+mj-lt"/>
                <a:ea typeface="+mj-ea"/>
                <a:cs typeface="+mj-cs"/>
              </a:rPr>
              <a:t>Repubblica</a:t>
            </a:r>
            <a:r>
              <a:rPr kumimoji="0" lang="it-IT" sz="4400" b="1" i="0" u="none" strike="noStrike" kern="1200" cap="none" spc="0" normalizeH="0" noProof="0" dirty="0" smtClean="0">
                <a:ln>
                  <a:noFill/>
                </a:ln>
                <a:solidFill>
                  <a:schemeClr val="tx1"/>
                </a:solidFill>
                <a:effectLst/>
                <a:uLnTx/>
                <a:uFillTx/>
                <a:latin typeface="+mj-lt"/>
                <a:ea typeface="+mj-ea"/>
                <a:cs typeface="+mj-cs"/>
              </a:rPr>
              <a:t> Ceca</a:t>
            </a:r>
            <a:endParaRPr kumimoji="0" lang="it-IT"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CasellaDiTesto 6"/>
          <p:cNvSpPr txBox="1"/>
          <p:nvPr/>
        </p:nvSpPr>
        <p:spPr>
          <a:xfrm>
            <a:off x="539552" y="3692639"/>
            <a:ext cx="8136904" cy="2954655"/>
          </a:xfrm>
          <a:prstGeom prst="rect">
            <a:avLst/>
          </a:prstGeom>
          <a:noFill/>
        </p:spPr>
        <p:txBody>
          <a:bodyPr wrap="square" rtlCol="0">
            <a:spAutoFit/>
          </a:bodyPr>
          <a:lstStyle/>
          <a:p>
            <a:r>
              <a:rPr lang="it-IT" sz="2400" b="1" dirty="0" smtClean="0"/>
              <a:t>Sito:  </a:t>
            </a:r>
            <a:r>
              <a:rPr lang="it-IT" dirty="0" smtClean="0">
                <a:hlinkClick r:id="rId2"/>
              </a:rPr>
              <a:t>https://cuni.cz/UKEN-142.html</a:t>
            </a:r>
            <a:r>
              <a:rPr lang="it-IT" dirty="0" smtClean="0"/>
              <a:t> pagina di riferimento per studenti del progetto </a:t>
            </a:r>
            <a:r>
              <a:rPr lang="it-IT" dirty="0" err="1" smtClean="0"/>
              <a:t>Erasmus+</a:t>
            </a:r>
            <a:endParaRPr lang="it-IT" dirty="0" smtClean="0"/>
          </a:p>
          <a:p>
            <a:r>
              <a:rPr lang="it-IT" dirty="0" smtClean="0">
                <a:hlinkClick r:id="rId3"/>
              </a:rPr>
              <a:t>https://cuni.cz/UKEN-145.html</a:t>
            </a:r>
            <a:r>
              <a:rPr lang="it-IT" dirty="0" smtClean="0"/>
              <a:t> pagina con link utili per facilitare l’orientamento degli studenti </a:t>
            </a:r>
            <a:r>
              <a:rPr lang="it-IT" dirty="0" err="1" smtClean="0"/>
              <a:t>Erasmus</a:t>
            </a:r>
            <a:endParaRPr lang="it-IT" dirty="0" smtClean="0"/>
          </a:p>
          <a:p>
            <a:r>
              <a:rPr lang="it-IT" dirty="0" smtClean="0">
                <a:hlinkClick r:id="rId4"/>
              </a:rPr>
              <a:t>https://cuni.cz/UKEN-201.html</a:t>
            </a:r>
            <a:r>
              <a:rPr lang="it-IT" dirty="0" smtClean="0"/>
              <a:t> corsi in inglese che fanno riferimento alle diverse scuole</a:t>
            </a:r>
          </a:p>
          <a:p>
            <a:r>
              <a:rPr lang="it-IT" dirty="0" smtClean="0">
                <a:hlinkClick r:id="rId5"/>
              </a:rPr>
              <a:t>https://www.ff.cuni.cz/home/international-students/programmes/llp-erasmus-3/english-4-u/</a:t>
            </a:r>
            <a:r>
              <a:rPr lang="it-IT" dirty="0" smtClean="0"/>
              <a:t> corsi di lingua inglese gratuiti per gli studenti del dipartimento di Arte (livello B1 e B2), controllare attentamente se è possibile iscriversi e metterli nel </a:t>
            </a:r>
            <a:r>
              <a:rPr lang="it-IT" dirty="0" err="1" smtClean="0"/>
              <a:t>learning</a:t>
            </a:r>
            <a:r>
              <a:rPr lang="it-IT" dirty="0" smtClean="0"/>
              <a:t> agreement (3 CFU)</a:t>
            </a:r>
          </a:p>
        </p:txBody>
      </p:sp>
      <p:cxnSp>
        <p:nvCxnSpPr>
          <p:cNvPr id="16" name="Connettore 7 15"/>
          <p:cNvCxnSpPr/>
          <p:nvPr/>
        </p:nvCxnSpPr>
        <p:spPr>
          <a:xfrm rot="16200000" flipH="1">
            <a:off x="7265913" y="4178696"/>
            <a:ext cx="2101007" cy="720080"/>
          </a:xfrm>
          <a:prstGeom prst="curvedConnector4">
            <a:avLst>
              <a:gd name="adj1" fmla="val 14842"/>
              <a:gd name="adj2" fmla="val 131746"/>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056793"/>
            <a:ext cx="7704856" cy="5324535"/>
          </a:xfrm>
          <a:prstGeom prst="rect">
            <a:avLst/>
          </a:prstGeom>
          <a:noFill/>
        </p:spPr>
        <p:txBody>
          <a:bodyPr wrap="square" rtlCol="0">
            <a:spAutoFit/>
          </a:bodyPr>
          <a:lstStyle/>
          <a:p>
            <a:r>
              <a:rPr lang="it-IT" sz="2000" dirty="0" smtClean="0">
                <a:hlinkClick r:id="rId2"/>
              </a:rPr>
              <a:t>https://fhs.cuni.cz/FHSENG-350.html</a:t>
            </a:r>
            <a:r>
              <a:rPr lang="it-IT" sz="2000" dirty="0" smtClean="0"/>
              <a:t> ulteriori informazioni per la scelta dei corsi/ insegnamenti (iscrizione)</a:t>
            </a:r>
          </a:p>
          <a:p>
            <a:r>
              <a:rPr lang="it-IT" sz="2000" dirty="0" smtClean="0">
                <a:hlinkClick r:id="rId3"/>
              </a:rPr>
              <a:t>https://www.ff.cuni.cz/home/about/faculty-of-arts-today/</a:t>
            </a:r>
            <a:r>
              <a:rPr lang="it-IT" sz="2000" dirty="0" smtClean="0"/>
              <a:t> Scuola di riferimento (</a:t>
            </a:r>
            <a:r>
              <a:rPr lang="it-IT" sz="2000" dirty="0" err="1" smtClean="0"/>
              <a:t>Faculty</a:t>
            </a:r>
            <a:r>
              <a:rPr lang="it-IT" sz="2000" dirty="0" smtClean="0"/>
              <a:t> </a:t>
            </a:r>
            <a:r>
              <a:rPr lang="it-IT" sz="2000" dirty="0" err="1" smtClean="0"/>
              <a:t>of</a:t>
            </a:r>
            <a:r>
              <a:rPr lang="it-IT" sz="2000" dirty="0" smtClean="0"/>
              <a:t> </a:t>
            </a:r>
            <a:r>
              <a:rPr lang="it-IT" sz="2000" dirty="0" err="1" smtClean="0"/>
              <a:t>Arts</a:t>
            </a:r>
            <a:r>
              <a:rPr lang="it-IT" sz="2000" dirty="0" smtClean="0"/>
              <a:t>)</a:t>
            </a:r>
          </a:p>
          <a:p>
            <a:r>
              <a:rPr lang="it-IT" sz="2000" dirty="0" smtClean="0">
                <a:hlinkClick r:id="rId4"/>
              </a:rPr>
              <a:t>https://www.ff.cuni.cz/home/about/departments/</a:t>
            </a:r>
            <a:r>
              <a:rPr lang="it-IT" sz="2000" dirty="0" smtClean="0"/>
              <a:t> dipartimenti all’interno della scuola</a:t>
            </a:r>
          </a:p>
          <a:p>
            <a:endParaRPr lang="it-IT" sz="2000" dirty="0" smtClean="0"/>
          </a:p>
          <a:p>
            <a:r>
              <a:rPr lang="it-IT" sz="2000" dirty="0" smtClean="0"/>
              <a:t>Ad esempio:</a:t>
            </a:r>
          </a:p>
          <a:p>
            <a:r>
              <a:rPr lang="it-IT" sz="2000" dirty="0" smtClean="0">
                <a:hlinkClick r:id="rId5"/>
              </a:rPr>
              <a:t>https://www.ff.cuni.cz/home/about/organisation/institute-of-musicology/</a:t>
            </a:r>
            <a:r>
              <a:rPr lang="it-IT" sz="2000" dirty="0" smtClean="0"/>
              <a:t> musicologia</a:t>
            </a:r>
          </a:p>
          <a:p>
            <a:r>
              <a:rPr lang="it-IT" sz="2000" dirty="0" smtClean="0">
                <a:hlinkClick r:id="rId6"/>
              </a:rPr>
              <a:t>https://www.ff.cuni.cz/home/about/organisation/institute-of-art-history-2/</a:t>
            </a:r>
            <a:r>
              <a:rPr lang="it-IT" sz="2000" dirty="0" smtClean="0"/>
              <a:t> storia dell’arte</a:t>
            </a:r>
          </a:p>
          <a:p>
            <a:r>
              <a:rPr lang="it-IT" sz="2000" dirty="0" smtClean="0">
                <a:hlinkClick r:id="rId7"/>
              </a:rPr>
              <a:t>https://www.ff.cuni.cz/home/about/organisation/department-of-theatre-studies/</a:t>
            </a:r>
            <a:r>
              <a:rPr lang="it-IT" sz="2000" dirty="0" smtClean="0"/>
              <a:t> </a:t>
            </a:r>
            <a:r>
              <a:rPr lang="it-IT" sz="2000" dirty="0" err="1" smtClean="0"/>
              <a:t>theatre</a:t>
            </a:r>
            <a:r>
              <a:rPr lang="it-IT" sz="2000" dirty="0" smtClean="0"/>
              <a:t> </a:t>
            </a:r>
            <a:r>
              <a:rPr lang="it-IT" sz="2000" dirty="0" err="1" smtClean="0"/>
              <a:t>studies</a:t>
            </a:r>
            <a:endParaRPr lang="it-IT" sz="2000" dirty="0" smtClean="0"/>
          </a:p>
          <a:p>
            <a:r>
              <a:rPr lang="it-IT" sz="2000" dirty="0" smtClean="0">
                <a:hlinkClick r:id="rId8"/>
              </a:rPr>
              <a:t>https://www.ff.cuni.cz/home/about/organisation/department-film-studies/</a:t>
            </a:r>
            <a:r>
              <a:rPr lang="it-IT" sz="2000" dirty="0" smtClean="0"/>
              <a:t> film </a:t>
            </a:r>
            <a:r>
              <a:rPr lang="it-IT" sz="2000" dirty="0" err="1" smtClean="0"/>
              <a:t>studies</a:t>
            </a:r>
            <a:endParaRPr lang="it-IT" sz="2000" dirty="0" smtClean="0"/>
          </a:p>
          <a:p>
            <a:endParaRPr lang="it-IT" sz="2000" dirty="0" smtClean="0"/>
          </a:p>
        </p:txBody>
      </p:sp>
      <p:sp>
        <p:nvSpPr>
          <p:cNvPr id="3" name="Titolo 1"/>
          <p:cNvSpPr txBox="1">
            <a:spLocks/>
          </p:cNvSpPr>
          <p:nvPr/>
        </p:nvSpPr>
        <p:spPr>
          <a:xfrm>
            <a:off x="446856" y="12576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Altri link utili:</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67544" y="5375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asellaDiTesto 2"/>
          <p:cNvSpPr txBox="1"/>
          <p:nvPr/>
        </p:nvSpPr>
        <p:spPr>
          <a:xfrm>
            <a:off x="3051419" y="652626"/>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sp>
        <p:nvSpPr>
          <p:cNvPr id="4" name="CasellaDiTesto 3"/>
          <p:cNvSpPr txBox="1"/>
          <p:nvPr/>
        </p:nvSpPr>
        <p:spPr>
          <a:xfrm>
            <a:off x="292558" y="1065510"/>
            <a:ext cx="8569205" cy="923330"/>
          </a:xfrm>
          <a:prstGeom prst="rect">
            <a:avLst/>
          </a:prstGeom>
          <a:noFill/>
        </p:spPr>
        <p:txBody>
          <a:bodyPr wrap="none" rtlCol="0">
            <a:spAutoFit/>
          </a:bodyPr>
          <a:lstStyle/>
          <a:p>
            <a:pPr algn="ctr"/>
            <a:r>
              <a:rPr lang="it-IT" dirty="0" smtClean="0"/>
              <a:t>Musicologia:</a:t>
            </a:r>
          </a:p>
          <a:p>
            <a:pPr algn="ctr"/>
            <a:r>
              <a:rPr lang="it-IT" dirty="0" smtClean="0">
                <a:hlinkClick r:id="rId2"/>
              </a:rPr>
              <a:t>https://is.cuni.cz/studium/eng/predmety/index.php?do=ustav&amp;fak=11210&amp;kod=21-UHV</a:t>
            </a:r>
            <a:endParaRPr lang="it-IT" dirty="0" smtClean="0"/>
          </a:p>
          <a:p>
            <a:r>
              <a:rPr lang="it-IT" dirty="0" smtClean="0"/>
              <a:t>Per esempio:</a:t>
            </a:r>
          </a:p>
        </p:txBody>
      </p:sp>
      <p:pic>
        <p:nvPicPr>
          <p:cNvPr id="5" name="Immagine 4" descr="praga.png"/>
          <p:cNvPicPr>
            <a:picLocks noChangeAspect="1"/>
          </p:cNvPicPr>
          <p:nvPr/>
        </p:nvPicPr>
        <p:blipFill>
          <a:blip r:embed="rId3" cstate="print"/>
          <a:stretch>
            <a:fillRect/>
          </a:stretch>
        </p:blipFill>
        <p:spPr>
          <a:xfrm>
            <a:off x="-36512" y="2039825"/>
            <a:ext cx="9144000" cy="1029135"/>
          </a:xfrm>
          <a:prstGeom prst="rect">
            <a:avLst/>
          </a:prstGeom>
        </p:spPr>
      </p:pic>
      <p:pic>
        <p:nvPicPr>
          <p:cNvPr id="6" name="Immagine 5" descr="praga1.png"/>
          <p:cNvPicPr>
            <a:picLocks noChangeAspect="1"/>
          </p:cNvPicPr>
          <p:nvPr/>
        </p:nvPicPr>
        <p:blipFill>
          <a:blip r:embed="rId4" cstate="print"/>
          <a:stretch>
            <a:fillRect/>
          </a:stretch>
        </p:blipFill>
        <p:spPr>
          <a:xfrm>
            <a:off x="35496" y="3054366"/>
            <a:ext cx="9144000" cy="332696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raga3.png"/>
          <p:cNvPicPr>
            <a:picLocks noChangeAspect="1"/>
          </p:cNvPicPr>
          <p:nvPr/>
        </p:nvPicPr>
        <p:blipFill>
          <a:blip r:embed="rId2" cstate="print"/>
          <a:stretch>
            <a:fillRect/>
          </a:stretch>
        </p:blipFill>
        <p:spPr>
          <a:xfrm>
            <a:off x="0" y="332656"/>
            <a:ext cx="9144000" cy="2190388"/>
          </a:xfrm>
          <a:prstGeom prst="rect">
            <a:avLst/>
          </a:prstGeom>
        </p:spPr>
      </p:pic>
      <p:sp>
        <p:nvSpPr>
          <p:cNvPr id="3" name="CasellaDiTesto 2"/>
          <p:cNvSpPr txBox="1"/>
          <p:nvPr/>
        </p:nvSpPr>
        <p:spPr>
          <a:xfrm>
            <a:off x="292558" y="2636912"/>
            <a:ext cx="8569205" cy="923330"/>
          </a:xfrm>
          <a:prstGeom prst="rect">
            <a:avLst/>
          </a:prstGeom>
          <a:noFill/>
        </p:spPr>
        <p:txBody>
          <a:bodyPr wrap="none" rtlCol="0">
            <a:spAutoFit/>
          </a:bodyPr>
          <a:lstStyle/>
          <a:p>
            <a:pPr algn="ctr"/>
            <a:r>
              <a:rPr lang="it-IT" dirty="0" smtClean="0"/>
              <a:t>Storia dell’arte:</a:t>
            </a:r>
          </a:p>
          <a:p>
            <a:pPr algn="ctr"/>
            <a:r>
              <a:rPr lang="it-IT" dirty="0" smtClean="0">
                <a:hlinkClick r:id="rId3"/>
              </a:rPr>
              <a:t>https://is.cuni.cz/studium/eng/predmety/index.php?do=ustav&amp;fak=11210&amp;kod=21-UHV</a:t>
            </a:r>
            <a:endParaRPr lang="it-IT" dirty="0" smtClean="0"/>
          </a:p>
          <a:p>
            <a:r>
              <a:rPr lang="it-IT" dirty="0" smtClean="0"/>
              <a:t>Per esempio:</a:t>
            </a:r>
          </a:p>
        </p:txBody>
      </p:sp>
      <p:pic>
        <p:nvPicPr>
          <p:cNvPr id="4" name="Immagine 3" descr="praga4.png"/>
          <p:cNvPicPr>
            <a:picLocks noChangeAspect="1"/>
          </p:cNvPicPr>
          <p:nvPr/>
        </p:nvPicPr>
        <p:blipFill>
          <a:blip r:embed="rId4" cstate="print"/>
          <a:stretch>
            <a:fillRect/>
          </a:stretch>
        </p:blipFill>
        <p:spPr>
          <a:xfrm>
            <a:off x="0" y="3575909"/>
            <a:ext cx="9144000" cy="213131"/>
          </a:xfrm>
          <a:prstGeom prst="rect">
            <a:avLst/>
          </a:prstGeom>
        </p:spPr>
      </p:pic>
      <p:pic>
        <p:nvPicPr>
          <p:cNvPr id="5" name="Immagine 4" descr="praga5.png"/>
          <p:cNvPicPr>
            <a:picLocks noChangeAspect="1"/>
          </p:cNvPicPr>
          <p:nvPr/>
        </p:nvPicPr>
        <p:blipFill>
          <a:blip r:embed="rId5" cstate="print"/>
          <a:stretch>
            <a:fillRect/>
          </a:stretch>
        </p:blipFill>
        <p:spPr>
          <a:xfrm>
            <a:off x="0" y="3785477"/>
            <a:ext cx="9144000" cy="2019787"/>
          </a:xfrm>
          <a:prstGeom prst="rect">
            <a:avLst/>
          </a:prstGeom>
        </p:spPr>
      </p:pic>
      <p:pic>
        <p:nvPicPr>
          <p:cNvPr id="6" name="Immagine 5" descr="praga7.png"/>
          <p:cNvPicPr>
            <a:picLocks noChangeAspect="1"/>
          </p:cNvPicPr>
          <p:nvPr/>
        </p:nvPicPr>
        <p:blipFill>
          <a:blip r:embed="rId6" cstate="print"/>
          <a:stretch>
            <a:fillRect/>
          </a:stretch>
        </p:blipFill>
        <p:spPr>
          <a:xfrm>
            <a:off x="0" y="6381328"/>
            <a:ext cx="9144000" cy="227052"/>
          </a:xfrm>
          <a:prstGeom prst="rect">
            <a:avLst/>
          </a:prstGeom>
        </p:spPr>
      </p:pic>
      <p:pic>
        <p:nvPicPr>
          <p:cNvPr id="8" name="Immagine 7" descr="praga8.png"/>
          <p:cNvPicPr>
            <a:picLocks noChangeAspect="1"/>
          </p:cNvPicPr>
          <p:nvPr/>
        </p:nvPicPr>
        <p:blipFill>
          <a:blip r:embed="rId7" cstate="print"/>
          <a:stretch>
            <a:fillRect/>
          </a:stretch>
        </p:blipFill>
        <p:spPr>
          <a:xfrm>
            <a:off x="0" y="5805264"/>
            <a:ext cx="9144000" cy="57708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raga6.png"/>
          <p:cNvPicPr>
            <a:picLocks noChangeAspect="1"/>
          </p:cNvPicPr>
          <p:nvPr/>
        </p:nvPicPr>
        <p:blipFill>
          <a:blip r:embed="rId2" cstate="print"/>
          <a:stretch>
            <a:fillRect/>
          </a:stretch>
        </p:blipFill>
        <p:spPr>
          <a:xfrm>
            <a:off x="0" y="323696"/>
            <a:ext cx="9144000" cy="2745264"/>
          </a:xfrm>
          <a:prstGeom prst="rect">
            <a:avLst/>
          </a:prstGeom>
        </p:spPr>
      </p:pic>
      <p:sp>
        <p:nvSpPr>
          <p:cNvPr id="3" name="CasellaDiTesto 2"/>
          <p:cNvSpPr txBox="1"/>
          <p:nvPr/>
        </p:nvSpPr>
        <p:spPr>
          <a:xfrm>
            <a:off x="339301" y="3236783"/>
            <a:ext cx="8475717" cy="1200329"/>
          </a:xfrm>
          <a:prstGeom prst="rect">
            <a:avLst/>
          </a:prstGeom>
          <a:noFill/>
        </p:spPr>
        <p:txBody>
          <a:bodyPr wrap="none" rtlCol="0">
            <a:spAutoFit/>
          </a:bodyPr>
          <a:lstStyle/>
          <a:p>
            <a:pPr algn="ctr"/>
            <a:r>
              <a:rPr lang="it-IT" dirty="0" err="1" smtClean="0"/>
              <a:t>Theatre</a:t>
            </a:r>
            <a:r>
              <a:rPr lang="it-IT" dirty="0" smtClean="0"/>
              <a:t> </a:t>
            </a:r>
            <a:r>
              <a:rPr lang="it-IT" dirty="0" err="1" smtClean="0"/>
              <a:t>studies</a:t>
            </a:r>
            <a:endParaRPr lang="it-IT" dirty="0" smtClean="0"/>
          </a:p>
          <a:p>
            <a:pPr algn="ctr"/>
            <a:r>
              <a:rPr lang="it-IT" dirty="0" smtClean="0">
                <a:hlinkClick r:id="rId3"/>
              </a:rPr>
              <a:t>https://is.cuni.cz/studium/eng/predmety/index.php?do=ustav&amp;fak=11210&amp;kod=21-KDV</a:t>
            </a:r>
            <a:endParaRPr lang="it-IT" dirty="0" smtClean="0"/>
          </a:p>
          <a:p>
            <a:pPr algn="ctr"/>
            <a:r>
              <a:rPr lang="it-IT" dirty="0" smtClean="0"/>
              <a:t>Film </a:t>
            </a:r>
            <a:r>
              <a:rPr lang="it-IT" dirty="0" err="1" smtClean="0"/>
              <a:t>studies</a:t>
            </a:r>
            <a:endParaRPr lang="it-IT" dirty="0" smtClean="0"/>
          </a:p>
          <a:p>
            <a:pPr algn="ctr"/>
            <a:r>
              <a:rPr lang="it-IT" dirty="0" smtClean="0">
                <a:hlinkClick r:id="rId4"/>
              </a:rPr>
              <a:t>https://is.cuni.cz/studium/eng/predmety/index.php?do=ustav&amp;fak=11210&amp;kod=21-KFS</a:t>
            </a:r>
            <a:r>
              <a:rPr lang="it-IT" dirty="0" smtClean="0"/>
              <a:t> </a:t>
            </a:r>
          </a:p>
        </p:txBody>
      </p:sp>
      <p:sp>
        <p:nvSpPr>
          <p:cNvPr id="4" name="CasellaDiTesto 3"/>
          <p:cNvSpPr txBox="1"/>
          <p:nvPr/>
        </p:nvSpPr>
        <p:spPr>
          <a:xfrm>
            <a:off x="89327" y="4725144"/>
            <a:ext cx="8962646" cy="2000548"/>
          </a:xfrm>
          <a:prstGeom prst="rect">
            <a:avLst/>
          </a:prstGeom>
          <a:noFill/>
        </p:spPr>
        <p:txBody>
          <a:bodyPr wrap="none" rtlCol="0">
            <a:spAutoFit/>
          </a:bodyPr>
          <a:lstStyle/>
          <a:p>
            <a:pPr algn="ctr"/>
            <a:r>
              <a:rPr lang="it-IT" sz="2400" b="1" dirty="0" smtClean="0"/>
              <a:t>Docenti di riferimento</a:t>
            </a:r>
            <a:r>
              <a:rPr lang="it-IT" sz="2000" b="1" dirty="0" smtClean="0"/>
              <a:t>:</a:t>
            </a:r>
          </a:p>
          <a:p>
            <a:pPr algn="ctr"/>
            <a:r>
              <a:rPr lang="it-IT" sz="2000" dirty="0" smtClean="0">
                <a:hlinkClick r:id="rId5"/>
              </a:rPr>
              <a:t>https://is.cuni.cz/studium/eng/predmety/index.php?do=ucit&amp;fak=11210</a:t>
            </a:r>
            <a:endParaRPr lang="it-IT" sz="2000" dirty="0" smtClean="0"/>
          </a:p>
          <a:p>
            <a:pPr algn="ctr"/>
            <a:endParaRPr lang="it-IT" sz="2000" dirty="0" smtClean="0"/>
          </a:p>
          <a:p>
            <a:r>
              <a:rPr lang="it-IT" sz="2000" dirty="0" smtClean="0"/>
              <a:t>Ad esempio, cercando all’interno della pagina i diversi docenti che fanno riferimento</a:t>
            </a:r>
          </a:p>
          <a:p>
            <a:r>
              <a:rPr lang="it-IT" sz="2000" dirty="0" smtClean="0"/>
              <a:t>ai dipartimenti di Musicologia e storia dell’arte:</a:t>
            </a:r>
          </a:p>
          <a:p>
            <a:pPr algn="ctr"/>
            <a:endParaRPr lang="it-IT"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praga9.png"/>
          <p:cNvPicPr>
            <a:picLocks noChangeAspect="1"/>
          </p:cNvPicPr>
          <p:nvPr/>
        </p:nvPicPr>
        <p:blipFill>
          <a:blip r:embed="rId2" cstate="print"/>
          <a:stretch>
            <a:fillRect/>
          </a:stretch>
        </p:blipFill>
        <p:spPr>
          <a:xfrm>
            <a:off x="0" y="836712"/>
            <a:ext cx="9144000" cy="3783475"/>
          </a:xfrm>
          <a:prstGeom prst="rect">
            <a:avLst/>
          </a:prstGeom>
        </p:spPr>
      </p:pic>
      <p:pic>
        <p:nvPicPr>
          <p:cNvPr id="4" name="Immagine 3" descr="praga10.png"/>
          <p:cNvPicPr>
            <a:picLocks noChangeAspect="1"/>
          </p:cNvPicPr>
          <p:nvPr/>
        </p:nvPicPr>
        <p:blipFill>
          <a:blip r:embed="rId3" cstate="print"/>
          <a:stretch>
            <a:fillRect/>
          </a:stretch>
        </p:blipFill>
        <p:spPr>
          <a:xfrm>
            <a:off x="0" y="4786198"/>
            <a:ext cx="9144000" cy="1667138"/>
          </a:xfrm>
          <a:prstGeom prst="rect">
            <a:avLst/>
          </a:prstGeom>
        </p:spPr>
      </p:pic>
      <p:sp>
        <p:nvSpPr>
          <p:cNvPr id="5" name="CasellaDiTesto 4"/>
          <p:cNvSpPr txBox="1"/>
          <p:nvPr/>
        </p:nvSpPr>
        <p:spPr>
          <a:xfrm>
            <a:off x="1323881" y="44624"/>
            <a:ext cx="6493573" cy="707886"/>
          </a:xfrm>
          <a:prstGeom prst="rect">
            <a:avLst/>
          </a:prstGeom>
          <a:noFill/>
        </p:spPr>
        <p:txBody>
          <a:bodyPr wrap="none" rtlCol="0">
            <a:spAutoFit/>
          </a:bodyPr>
          <a:lstStyle/>
          <a:p>
            <a:pPr algn="ctr"/>
            <a:r>
              <a:rPr lang="it-IT" sz="2000" dirty="0" smtClean="0"/>
              <a:t>Per capire l’abito di ricerca e avere maggiori informazioni,</a:t>
            </a:r>
          </a:p>
          <a:p>
            <a:pPr algn="ctr"/>
            <a:r>
              <a:rPr lang="it-IT" sz="2000" dirty="0" smtClean="0"/>
              <a:t>fare riferimento alla pagina dedicata ad ogni singolo docente</a:t>
            </a:r>
            <a:endParaRPr lang="it-IT"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b="1" dirty="0" smtClean="0"/>
              <a:t>Spagna</a:t>
            </a:r>
            <a:endParaRPr lang="it-IT" b="1" dirty="0"/>
          </a:p>
        </p:txBody>
      </p:sp>
      <p:sp>
        <p:nvSpPr>
          <p:cNvPr id="3" name="CasellaDiTesto 2"/>
          <p:cNvSpPr txBox="1"/>
          <p:nvPr/>
        </p:nvSpPr>
        <p:spPr>
          <a:xfrm>
            <a:off x="2195736" y="908720"/>
            <a:ext cx="4821576" cy="954107"/>
          </a:xfrm>
          <a:prstGeom prst="rect">
            <a:avLst/>
          </a:prstGeom>
          <a:noFill/>
        </p:spPr>
        <p:txBody>
          <a:bodyPr wrap="none" rtlCol="0">
            <a:spAutoFit/>
          </a:bodyPr>
          <a:lstStyle/>
          <a:p>
            <a:pPr algn="ctr"/>
            <a:r>
              <a:rPr lang="it-IT" sz="2800" dirty="0" err="1" smtClean="0"/>
              <a:t>Universidad</a:t>
            </a:r>
            <a:r>
              <a:rPr lang="it-IT" sz="2800" dirty="0" smtClean="0"/>
              <a:t> de </a:t>
            </a:r>
            <a:r>
              <a:rPr lang="it-IT" sz="2800" dirty="0" err="1" smtClean="0"/>
              <a:t>Salamanca-</a:t>
            </a:r>
            <a:endParaRPr lang="it-IT" sz="2800" dirty="0" smtClean="0"/>
          </a:p>
          <a:p>
            <a:pPr algn="ctr"/>
            <a:r>
              <a:rPr lang="it-IT" sz="2800" dirty="0" err="1" smtClean="0"/>
              <a:t>Facultad</a:t>
            </a:r>
            <a:r>
              <a:rPr lang="it-IT" sz="2800" dirty="0" smtClean="0"/>
              <a:t> de </a:t>
            </a:r>
            <a:r>
              <a:rPr lang="it-IT" sz="2800" dirty="0" err="1" smtClean="0"/>
              <a:t>Geografía</a:t>
            </a:r>
            <a:r>
              <a:rPr lang="it-IT" sz="2800" dirty="0" smtClean="0"/>
              <a:t> e </a:t>
            </a:r>
            <a:r>
              <a:rPr lang="it-IT" sz="2800" dirty="0" err="1" smtClean="0"/>
              <a:t>Historia</a:t>
            </a:r>
            <a:endParaRPr lang="it-IT" sz="2800" dirty="0"/>
          </a:p>
        </p:txBody>
      </p:sp>
      <p:sp>
        <p:nvSpPr>
          <p:cNvPr id="4" name="CasellaDiTesto 3"/>
          <p:cNvSpPr txBox="1"/>
          <p:nvPr/>
        </p:nvSpPr>
        <p:spPr>
          <a:xfrm>
            <a:off x="1331640" y="2348880"/>
            <a:ext cx="6264696" cy="2646878"/>
          </a:xfrm>
          <a:prstGeom prst="rect">
            <a:avLst/>
          </a:prstGeom>
          <a:noFill/>
        </p:spPr>
        <p:txBody>
          <a:bodyPr wrap="square" rtlCol="0">
            <a:spAutoFit/>
          </a:bodyPr>
          <a:lstStyle/>
          <a:p>
            <a:r>
              <a:rPr lang="it-IT" sz="2400" b="1" dirty="0" smtClean="0"/>
              <a:t>Posti: </a:t>
            </a:r>
            <a:r>
              <a:rPr lang="it-IT" sz="2400" dirty="0" smtClean="0"/>
              <a:t>1</a:t>
            </a:r>
            <a:endParaRPr lang="it-IT" sz="2000" dirty="0" smtClean="0"/>
          </a:p>
          <a:p>
            <a:r>
              <a:rPr lang="it-IT" sz="2400" b="1" dirty="0" smtClean="0"/>
              <a:t>Mesi: </a:t>
            </a:r>
            <a:r>
              <a:rPr lang="it-IT" sz="2400" dirty="0" smtClean="0"/>
              <a:t>6</a:t>
            </a:r>
          </a:p>
          <a:p>
            <a:r>
              <a:rPr lang="it-IT" sz="2400" b="1" dirty="0" smtClean="0"/>
              <a:t>Ciclo: </a:t>
            </a:r>
            <a:r>
              <a:rPr lang="it-IT" sz="2400" dirty="0" smtClean="0"/>
              <a:t>1</a:t>
            </a:r>
          </a:p>
          <a:p>
            <a:r>
              <a:rPr lang="it-IT" sz="2400" b="1" dirty="0" smtClean="0"/>
              <a:t>Lingua principale: </a:t>
            </a:r>
            <a:r>
              <a:rPr lang="it-IT" sz="2400" dirty="0" smtClean="0"/>
              <a:t>spagnolo (B2) </a:t>
            </a:r>
          </a:p>
          <a:p>
            <a:r>
              <a:rPr lang="it-IT" sz="2400" b="1" dirty="0" smtClean="0"/>
              <a:t>Sito: </a:t>
            </a:r>
            <a:r>
              <a:rPr lang="it-IT" dirty="0" smtClean="0">
                <a:hlinkClick r:id="rId2"/>
              </a:rPr>
              <a:t>https://www.usal.es/</a:t>
            </a:r>
            <a:r>
              <a:rPr lang="it-IT" dirty="0" smtClean="0"/>
              <a:t> (sito generale dell’università)</a:t>
            </a:r>
          </a:p>
          <a:p>
            <a:r>
              <a:rPr lang="it-IT" dirty="0" smtClean="0"/>
              <a:t> </a:t>
            </a:r>
            <a:r>
              <a:rPr lang="it-IT" dirty="0" smtClean="0">
                <a:hlinkClick r:id="rId3"/>
              </a:rPr>
              <a:t>http://fgh.usal.es/</a:t>
            </a:r>
            <a:r>
              <a:rPr lang="it-IT" dirty="0" smtClean="0"/>
              <a:t> (sito della “</a:t>
            </a:r>
            <a:r>
              <a:rPr lang="it-IT" dirty="0" err="1" smtClean="0"/>
              <a:t>facultad</a:t>
            </a:r>
            <a:r>
              <a:rPr lang="it-IT" dirty="0" smtClean="0"/>
              <a:t>”</a:t>
            </a:r>
            <a:r>
              <a:rPr lang="it-IT" dirty="0" err="1" smtClean="0"/>
              <a:t>-Geografía</a:t>
            </a:r>
            <a:r>
              <a:rPr lang="it-IT" dirty="0" smtClean="0"/>
              <a:t> e </a:t>
            </a:r>
            <a:r>
              <a:rPr lang="it-IT" dirty="0" err="1" smtClean="0"/>
              <a:t>Historia</a:t>
            </a:r>
            <a:r>
              <a:rPr lang="it-IT" dirty="0" smtClean="0"/>
              <a:t>)</a:t>
            </a:r>
            <a:endParaRPr lang="it-IT" sz="2400" dirty="0" smtClean="0"/>
          </a:p>
          <a:p>
            <a:endParaRPr lang="it-IT"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a:bodyPr>
          <a:lstStyle/>
          <a:p>
            <a:r>
              <a:rPr lang="it-IT" sz="3200" b="1" dirty="0" err="1" smtClean="0"/>
              <a:t>Music</a:t>
            </a:r>
            <a:r>
              <a:rPr lang="it-IT" sz="3200" b="1" dirty="0" smtClean="0"/>
              <a:t> and </a:t>
            </a:r>
            <a:r>
              <a:rPr lang="it-IT" sz="3200" b="1" dirty="0" err="1" smtClean="0"/>
              <a:t>performing</a:t>
            </a:r>
            <a:r>
              <a:rPr lang="it-IT" sz="3200" b="1" dirty="0" smtClean="0"/>
              <a:t> </a:t>
            </a:r>
            <a:r>
              <a:rPr lang="it-IT" sz="3200" b="1" dirty="0" err="1" smtClean="0"/>
              <a:t>arts</a:t>
            </a:r>
            <a:r>
              <a:rPr lang="it-IT" sz="3600" dirty="0" smtClean="0"/>
              <a:t>:</a:t>
            </a:r>
            <a:endParaRPr lang="it-IT" sz="3600" dirty="0"/>
          </a:p>
        </p:txBody>
      </p:sp>
      <p:sp>
        <p:nvSpPr>
          <p:cNvPr id="3" name="Segnaposto contenuto 2"/>
          <p:cNvSpPr>
            <a:spLocks noGrp="1"/>
          </p:cNvSpPr>
          <p:nvPr>
            <p:ph idx="1"/>
          </p:nvPr>
        </p:nvSpPr>
        <p:spPr>
          <a:xfrm>
            <a:off x="457200" y="1196752"/>
            <a:ext cx="8291264" cy="5112568"/>
          </a:xfrm>
        </p:spPr>
        <p:txBody>
          <a:bodyPr>
            <a:normAutofit fontScale="62500" lnSpcReduction="20000"/>
          </a:bodyPr>
          <a:lstStyle/>
          <a:p>
            <a:r>
              <a:rPr lang="it-IT" sz="3800" dirty="0" err="1" smtClean="0"/>
              <a:t>Univerzita</a:t>
            </a:r>
            <a:r>
              <a:rPr lang="it-IT" sz="3800" dirty="0" smtClean="0"/>
              <a:t> </a:t>
            </a:r>
            <a:r>
              <a:rPr lang="it-IT" sz="3800" dirty="0" err="1" smtClean="0"/>
              <a:t>Karlova</a:t>
            </a:r>
            <a:r>
              <a:rPr lang="it-IT" sz="3800" dirty="0" smtClean="0"/>
              <a:t> v </a:t>
            </a:r>
            <a:r>
              <a:rPr lang="it-IT" sz="3800" dirty="0" err="1" smtClean="0"/>
              <a:t>Praze-</a:t>
            </a:r>
            <a:r>
              <a:rPr lang="it-IT" sz="3800" dirty="0" smtClean="0"/>
              <a:t> </a:t>
            </a:r>
            <a:r>
              <a:rPr lang="it-IT" sz="3800" dirty="0" err="1" smtClean="0"/>
              <a:t>Main</a:t>
            </a:r>
            <a:r>
              <a:rPr lang="it-IT" sz="3800" dirty="0" smtClean="0"/>
              <a:t> Site</a:t>
            </a:r>
          </a:p>
          <a:p>
            <a:pPr>
              <a:buNone/>
            </a:pPr>
            <a:r>
              <a:rPr lang="it-IT" sz="1800" dirty="0" smtClean="0">
                <a:solidFill>
                  <a:prstClr val="black"/>
                </a:solidFill>
                <a:hlinkClick r:id="rId2"/>
              </a:rPr>
              <a:t>https://cuni.cz/UKEN-142.html </a:t>
            </a:r>
            <a:endParaRPr lang="it-IT" sz="1800" dirty="0" smtClean="0">
              <a:solidFill>
                <a:prstClr val="black"/>
              </a:solidFill>
            </a:endParaRPr>
          </a:p>
          <a:p>
            <a:pPr>
              <a:buNone/>
            </a:pPr>
            <a:r>
              <a:rPr lang="it-IT" sz="3800" dirty="0" err="1" smtClean="0"/>
              <a:t>Universität</a:t>
            </a:r>
            <a:r>
              <a:rPr lang="it-IT" sz="3800" dirty="0" smtClean="0"/>
              <a:t> </a:t>
            </a:r>
            <a:r>
              <a:rPr lang="it-IT" sz="3800" dirty="0" err="1" smtClean="0"/>
              <a:t>Greifswald-</a:t>
            </a:r>
            <a:r>
              <a:rPr lang="it-IT" sz="3800" dirty="0" smtClean="0"/>
              <a:t> </a:t>
            </a:r>
            <a:r>
              <a:rPr lang="it-IT" sz="3800" dirty="0" err="1" smtClean="0"/>
              <a:t>Institute</a:t>
            </a:r>
            <a:r>
              <a:rPr lang="it-IT" sz="3800" dirty="0" smtClean="0"/>
              <a:t> </a:t>
            </a:r>
            <a:r>
              <a:rPr lang="it-IT" sz="3800" dirty="0" err="1" smtClean="0"/>
              <a:t>for</a:t>
            </a:r>
            <a:r>
              <a:rPr lang="it-IT" sz="3800" dirty="0" smtClean="0"/>
              <a:t> Church </a:t>
            </a:r>
            <a:r>
              <a:rPr lang="it-IT" sz="3800" dirty="0" err="1" smtClean="0"/>
              <a:t>Music</a:t>
            </a:r>
            <a:r>
              <a:rPr lang="it-IT" sz="3800" dirty="0" smtClean="0"/>
              <a:t> and </a:t>
            </a:r>
            <a:r>
              <a:rPr lang="it-IT" sz="3800" dirty="0" err="1" smtClean="0"/>
              <a:t>Musicology</a:t>
            </a:r>
            <a:endParaRPr lang="it-IT" sz="3800" dirty="0" smtClean="0"/>
          </a:p>
          <a:p>
            <a:pPr>
              <a:buNone/>
            </a:pPr>
            <a:r>
              <a:rPr lang="it-IT" sz="2200" u="sng" dirty="0" smtClean="0">
                <a:hlinkClick r:id="rId3"/>
              </a:rPr>
              <a:t>http</a:t>
            </a:r>
            <a:r>
              <a:rPr lang="it-IT" sz="2200" u="sng" dirty="0" smtClean="0">
                <a:hlinkClick r:id="rId3"/>
              </a:rPr>
              <a:t>://www.uni-greifswald.de/</a:t>
            </a:r>
            <a:r>
              <a:rPr lang="it-IT" sz="2200" u="sng" dirty="0" err="1" smtClean="0">
                <a:hlinkClick r:id="rId3"/>
              </a:rPr>
              <a:t>studieren</a:t>
            </a:r>
            <a:r>
              <a:rPr lang="it-IT" sz="2200" u="sng" dirty="0" smtClean="0">
                <a:hlinkClick r:id="rId3"/>
              </a:rPr>
              <a:t>/</a:t>
            </a:r>
            <a:r>
              <a:rPr lang="it-IT" sz="2200" u="sng" dirty="0" err="1" smtClean="0">
                <a:hlinkClick r:id="rId3"/>
              </a:rPr>
              <a:t>studienangebot</a:t>
            </a:r>
            <a:r>
              <a:rPr lang="it-IT" sz="2200" u="sng" dirty="0" smtClean="0">
                <a:hlinkClick r:id="rId3"/>
              </a:rPr>
              <a:t>/</a:t>
            </a:r>
            <a:r>
              <a:rPr lang="it-IT" sz="2200" u="sng" dirty="0" err="1" smtClean="0">
                <a:hlinkClick r:id="rId3"/>
              </a:rPr>
              <a:t>vorlesungsverzeichnisse.html</a:t>
            </a:r>
            <a:r>
              <a:rPr lang="it-IT" sz="2200" dirty="0" smtClean="0"/>
              <a:t> (pagina principale del sito dell’università), </a:t>
            </a:r>
            <a:r>
              <a:rPr lang="it-IT" sz="2200" u="sng" dirty="0" smtClean="0">
                <a:hlinkClick r:id="rId4"/>
              </a:rPr>
              <a:t>http://www.uni-greifswald.de/</a:t>
            </a:r>
            <a:r>
              <a:rPr lang="it-IT" sz="2200" u="sng" dirty="0" err="1" smtClean="0">
                <a:hlinkClick r:id="rId4"/>
              </a:rPr>
              <a:t>internationalisation</a:t>
            </a:r>
            <a:r>
              <a:rPr lang="it-IT" sz="2200" u="sng" dirty="0" smtClean="0">
                <a:hlinkClick r:id="rId4"/>
              </a:rPr>
              <a:t>/</a:t>
            </a:r>
            <a:r>
              <a:rPr lang="it-IT" sz="2200" u="sng" dirty="0" err="1" smtClean="0">
                <a:hlinkClick r:id="rId4"/>
              </a:rPr>
              <a:t>erasmus</a:t>
            </a:r>
            <a:r>
              <a:rPr lang="it-IT" sz="2200" u="sng" dirty="0" smtClean="0">
                <a:hlinkClick r:id="rId4"/>
              </a:rPr>
              <a:t>/</a:t>
            </a:r>
            <a:r>
              <a:rPr lang="it-IT" sz="2200" u="sng" dirty="0" err="1" smtClean="0">
                <a:hlinkClick r:id="rId4"/>
              </a:rPr>
              <a:t>incoming-students.html</a:t>
            </a:r>
            <a:r>
              <a:rPr lang="it-IT" sz="2200" u="sng" dirty="0" smtClean="0">
                <a:hlinkClick r:id="rId4"/>
              </a:rPr>
              <a:t>?L=1</a:t>
            </a:r>
            <a:r>
              <a:rPr lang="it-IT" sz="2200" u="sng" dirty="0" smtClean="0"/>
              <a:t> </a:t>
            </a:r>
            <a:r>
              <a:rPr lang="it-IT" sz="2200" dirty="0" smtClean="0"/>
              <a:t>(pagina di riferimento per studenti del progetto </a:t>
            </a:r>
            <a:r>
              <a:rPr lang="it-IT" sz="2200" dirty="0" err="1" smtClean="0"/>
              <a:t>Erasmus+</a:t>
            </a:r>
            <a:r>
              <a:rPr lang="it-IT" sz="2200" dirty="0" smtClean="0"/>
              <a:t>)</a:t>
            </a:r>
          </a:p>
          <a:p>
            <a:r>
              <a:rPr lang="it-IT" sz="3800" dirty="0" err="1" smtClean="0"/>
              <a:t>Philipps-Universität</a:t>
            </a:r>
            <a:r>
              <a:rPr lang="it-IT" sz="3800" dirty="0" smtClean="0"/>
              <a:t> </a:t>
            </a:r>
            <a:r>
              <a:rPr lang="it-IT" sz="3800" dirty="0" err="1" smtClean="0"/>
              <a:t>Marburg-</a:t>
            </a:r>
            <a:r>
              <a:rPr lang="it-IT" sz="3800" dirty="0" smtClean="0"/>
              <a:t> </a:t>
            </a:r>
            <a:r>
              <a:rPr lang="it-IT" sz="3800" dirty="0" err="1" smtClean="0"/>
              <a:t>Main</a:t>
            </a:r>
            <a:r>
              <a:rPr lang="it-IT" sz="3800" dirty="0" smtClean="0"/>
              <a:t> Site</a:t>
            </a:r>
          </a:p>
          <a:p>
            <a:pPr>
              <a:buNone/>
            </a:pPr>
            <a:r>
              <a:rPr lang="it-IT" sz="2100" u="sng" dirty="0" smtClean="0">
                <a:hlinkClick r:id="rId5"/>
              </a:rPr>
              <a:t>http://www.uni-marburg.de/</a:t>
            </a:r>
            <a:r>
              <a:rPr lang="it-IT" sz="2100" dirty="0" smtClean="0"/>
              <a:t>, </a:t>
            </a:r>
            <a:r>
              <a:rPr lang="it-IT" sz="2100" u="sng" dirty="0" smtClean="0">
                <a:hlinkClick r:id="rId6"/>
              </a:rPr>
              <a:t>http://www.uni-marburg.de/</a:t>
            </a:r>
            <a:r>
              <a:rPr lang="it-IT" sz="2100" u="sng" dirty="0" err="1" smtClean="0">
                <a:hlinkClick r:id="rId6"/>
              </a:rPr>
              <a:t>international</a:t>
            </a:r>
            <a:r>
              <a:rPr lang="it-IT" sz="2100" u="sng" dirty="0" smtClean="0">
                <a:hlinkClick r:id="rId6"/>
              </a:rPr>
              <a:t>/</a:t>
            </a:r>
            <a:r>
              <a:rPr lang="it-IT" sz="2100" u="sng" dirty="0" err="1" smtClean="0">
                <a:hlinkClick r:id="rId6"/>
              </a:rPr>
              <a:t>erasmus</a:t>
            </a:r>
            <a:r>
              <a:rPr lang="it-IT" sz="2100" u="sng" dirty="0" smtClean="0">
                <a:hlinkClick r:id="rId6"/>
              </a:rPr>
              <a:t>/</a:t>
            </a:r>
            <a:r>
              <a:rPr lang="it-IT" sz="2100" u="sng" dirty="0" err="1" smtClean="0">
                <a:hlinkClick r:id="rId6"/>
              </a:rPr>
              <a:t>vorlesung</a:t>
            </a:r>
            <a:r>
              <a:rPr lang="it-IT" sz="2100" dirty="0" smtClean="0"/>
              <a:t> (pagina di riferimento per </a:t>
            </a:r>
            <a:r>
              <a:rPr lang="it-IT" sz="2200" dirty="0" smtClean="0"/>
              <a:t>studenti del progetto </a:t>
            </a:r>
            <a:r>
              <a:rPr lang="it-IT" sz="2200" dirty="0" err="1" smtClean="0"/>
              <a:t>Erasmus+</a:t>
            </a:r>
            <a:r>
              <a:rPr lang="it-IT" sz="2200" dirty="0" smtClean="0"/>
              <a:t>)</a:t>
            </a:r>
          </a:p>
          <a:p>
            <a:r>
              <a:rPr lang="it-IT" sz="3800" dirty="0" err="1" smtClean="0"/>
              <a:t>Universitat</a:t>
            </a:r>
            <a:r>
              <a:rPr lang="it-IT" sz="3800" dirty="0" smtClean="0"/>
              <a:t> </a:t>
            </a:r>
            <a:r>
              <a:rPr lang="it-IT" sz="3800" dirty="0" err="1" smtClean="0"/>
              <a:t>Regensburg-</a:t>
            </a:r>
            <a:r>
              <a:rPr lang="it-IT" sz="3800" dirty="0" smtClean="0"/>
              <a:t> </a:t>
            </a:r>
            <a:r>
              <a:rPr lang="it-IT" sz="3800" dirty="0" err="1" smtClean="0"/>
              <a:t>Main</a:t>
            </a:r>
            <a:r>
              <a:rPr lang="it-IT" sz="3800" dirty="0" smtClean="0"/>
              <a:t> Site</a:t>
            </a:r>
          </a:p>
          <a:p>
            <a:pPr>
              <a:buNone/>
            </a:pPr>
            <a:r>
              <a:rPr lang="it-IT" sz="2100" u="sng" dirty="0" smtClean="0">
                <a:hlinkClick r:id="rId7"/>
              </a:rPr>
              <a:t>http://www.uni-regensburg.de/</a:t>
            </a:r>
            <a:r>
              <a:rPr lang="it-IT" sz="2100" u="sng" dirty="0" err="1" smtClean="0">
                <a:hlinkClick r:id="rId7"/>
              </a:rPr>
              <a:t>ur-international</a:t>
            </a:r>
            <a:r>
              <a:rPr lang="it-IT" sz="2100" u="sng" dirty="0" smtClean="0">
                <a:hlinkClick r:id="rId7"/>
              </a:rPr>
              <a:t>/</a:t>
            </a:r>
            <a:r>
              <a:rPr lang="it-IT" sz="2100" u="sng" dirty="0" err="1" smtClean="0">
                <a:hlinkClick r:id="rId7"/>
              </a:rPr>
              <a:t>exchange-students</a:t>
            </a:r>
            <a:r>
              <a:rPr lang="it-IT" sz="2100" u="sng" dirty="0" smtClean="0">
                <a:hlinkClick r:id="rId7"/>
              </a:rPr>
              <a:t>/</a:t>
            </a:r>
            <a:r>
              <a:rPr lang="it-IT" sz="2100" u="sng" dirty="0" err="1" smtClean="0">
                <a:hlinkClick r:id="rId7"/>
              </a:rPr>
              <a:t>index.html</a:t>
            </a:r>
            <a:r>
              <a:rPr lang="it-IT" sz="2100" u="sng" dirty="0" smtClean="0"/>
              <a:t> </a:t>
            </a:r>
            <a:r>
              <a:rPr lang="it-IT" sz="2100" dirty="0" smtClean="0"/>
              <a:t>(pagina di riferimento per studenti </a:t>
            </a:r>
            <a:r>
              <a:rPr lang="it-IT" sz="2100" dirty="0" err="1" smtClean="0"/>
              <a:t>Erasmus+</a:t>
            </a:r>
            <a:r>
              <a:rPr lang="it-IT" sz="2100" dirty="0" smtClean="0"/>
              <a:t>)</a:t>
            </a:r>
          </a:p>
          <a:p>
            <a:r>
              <a:rPr lang="it-IT" sz="3800" dirty="0" err="1" smtClean="0"/>
              <a:t>Universidad</a:t>
            </a:r>
            <a:r>
              <a:rPr lang="it-IT" sz="3800" dirty="0" smtClean="0"/>
              <a:t> de </a:t>
            </a:r>
            <a:r>
              <a:rPr lang="it-IT" sz="3800" dirty="0" err="1" smtClean="0"/>
              <a:t>Salamanca-</a:t>
            </a:r>
            <a:r>
              <a:rPr lang="it-IT" sz="3800" dirty="0" smtClean="0"/>
              <a:t> </a:t>
            </a:r>
            <a:r>
              <a:rPr lang="it-IT" sz="3800" dirty="0" err="1" smtClean="0"/>
              <a:t>Facultad</a:t>
            </a:r>
            <a:r>
              <a:rPr lang="it-IT" sz="3800" dirty="0" smtClean="0"/>
              <a:t> de </a:t>
            </a:r>
            <a:r>
              <a:rPr lang="it-IT" sz="3800" dirty="0" err="1" smtClean="0"/>
              <a:t>Geografía</a:t>
            </a:r>
            <a:r>
              <a:rPr lang="it-IT" sz="3800" dirty="0" smtClean="0"/>
              <a:t> e </a:t>
            </a:r>
            <a:r>
              <a:rPr lang="it-IT" sz="3800" dirty="0" err="1" smtClean="0"/>
              <a:t>Historia</a:t>
            </a:r>
            <a:endParaRPr lang="it-IT" sz="3800" dirty="0" smtClean="0"/>
          </a:p>
          <a:p>
            <a:pPr>
              <a:buNone/>
            </a:pPr>
            <a:r>
              <a:rPr lang="it-IT" sz="2100" u="sng" dirty="0" smtClean="0">
                <a:hlinkClick r:id="rId8"/>
              </a:rPr>
              <a:t>http://www.usal.es</a:t>
            </a:r>
            <a:r>
              <a:rPr lang="it-IT" sz="2100" u="sng" dirty="0" smtClean="0"/>
              <a:t>, </a:t>
            </a:r>
            <a:r>
              <a:rPr lang="it-IT" sz="2000" dirty="0" smtClean="0"/>
              <a:t>http://campus.usal.es/˜rrii/</a:t>
            </a:r>
          </a:p>
          <a:p>
            <a:r>
              <a:rPr lang="it-IT" sz="3800" dirty="0" err="1" smtClean="0"/>
              <a:t>Universidade</a:t>
            </a:r>
            <a:r>
              <a:rPr lang="it-IT" sz="3800" dirty="0" smtClean="0"/>
              <a:t> Nova de </a:t>
            </a:r>
            <a:r>
              <a:rPr lang="it-IT" sz="3800" dirty="0" err="1" smtClean="0"/>
              <a:t>Lisboa-</a:t>
            </a:r>
            <a:r>
              <a:rPr lang="it-IT" sz="3800" dirty="0" smtClean="0"/>
              <a:t> </a:t>
            </a:r>
            <a:r>
              <a:rPr lang="it-IT" sz="3800" dirty="0" err="1" smtClean="0"/>
              <a:t>Main</a:t>
            </a:r>
            <a:r>
              <a:rPr lang="it-IT" sz="3800" dirty="0" smtClean="0"/>
              <a:t> Site</a:t>
            </a:r>
          </a:p>
          <a:p>
            <a:pPr>
              <a:buNone/>
            </a:pPr>
            <a:r>
              <a:rPr lang="it-IT" sz="2300" u="sng" dirty="0" smtClean="0">
                <a:hlinkClick r:id="rId9"/>
              </a:rPr>
              <a:t>www.fcsh.unl.pt</a:t>
            </a:r>
            <a:r>
              <a:rPr lang="it-IT" sz="2300" dirty="0" smtClean="0"/>
              <a:t>,</a:t>
            </a:r>
            <a:r>
              <a:rPr lang="it-IT" sz="2400" dirty="0" smtClean="0">
                <a:hlinkClick r:id="rId10"/>
              </a:rPr>
              <a:t> </a:t>
            </a:r>
            <a:r>
              <a:rPr lang="it-IT" sz="2400" u="sng" dirty="0" smtClean="0">
                <a:hlinkClick r:id="rId10"/>
              </a:rPr>
              <a:t>www.fcsh.unl.pt/</a:t>
            </a:r>
            <a:r>
              <a:rPr lang="it-IT" sz="2400" u="sng" dirty="0" err="1" smtClean="0">
                <a:hlinkClick r:id="rId10"/>
              </a:rPr>
              <a:t>ensino</a:t>
            </a:r>
            <a:r>
              <a:rPr lang="it-IT" sz="2300" u="sng" dirty="0" smtClean="0"/>
              <a:t> </a:t>
            </a:r>
            <a:endParaRPr lang="it-IT" sz="3400" dirty="0" smtClean="0"/>
          </a:p>
          <a:p>
            <a:pPr>
              <a:buNone/>
            </a:pPr>
            <a:r>
              <a:rPr lang="it-IT" dirty="0" smtClean="0"/>
              <a:t>Docente di riferimento:</a:t>
            </a:r>
          </a:p>
          <a:p>
            <a:pPr>
              <a:buNone/>
            </a:pPr>
            <a:r>
              <a:rPr lang="it-IT" dirty="0" smtClean="0"/>
              <a:t>Marina </a:t>
            </a:r>
            <a:r>
              <a:rPr lang="it-IT" dirty="0" err="1" smtClean="0"/>
              <a:t>Toffetti</a:t>
            </a:r>
            <a:r>
              <a:rPr lang="it-IT" dirty="0" smtClean="0"/>
              <a:t>  </a:t>
            </a:r>
            <a:r>
              <a:rPr lang="it-IT" dirty="0" smtClean="0">
                <a:hlinkClick r:id="rId11"/>
              </a:rPr>
              <a:t>marina.toffetti@unipd.it</a:t>
            </a:r>
            <a:r>
              <a:rPr lang="it-IT" dirty="0" smtClean="0"/>
              <a:t> </a:t>
            </a:r>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7584" y="1340768"/>
            <a:ext cx="7776864" cy="4708981"/>
          </a:xfrm>
          <a:prstGeom prst="rect">
            <a:avLst/>
          </a:prstGeom>
          <a:noFill/>
        </p:spPr>
        <p:txBody>
          <a:bodyPr wrap="square" rtlCol="0">
            <a:spAutoFit/>
          </a:bodyPr>
          <a:lstStyle/>
          <a:p>
            <a:r>
              <a:rPr lang="it-IT" sz="2000" dirty="0" smtClean="0">
                <a:hlinkClick r:id="rId2"/>
              </a:rPr>
              <a:t>https://www.usal.es/files/folletos/g_historia_arte_28feb_imprenta.pdf</a:t>
            </a:r>
            <a:r>
              <a:rPr lang="it-IT" sz="2000" dirty="0" smtClean="0"/>
              <a:t> (Piano di studi con le attività formative proposte per il percorso di laurea triennale nell’università in questione con elenco degli insegnamenti di “Storia dell’arte come corso triennale). Per esempio:</a:t>
            </a:r>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hlinkClick r:id="rId3"/>
            </a:endParaRPr>
          </a:p>
          <a:p>
            <a:endParaRPr lang="it-IT" sz="2000" dirty="0" smtClean="0">
              <a:hlinkClick r:id="rId3"/>
            </a:endParaRPr>
          </a:p>
          <a:p>
            <a:r>
              <a:rPr lang="it-IT" sz="2000" dirty="0" smtClean="0">
                <a:hlinkClick r:id="rId3"/>
              </a:rPr>
              <a:t>https://www.usal.es/files/grados/planes/planes%20estudio_2015y2010_H%C2%AA%20Arte_con%20caratula_0.pdf</a:t>
            </a:r>
            <a:r>
              <a:rPr lang="it-IT" sz="2000" dirty="0" smtClean="0"/>
              <a:t> l’elenco degli insegnamenti e loro organizzazione in moduli</a:t>
            </a:r>
          </a:p>
        </p:txBody>
      </p:sp>
      <p:pic>
        <p:nvPicPr>
          <p:cNvPr id="4" name="Immagine 3" descr="Immagine.png"/>
          <p:cNvPicPr>
            <a:picLocks noChangeAspect="1"/>
          </p:cNvPicPr>
          <p:nvPr/>
        </p:nvPicPr>
        <p:blipFill>
          <a:blip r:embed="rId4" cstate="print"/>
          <a:stretch>
            <a:fillRect/>
          </a:stretch>
        </p:blipFill>
        <p:spPr>
          <a:xfrm>
            <a:off x="1650785" y="2961652"/>
            <a:ext cx="5801535" cy="1619476"/>
          </a:xfrm>
          <a:prstGeom prst="rect">
            <a:avLst/>
          </a:prstGeom>
        </p:spPr>
      </p:pic>
      <p:sp>
        <p:nvSpPr>
          <p:cNvPr id="6" name="Titolo 1"/>
          <p:cNvSpPr txBox="1">
            <a:spLocks/>
          </p:cNvSpPr>
          <p:nvPr/>
        </p:nvSpPr>
        <p:spPr>
          <a:xfrm>
            <a:off x="457200" y="26064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asellaDiTesto 6"/>
          <p:cNvSpPr txBox="1"/>
          <p:nvPr/>
        </p:nvSpPr>
        <p:spPr>
          <a:xfrm>
            <a:off x="2769028" y="859522"/>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2.png"/>
          <p:cNvPicPr>
            <a:picLocks noChangeAspect="1"/>
          </p:cNvPicPr>
          <p:nvPr/>
        </p:nvPicPr>
        <p:blipFill>
          <a:blip r:embed="rId2" cstate="print"/>
          <a:stretch>
            <a:fillRect/>
          </a:stretch>
        </p:blipFill>
        <p:spPr>
          <a:xfrm>
            <a:off x="467544" y="1124744"/>
            <a:ext cx="8297434" cy="502990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7920880" cy="707886"/>
          </a:xfrm>
          <a:prstGeom prst="rect">
            <a:avLst/>
          </a:prstGeom>
        </p:spPr>
        <p:txBody>
          <a:bodyPr wrap="square">
            <a:spAutoFit/>
          </a:bodyPr>
          <a:lstStyle/>
          <a:p>
            <a:r>
              <a:rPr lang="it-IT" sz="2000" dirty="0" smtClean="0"/>
              <a:t>Potete accedere ai corsi  che volete, previa approvazione del </a:t>
            </a:r>
            <a:r>
              <a:rPr lang="it-IT" sz="2000" b="1" dirty="0" err="1" smtClean="0"/>
              <a:t>learning</a:t>
            </a:r>
            <a:r>
              <a:rPr lang="it-IT" sz="2000" b="1" dirty="0" smtClean="0"/>
              <a:t> agreement </a:t>
            </a:r>
            <a:r>
              <a:rPr lang="it-IT" sz="2000" dirty="0" smtClean="0"/>
              <a:t>da parte del docente referente del flusso.</a:t>
            </a:r>
            <a:endParaRPr lang="it-IT" sz="2000" dirty="0"/>
          </a:p>
        </p:txBody>
      </p:sp>
      <p:pic>
        <p:nvPicPr>
          <p:cNvPr id="5" name="Immagine 4" descr="Immagine3.png"/>
          <p:cNvPicPr>
            <a:picLocks noChangeAspect="1"/>
          </p:cNvPicPr>
          <p:nvPr/>
        </p:nvPicPr>
        <p:blipFill>
          <a:blip r:embed="rId2" cstate="print"/>
          <a:stretch>
            <a:fillRect/>
          </a:stretch>
        </p:blipFill>
        <p:spPr>
          <a:xfrm>
            <a:off x="755576" y="1268760"/>
            <a:ext cx="3600953" cy="2086266"/>
          </a:xfrm>
          <a:prstGeom prst="rect">
            <a:avLst/>
          </a:prstGeom>
        </p:spPr>
      </p:pic>
      <p:sp>
        <p:nvSpPr>
          <p:cNvPr id="11" name="Rettangolo 10"/>
          <p:cNvSpPr/>
          <p:nvPr/>
        </p:nvSpPr>
        <p:spPr>
          <a:xfrm>
            <a:off x="827584" y="3502749"/>
            <a:ext cx="7776864" cy="646331"/>
          </a:xfrm>
          <a:prstGeom prst="rect">
            <a:avLst/>
          </a:prstGeom>
        </p:spPr>
        <p:txBody>
          <a:bodyPr wrap="square">
            <a:spAutoFit/>
          </a:bodyPr>
          <a:lstStyle/>
          <a:p>
            <a:r>
              <a:rPr lang="it-IT" dirty="0" smtClean="0">
                <a:hlinkClick r:id="rId3"/>
              </a:rPr>
              <a:t>https://www.usal.es/files/folletos/g_historia_ciencia_musica_28feb_imprenta.pdf</a:t>
            </a:r>
            <a:r>
              <a:rPr lang="it-IT" dirty="0" smtClean="0"/>
              <a:t> (</a:t>
            </a:r>
            <a:r>
              <a:rPr lang="it-IT" dirty="0" err="1" smtClean="0"/>
              <a:t>ciencias</a:t>
            </a:r>
            <a:r>
              <a:rPr lang="it-IT" dirty="0" smtClean="0"/>
              <a:t> de la musica).  Per esempio:</a:t>
            </a:r>
          </a:p>
        </p:txBody>
      </p:sp>
      <p:pic>
        <p:nvPicPr>
          <p:cNvPr id="12" name="Immagine 11" descr="Immagine0.png"/>
          <p:cNvPicPr>
            <a:picLocks noChangeAspect="1"/>
          </p:cNvPicPr>
          <p:nvPr/>
        </p:nvPicPr>
        <p:blipFill>
          <a:blip r:embed="rId4" cstate="print"/>
          <a:stretch>
            <a:fillRect/>
          </a:stretch>
        </p:blipFill>
        <p:spPr>
          <a:xfrm>
            <a:off x="770994" y="4221088"/>
            <a:ext cx="7602011" cy="1590897"/>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7744" y="220578"/>
            <a:ext cx="4771434" cy="400110"/>
          </a:xfrm>
          <a:prstGeom prst="rect">
            <a:avLst/>
          </a:prstGeom>
          <a:noFill/>
        </p:spPr>
        <p:txBody>
          <a:bodyPr wrap="none" rtlCol="0">
            <a:spAutoFit/>
          </a:bodyPr>
          <a:lstStyle/>
          <a:p>
            <a:r>
              <a:rPr lang="it-IT" sz="2000" b="1" dirty="0" smtClean="0"/>
              <a:t>Gruppi di ricerca relativi alla storia dell’arte</a:t>
            </a:r>
            <a:endParaRPr lang="it-IT" sz="2000" b="1" dirty="0"/>
          </a:p>
        </p:txBody>
      </p:sp>
      <p:sp>
        <p:nvSpPr>
          <p:cNvPr id="4" name="CasellaDiTesto 3"/>
          <p:cNvSpPr txBox="1"/>
          <p:nvPr/>
        </p:nvSpPr>
        <p:spPr>
          <a:xfrm>
            <a:off x="755576" y="620688"/>
            <a:ext cx="7776864" cy="1323439"/>
          </a:xfrm>
          <a:prstGeom prst="rect">
            <a:avLst/>
          </a:prstGeom>
          <a:noFill/>
        </p:spPr>
        <p:txBody>
          <a:bodyPr wrap="square" rtlCol="0">
            <a:spAutoFit/>
          </a:bodyPr>
          <a:lstStyle/>
          <a:p>
            <a:r>
              <a:rPr lang="it-IT" sz="2000" dirty="0" smtClean="0">
                <a:hlinkClick r:id="rId2"/>
              </a:rPr>
              <a:t>https://investigacion.usal.es/sites/investigacion.usal.es/files/documentation/empresas/gir/GIR%20actualizados%20nov.%202019.pdf</a:t>
            </a:r>
            <a:r>
              <a:rPr lang="it-IT" sz="2000" dirty="0" smtClean="0"/>
              <a:t> (elenco completo)</a:t>
            </a:r>
          </a:p>
          <a:p>
            <a:endParaRPr lang="it-IT" sz="2000" dirty="0"/>
          </a:p>
        </p:txBody>
      </p:sp>
      <p:pic>
        <p:nvPicPr>
          <p:cNvPr id="5" name="Immagine 4" descr="Immagine4.png"/>
          <p:cNvPicPr>
            <a:picLocks noChangeAspect="1"/>
          </p:cNvPicPr>
          <p:nvPr/>
        </p:nvPicPr>
        <p:blipFill>
          <a:blip r:embed="rId3" cstate="print"/>
          <a:stretch>
            <a:fillRect/>
          </a:stretch>
        </p:blipFill>
        <p:spPr>
          <a:xfrm>
            <a:off x="0" y="1573537"/>
            <a:ext cx="9144000" cy="3367631"/>
          </a:xfrm>
          <a:prstGeom prst="rect">
            <a:avLst/>
          </a:prstGeom>
        </p:spPr>
      </p:pic>
      <p:pic>
        <p:nvPicPr>
          <p:cNvPr id="8" name="Immagine 7" descr="Immagine9.png"/>
          <p:cNvPicPr>
            <a:picLocks noChangeAspect="1"/>
          </p:cNvPicPr>
          <p:nvPr/>
        </p:nvPicPr>
        <p:blipFill>
          <a:blip r:embed="rId4" cstate="print"/>
          <a:stretch>
            <a:fillRect/>
          </a:stretch>
        </p:blipFill>
        <p:spPr>
          <a:xfrm>
            <a:off x="0" y="5085184"/>
            <a:ext cx="9144000" cy="177583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5.png"/>
          <p:cNvPicPr>
            <a:picLocks noChangeAspect="1"/>
          </p:cNvPicPr>
          <p:nvPr/>
        </p:nvPicPr>
        <p:blipFill>
          <a:blip r:embed="rId2" cstate="print"/>
          <a:stretch>
            <a:fillRect/>
          </a:stretch>
        </p:blipFill>
        <p:spPr>
          <a:xfrm>
            <a:off x="0" y="332636"/>
            <a:ext cx="9144000" cy="1440180"/>
          </a:xfrm>
          <a:prstGeom prst="rect">
            <a:avLst/>
          </a:prstGeom>
        </p:spPr>
      </p:pic>
      <p:pic>
        <p:nvPicPr>
          <p:cNvPr id="5" name="Immagine 4" descr="Immagine6.png"/>
          <p:cNvPicPr>
            <a:picLocks noChangeAspect="1"/>
          </p:cNvPicPr>
          <p:nvPr/>
        </p:nvPicPr>
        <p:blipFill>
          <a:blip r:embed="rId3" cstate="print"/>
          <a:stretch>
            <a:fillRect/>
          </a:stretch>
        </p:blipFill>
        <p:spPr>
          <a:xfrm>
            <a:off x="0" y="1772816"/>
            <a:ext cx="9144000" cy="1658396"/>
          </a:xfrm>
          <a:prstGeom prst="rect">
            <a:avLst/>
          </a:prstGeom>
        </p:spPr>
      </p:pic>
      <p:pic>
        <p:nvPicPr>
          <p:cNvPr id="6" name="Immagine 5" descr="Immagine7.png"/>
          <p:cNvPicPr>
            <a:picLocks noChangeAspect="1"/>
          </p:cNvPicPr>
          <p:nvPr/>
        </p:nvPicPr>
        <p:blipFill>
          <a:blip r:embed="rId4" cstate="print"/>
          <a:stretch>
            <a:fillRect/>
          </a:stretch>
        </p:blipFill>
        <p:spPr>
          <a:xfrm>
            <a:off x="0" y="3516950"/>
            <a:ext cx="9144000" cy="1928274"/>
          </a:xfrm>
          <a:prstGeom prst="rect">
            <a:avLst/>
          </a:prstGeom>
        </p:spPr>
      </p:pic>
      <p:pic>
        <p:nvPicPr>
          <p:cNvPr id="7" name="Immagine 6" descr="Immagine8.png"/>
          <p:cNvPicPr>
            <a:picLocks noChangeAspect="1"/>
          </p:cNvPicPr>
          <p:nvPr/>
        </p:nvPicPr>
        <p:blipFill>
          <a:blip r:embed="rId5" cstate="print"/>
          <a:stretch>
            <a:fillRect/>
          </a:stretch>
        </p:blipFill>
        <p:spPr>
          <a:xfrm>
            <a:off x="0" y="5445224"/>
            <a:ext cx="9144000" cy="129002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1" y="476672"/>
            <a:ext cx="8712969" cy="954107"/>
          </a:xfrm>
          <a:prstGeom prst="rect">
            <a:avLst/>
          </a:prstGeom>
          <a:noFill/>
        </p:spPr>
        <p:txBody>
          <a:bodyPr wrap="square" rtlCol="0">
            <a:spAutoFit/>
          </a:bodyPr>
          <a:lstStyle/>
          <a:p>
            <a:pPr algn="ctr"/>
            <a:r>
              <a:rPr lang="en-US" sz="2800" dirty="0" err="1" smtClean="0"/>
              <a:t>Eszterházy</a:t>
            </a:r>
            <a:r>
              <a:rPr lang="en-US" sz="2800" dirty="0" smtClean="0"/>
              <a:t> </a:t>
            </a:r>
            <a:r>
              <a:rPr lang="en-US" sz="2800" dirty="0" err="1" smtClean="0"/>
              <a:t>Károly</a:t>
            </a:r>
            <a:r>
              <a:rPr lang="en-US" sz="2800" dirty="0" smtClean="0"/>
              <a:t> University- Main Site</a:t>
            </a:r>
          </a:p>
          <a:p>
            <a:pPr algn="ctr"/>
            <a:r>
              <a:rPr lang="en-US" sz="2800" dirty="0" smtClean="0"/>
              <a:t>(Eger) </a:t>
            </a:r>
            <a:endParaRPr lang="it-IT" sz="2800" dirty="0"/>
          </a:p>
        </p:txBody>
      </p:sp>
      <p:sp>
        <p:nvSpPr>
          <p:cNvPr id="3" name="CasellaDiTesto 2"/>
          <p:cNvSpPr txBox="1"/>
          <p:nvPr/>
        </p:nvSpPr>
        <p:spPr>
          <a:xfrm>
            <a:off x="611560" y="1348313"/>
            <a:ext cx="6912768" cy="2800767"/>
          </a:xfrm>
          <a:prstGeom prst="rect">
            <a:avLst/>
          </a:prstGeom>
          <a:noFill/>
        </p:spPr>
        <p:txBody>
          <a:bodyPr wrap="square" rtlCol="0">
            <a:spAutoFit/>
          </a:bodyPr>
          <a:lstStyle/>
          <a:p>
            <a:r>
              <a:rPr lang="it-IT" sz="2400" b="1" dirty="0" smtClean="0"/>
              <a:t>Posti: </a:t>
            </a:r>
            <a:r>
              <a:rPr lang="it-IT" sz="2400" dirty="0" smtClean="0"/>
              <a:t>4 </a:t>
            </a:r>
            <a:r>
              <a:rPr lang="it-IT" sz="2000" dirty="0" smtClean="0">
                <a:solidFill>
                  <a:prstClr val="black"/>
                </a:solidFill>
              </a:rPr>
              <a:t>(in comune con</a:t>
            </a:r>
          </a:p>
          <a:p>
            <a:pPr algn="ctr">
              <a:buFont typeface="Arial" pitchFamily="34" charset="0"/>
              <a:buChar char="•"/>
            </a:pPr>
            <a:r>
              <a:rPr lang="it-IT" sz="2000" dirty="0" smtClean="0">
                <a:solidFill>
                  <a:prstClr val="black"/>
                </a:solidFill>
              </a:rPr>
              <a:t>Lingue, letterature e mediazione culturale</a:t>
            </a:r>
          </a:p>
          <a:p>
            <a:pPr algn="ctr">
              <a:buFont typeface="Arial" pitchFamily="34" charset="0"/>
              <a:buChar char="•"/>
            </a:pPr>
            <a:r>
              <a:rPr lang="it-IT" sz="2000" dirty="0" smtClean="0">
                <a:solidFill>
                  <a:prstClr val="black"/>
                </a:solidFill>
              </a:rPr>
              <a:t>Linguistica</a:t>
            </a:r>
          </a:p>
          <a:p>
            <a:pPr algn="ctr">
              <a:buFont typeface="Arial" pitchFamily="34" charset="0"/>
              <a:buChar char="•"/>
            </a:pPr>
            <a:r>
              <a:rPr lang="it-IT" sz="2000" dirty="0" smtClean="0">
                <a:solidFill>
                  <a:prstClr val="black"/>
                </a:solidFill>
              </a:rPr>
              <a:t>Lettere</a:t>
            </a:r>
          </a:p>
          <a:p>
            <a:pPr algn="ctr">
              <a:buFont typeface="Arial" pitchFamily="34" charset="0"/>
              <a:buChar char="•"/>
            </a:pPr>
            <a:r>
              <a:rPr lang="it-IT" sz="2000" dirty="0" smtClean="0">
                <a:solidFill>
                  <a:prstClr val="black"/>
                </a:solidFill>
              </a:rPr>
              <a:t>Filologia moderna)</a:t>
            </a:r>
            <a:endParaRPr lang="it-IT" sz="2400" dirty="0" smtClean="0"/>
          </a:p>
          <a:p>
            <a:r>
              <a:rPr lang="it-IT" sz="2400" b="1" dirty="0" smtClean="0"/>
              <a:t>Mesi: </a:t>
            </a:r>
            <a:r>
              <a:rPr lang="it-IT" sz="2400" dirty="0" smtClean="0"/>
              <a:t>5</a:t>
            </a:r>
          </a:p>
          <a:p>
            <a:r>
              <a:rPr lang="it-IT" sz="2400" b="1" dirty="0" smtClean="0"/>
              <a:t>Lingua </a:t>
            </a:r>
            <a:r>
              <a:rPr lang="it-IT" sz="2400" b="1" dirty="0" smtClean="0"/>
              <a:t>principale: </a:t>
            </a:r>
            <a:r>
              <a:rPr lang="it-IT" sz="2400" dirty="0" smtClean="0"/>
              <a:t>ungherese (B1)</a:t>
            </a:r>
          </a:p>
          <a:p>
            <a:r>
              <a:rPr lang="it-IT" sz="2400" b="1" dirty="0" smtClean="0"/>
              <a:t>Presenza di corsi in altre lingue:</a:t>
            </a:r>
            <a:r>
              <a:rPr lang="it-IT" sz="2400" dirty="0" smtClean="0"/>
              <a:t>   inglese, </a:t>
            </a:r>
          </a:p>
        </p:txBody>
      </p:sp>
      <p:sp>
        <p:nvSpPr>
          <p:cNvPr id="5" name="Titolo 1"/>
          <p:cNvSpPr txBox="1">
            <a:spLocks/>
          </p:cNvSpPr>
          <p:nvPr/>
        </p:nvSpPr>
        <p:spPr>
          <a:xfrm>
            <a:off x="457200" y="-171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chemeClr val="tx1"/>
                </a:solidFill>
                <a:effectLst/>
                <a:uLnTx/>
                <a:uFillTx/>
                <a:latin typeface="+mj-lt"/>
                <a:ea typeface="+mj-ea"/>
                <a:cs typeface="+mj-cs"/>
              </a:rPr>
              <a:t>Ungheria</a:t>
            </a:r>
            <a:endParaRPr kumimoji="0" lang="it-IT"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CasellaDiTesto 6"/>
          <p:cNvSpPr txBox="1"/>
          <p:nvPr/>
        </p:nvSpPr>
        <p:spPr>
          <a:xfrm>
            <a:off x="107504" y="4925486"/>
            <a:ext cx="8856984" cy="1815882"/>
          </a:xfrm>
          <a:prstGeom prst="rect">
            <a:avLst/>
          </a:prstGeom>
          <a:noFill/>
        </p:spPr>
        <p:txBody>
          <a:bodyPr wrap="square" rtlCol="0">
            <a:spAutoFit/>
          </a:bodyPr>
          <a:lstStyle/>
          <a:p>
            <a:r>
              <a:rPr lang="it-IT" sz="1600" dirty="0" smtClean="0">
                <a:hlinkClick r:id="rId2"/>
              </a:rPr>
              <a:t>http://online.fliphtml5.com/</a:t>
            </a:r>
            <a:r>
              <a:rPr lang="it-IT" sz="1600" dirty="0" err="1" smtClean="0">
                <a:hlinkClick r:id="rId2"/>
              </a:rPr>
              <a:t>lzsv</a:t>
            </a:r>
            <a:r>
              <a:rPr lang="it-IT" sz="1600" dirty="0" smtClean="0">
                <a:hlinkClick r:id="rId2"/>
              </a:rPr>
              <a:t>/</a:t>
            </a:r>
            <a:r>
              <a:rPr lang="it-IT" sz="1600" dirty="0" err="1" smtClean="0">
                <a:hlinkClick r:id="rId2"/>
              </a:rPr>
              <a:t>viec</a:t>
            </a:r>
            <a:r>
              <a:rPr lang="it-IT" sz="1600" dirty="0" smtClean="0">
                <a:hlinkClick r:id="rId2"/>
              </a:rPr>
              <a:t>/#p=2</a:t>
            </a:r>
            <a:r>
              <a:rPr lang="it-IT" sz="1600" dirty="0" smtClean="0"/>
              <a:t> guida per studenti </a:t>
            </a:r>
            <a:r>
              <a:rPr lang="it-IT" sz="1600" dirty="0" err="1" smtClean="0"/>
              <a:t>Erasmus</a:t>
            </a:r>
            <a:endParaRPr lang="it-IT" sz="1600" dirty="0" smtClean="0"/>
          </a:p>
          <a:p>
            <a:r>
              <a:rPr lang="it-IT" sz="1600" dirty="0" smtClean="0">
                <a:hlinkClick r:id="rId3"/>
              </a:rPr>
              <a:t>http://nkk.uni-eger.hu/public/uploads/action-plan-2015-16_55b9d0f2c936f.pdf</a:t>
            </a:r>
            <a:r>
              <a:rPr lang="it-IT" sz="1600" dirty="0" smtClean="0"/>
              <a:t> altre informazioni utili</a:t>
            </a:r>
          </a:p>
          <a:p>
            <a:r>
              <a:rPr lang="it-IT" sz="1600" dirty="0" smtClean="0">
                <a:hlinkClick r:id="rId4"/>
              </a:rPr>
              <a:t>https://uni-eszterhazy.hu/public/uploads/how-to-get-to-eger-guide-updated_5b695ac8b56f5.pdf</a:t>
            </a:r>
            <a:r>
              <a:rPr lang="it-IT" sz="1600" dirty="0" smtClean="0"/>
              <a:t> guida per orientarsi nella città e altre informazioni</a:t>
            </a:r>
          </a:p>
          <a:p>
            <a:r>
              <a:rPr lang="it-IT" sz="1600" dirty="0" smtClean="0">
                <a:hlinkClick r:id="rId5"/>
              </a:rPr>
              <a:t>http://nkk.uni-eger.hu/public/uploads/academic-calendar-2015-16_55db0d4cbd28c.pdf</a:t>
            </a:r>
            <a:r>
              <a:rPr lang="it-IT" sz="1600" dirty="0" smtClean="0"/>
              <a:t> calendario con scadenze</a:t>
            </a:r>
          </a:p>
          <a:p>
            <a:r>
              <a:rPr lang="it-IT" sz="1600" dirty="0" smtClean="0">
                <a:hlinkClick r:id="rId6"/>
              </a:rPr>
              <a:t>https://uni-eszterhazy.hu/en/ekf-college/cir/staff-2238</a:t>
            </a:r>
            <a:r>
              <a:rPr lang="it-IT" sz="1600" dirty="0" smtClean="0"/>
              <a:t> staff </a:t>
            </a:r>
            <a:r>
              <a:rPr lang="it-IT" sz="1600" dirty="0" err="1" smtClean="0"/>
              <a:t>international</a:t>
            </a:r>
            <a:r>
              <a:rPr lang="it-IT" sz="1600" dirty="0" smtClean="0"/>
              <a:t> office</a:t>
            </a:r>
          </a:p>
        </p:txBody>
      </p:sp>
      <p:sp>
        <p:nvSpPr>
          <p:cNvPr id="9" name="CasellaDiTesto 8"/>
          <p:cNvSpPr txBox="1"/>
          <p:nvPr/>
        </p:nvSpPr>
        <p:spPr>
          <a:xfrm>
            <a:off x="5184576" y="1702549"/>
            <a:ext cx="3635896" cy="646331"/>
          </a:xfrm>
          <a:prstGeom prst="rect">
            <a:avLst/>
          </a:prstGeom>
          <a:noFill/>
        </p:spPr>
        <p:txBody>
          <a:bodyPr wrap="square" rtlCol="0">
            <a:spAutoFit/>
          </a:bodyPr>
          <a:lstStyle/>
          <a:p>
            <a:r>
              <a:rPr lang="it-IT" dirty="0" smtClean="0"/>
              <a:t>Corsi in altre lingue per studenti </a:t>
            </a:r>
            <a:r>
              <a:rPr lang="it-IT" dirty="0" err="1" smtClean="0"/>
              <a:t>Erasmus</a:t>
            </a:r>
            <a:endParaRPr lang="it-IT" dirty="0" smtClean="0"/>
          </a:p>
        </p:txBody>
      </p:sp>
      <p:sp>
        <p:nvSpPr>
          <p:cNvPr id="10" name="CasellaDiTesto 9"/>
          <p:cNvSpPr txBox="1"/>
          <p:nvPr/>
        </p:nvSpPr>
        <p:spPr>
          <a:xfrm>
            <a:off x="6300192" y="1988840"/>
            <a:ext cx="2592288" cy="2585323"/>
          </a:xfrm>
          <a:prstGeom prst="rect">
            <a:avLst/>
          </a:prstGeom>
          <a:noFill/>
        </p:spPr>
        <p:txBody>
          <a:bodyPr wrap="square" rtlCol="0">
            <a:spAutoFit/>
          </a:bodyPr>
          <a:lstStyle/>
          <a:p>
            <a:r>
              <a:rPr lang="it-IT" dirty="0" smtClean="0">
                <a:hlinkClick r:id="rId7"/>
              </a:rPr>
              <a:t>https://uni-eszterhazy.hu/en/foh/the-faculty/education/c/courses-in-foreign-languages</a:t>
            </a:r>
            <a:r>
              <a:rPr lang="it-IT" dirty="0" smtClean="0"/>
              <a:t> </a:t>
            </a:r>
          </a:p>
          <a:p>
            <a:pPr algn="r"/>
            <a:r>
              <a:rPr lang="it-IT" dirty="0" smtClean="0"/>
              <a:t>(il dipartimento di musica e quello di storia </a:t>
            </a:r>
          </a:p>
          <a:p>
            <a:pPr algn="r"/>
            <a:r>
              <a:rPr lang="it-IT" dirty="0" smtClean="0"/>
              <a:t>hanno molti corsi erogati in lingua inglese)</a:t>
            </a:r>
          </a:p>
        </p:txBody>
      </p:sp>
      <p:sp>
        <p:nvSpPr>
          <p:cNvPr id="11" name="Freccia curva 10"/>
          <p:cNvSpPr/>
          <p:nvPr/>
        </p:nvSpPr>
        <p:spPr>
          <a:xfrm>
            <a:off x="5148064" y="270892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Rettangolo 11"/>
          <p:cNvSpPr/>
          <p:nvPr/>
        </p:nvSpPr>
        <p:spPr>
          <a:xfrm>
            <a:off x="4921799" y="3975447"/>
            <a:ext cx="1234377" cy="461665"/>
          </a:xfrm>
          <a:prstGeom prst="rect">
            <a:avLst/>
          </a:prstGeom>
        </p:spPr>
        <p:txBody>
          <a:bodyPr wrap="none">
            <a:spAutoFit/>
          </a:bodyPr>
          <a:lstStyle/>
          <a:p>
            <a:r>
              <a:rPr lang="it-IT" sz="2400" dirty="0" smtClean="0"/>
              <a:t>tedesco,</a:t>
            </a:r>
            <a:endParaRPr lang="it-IT" sz="2400" dirty="0"/>
          </a:p>
        </p:txBody>
      </p:sp>
      <p:sp>
        <p:nvSpPr>
          <p:cNvPr id="13" name="CasellaDiTesto 12"/>
          <p:cNvSpPr txBox="1"/>
          <p:nvPr/>
        </p:nvSpPr>
        <p:spPr>
          <a:xfrm>
            <a:off x="611560" y="4005064"/>
            <a:ext cx="5544616" cy="1261884"/>
          </a:xfrm>
          <a:prstGeom prst="rect">
            <a:avLst/>
          </a:prstGeom>
          <a:noFill/>
        </p:spPr>
        <p:txBody>
          <a:bodyPr wrap="square" rtlCol="0">
            <a:spAutoFit/>
          </a:bodyPr>
          <a:lstStyle/>
          <a:p>
            <a:r>
              <a:rPr lang="it-IT" sz="2400" b="1" dirty="0" smtClean="0"/>
              <a:t>Sito:  </a:t>
            </a:r>
            <a:r>
              <a:rPr lang="it-IT" sz="1600" dirty="0" smtClean="0">
                <a:hlinkClick r:id="rId8"/>
              </a:rPr>
              <a:t>https://cuni.cz/UKEN-142.html</a:t>
            </a:r>
            <a:endParaRPr lang="it-IT" sz="1600" dirty="0" smtClean="0"/>
          </a:p>
          <a:p>
            <a:r>
              <a:rPr lang="it-IT" sz="1600" dirty="0" smtClean="0">
                <a:solidFill>
                  <a:prstClr val="black"/>
                </a:solidFill>
                <a:hlinkClick r:id="rId9"/>
              </a:rPr>
              <a:t>https://uni-eszterhazy.hu/en/ekf-college/international-students/erasmus-</a:t>
            </a:r>
            <a:r>
              <a:rPr lang="it-IT" sz="1600" dirty="0" smtClean="0">
                <a:solidFill>
                  <a:prstClr val="black"/>
                </a:solidFill>
              </a:rPr>
              <a:t> </a:t>
            </a:r>
            <a:r>
              <a:rPr lang="it-IT" dirty="0" smtClean="0"/>
              <a:t>pagina di riferimento per studenti</a:t>
            </a:r>
          </a:p>
          <a:p>
            <a:endParaRPr lang="it-IT" dirty="0" smtClean="0"/>
          </a:p>
        </p:txBody>
      </p:sp>
      <p:sp>
        <p:nvSpPr>
          <p:cNvPr id="14" name="Rettangolo 13"/>
          <p:cNvSpPr/>
          <p:nvPr/>
        </p:nvSpPr>
        <p:spPr>
          <a:xfrm>
            <a:off x="5124614" y="4293096"/>
            <a:ext cx="1247586" cy="461665"/>
          </a:xfrm>
          <a:prstGeom prst="rect">
            <a:avLst/>
          </a:prstGeom>
        </p:spPr>
        <p:txBody>
          <a:bodyPr wrap="none">
            <a:spAutoFit/>
          </a:bodyPr>
          <a:lstStyle/>
          <a:p>
            <a:r>
              <a:rPr lang="it-IT" sz="2400" dirty="0" smtClean="0"/>
              <a:t>francese</a:t>
            </a:r>
            <a:endParaRPr lang="it-IT" sz="2400" dirty="0"/>
          </a:p>
        </p:txBody>
      </p:sp>
      <p:sp>
        <p:nvSpPr>
          <p:cNvPr id="15" name="Rettangolo 14"/>
          <p:cNvSpPr/>
          <p:nvPr/>
        </p:nvSpPr>
        <p:spPr>
          <a:xfrm>
            <a:off x="5364088" y="4643844"/>
            <a:ext cx="968598" cy="369332"/>
          </a:xfrm>
          <a:prstGeom prst="rect">
            <a:avLst/>
          </a:prstGeom>
        </p:spPr>
        <p:txBody>
          <a:bodyPr wrap="none">
            <a:spAutoFit/>
          </a:bodyPr>
          <a:lstStyle/>
          <a:p>
            <a:r>
              <a:rPr lang="it-IT" dirty="0" err="1" smtClean="0"/>
              <a:t>Erasmus</a:t>
            </a:r>
            <a:endParaRPr lang="it-I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908720"/>
            <a:ext cx="7704856" cy="1938992"/>
          </a:xfrm>
          <a:prstGeom prst="rect">
            <a:avLst/>
          </a:prstGeom>
          <a:noFill/>
        </p:spPr>
        <p:txBody>
          <a:bodyPr wrap="square" rtlCol="0">
            <a:spAutoFit/>
          </a:bodyPr>
          <a:lstStyle/>
          <a:p>
            <a:r>
              <a:rPr lang="it-IT" sz="2000" dirty="0" smtClean="0">
                <a:hlinkClick r:id="rId2"/>
              </a:rPr>
              <a:t>https://uni-eszterhazy.hu/en/foh/the-faculty/dean-s-welcome-1408</a:t>
            </a:r>
            <a:r>
              <a:rPr lang="it-IT" sz="2000" dirty="0" smtClean="0"/>
              <a:t> Scuola di Scienze Umane (</a:t>
            </a:r>
            <a:r>
              <a:rPr lang="it-IT" sz="2000" dirty="0" err="1" smtClean="0"/>
              <a:t>Humanities</a:t>
            </a:r>
            <a:r>
              <a:rPr lang="it-IT" sz="2000" dirty="0" smtClean="0"/>
              <a:t>)</a:t>
            </a:r>
          </a:p>
          <a:p>
            <a:r>
              <a:rPr lang="it-IT" sz="2000" dirty="0" smtClean="0">
                <a:hlinkClick r:id="rId3"/>
              </a:rPr>
              <a:t>https://uni-eszterhazy.hu/en/ekf-college/international-students/erasmus-/course-catalogue-for-exchange-students</a:t>
            </a:r>
            <a:r>
              <a:rPr lang="it-IT" sz="2000" dirty="0" smtClean="0"/>
              <a:t> catalogo dei corsi della Scuola di Scienze Umane messi a disposizione per gli studenti </a:t>
            </a:r>
            <a:r>
              <a:rPr lang="it-IT" sz="2000" dirty="0" err="1" smtClean="0"/>
              <a:t>Erasmus</a:t>
            </a:r>
            <a:endParaRPr lang="it-IT" sz="2000" dirty="0" smtClean="0"/>
          </a:p>
        </p:txBody>
      </p:sp>
      <p:sp>
        <p:nvSpPr>
          <p:cNvPr id="3" name="Titolo 1"/>
          <p:cNvSpPr txBox="1">
            <a:spLocks/>
          </p:cNvSpPr>
          <p:nvPr/>
        </p:nvSpPr>
        <p:spPr>
          <a:xfrm>
            <a:off x="446856" y="12576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Altri link utili:</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olo 1"/>
          <p:cNvSpPr txBox="1">
            <a:spLocks/>
          </p:cNvSpPr>
          <p:nvPr/>
        </p:nvSpPr>
        <p:spPr>
          <a:xfrm>
            <a:off x="467544" y="2492896"/>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Ricerca e didattica</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asellaDiTesto 4"/>
          <p:cNvSpPr txBox="1"/>
          <p:nvPr/>
        </p:nvSpPr>
        <p:spPr>
          <a:xfrm>
            <a:off x="3051419" y="3091770"/>
            <a:ext cx="3320781" cy="400110"/>
          </a:xfrm>
          <a:prstGeom prst="rect">
            <a:avLst/>
          </a:prstGeom>
          <a:noFill/>
        </p:spPr>
        <p:txBody>
          <a:bodyPr wrap="none" rtlCol="0">
            <a:spAutoFit/>
          </a:bodyPr>
          <a:lstStyle/>
          <a:p>
            <a:r>
              <a:rPr lang="it-IT" sz="2000" b="1" dirty="0" smtClean="0"/>
              <a:t>Didattica: insegnamenti affini</a:t>
            </a:r>
            <a:endParaRPr lang="it-IT" sz="2000" b="1" dirty="0"/>
          </a:p>
        </p:txBody>
      </p:sp>
      <p:pic>
        <p:nvPicPr>
          <p:cNvPr id="6" name="Immagine 5" descr="eger.png"/>
          <p:cNvPicPr>
            <a:picLocks noChangeAspect="1"/>
          </p:cNvPicPr>
          <p:nvPr/>
        </p:nvPicPr>
        <p:blipFill>
          <a:blip r:embed="rId4" cstate="print"/>
          <a:stretch>
            <a:fillRect/>
          </a:stretch>
        </p:blipFill>
        <p:spPr>
          <a:xfrm>
            <a:off x="1115616" y="3839415"/>
            <a:ext cx="4324954" cy="523948"/>
          </a:xfrm>
          <a:prstGeom prst="rect">
            <a:avLst/>
          </a:prstGeom>
        </p:spPr>
      </p:pic>
      <p:sp>
        <p:nvSpPr>
          <p:cNvPr id="7" name="Parentesi graffa chiusa 6"/>
          <p:cNvSpPr/>
          <p:nvPr/>
        </p:nvSpPr>
        <p:spPr>
          <a:xfrm>
            <a:off x="5652120" y="3715291"/>
            <a:ext cx="299464" cy="626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6228184" y="3452807"/>
            <a:ext cx="2520280" cy="1200329"/>
          </a:xfrm>
          <a:prstGeom prst="rect">
            <a:avLst/>
          </a:prstGeom>
          <a:noFill/>
        </p:spPr>
        <p:txBody>
          <a:bodyPr wrap="square" rtlCol="0">
            <a:spAutoFit/>
          </a:bodyPr>
          <a:lstStyle/>
          <a:p>
            <a:r>
              <a:rPr lang="it-IT" dirty="0" smtClean="0"/>
              <a:t>Corsi tenuti in inglese e volti all’apprendimento della lingua e della cultura ungherese</a:t>
            </a:r>
          </a:p>
        </p:txBody>
      </p:sp>
      <p:sp>
        <p:nvSpPr>
          <p:cNvPr id="9" name="CasellaDiTesto 8"/>
          <p:cNvSpPr txBox="1"/>
          <p:nvPr/>
        </p:nvSpPr>
        <p:spPr>
          <a:xfrm>
            <a:off x="827584" y="4768116"/>
            <a:ext cx="7704856" cy="1323439"/>
          </a:xfrm>
          <a:prstGeom prst="rect">
            <a:avLst/>
          </a:prstGeom>
          <a:noFill/>
        </p:spPr>
        <p:txBody>
          <a:bodyPr wrap="square" rtlCol="0">
            <a:spAutoFit/>
          </a:bodyPr>
          <a:lstStyle/>
          <a:p>
            <a:r>
              <a:rPr lang="it-IT" sz="2000" dirty="0" smtClean="0">
                <a:hlinkClick r:id="rId5"/>
              </a:rPr>
              <a:t>https://uni-eszterhazy.hu/public/uploads/hungarian-as-a-foreign-language-i-ii_58bd40e6b1487.pdf</a:t>
            </a:r>
            <a:r>
              <a:rPr lang="it-IT" sz="2000" dirty="0" smtClean="0"/>
              <a:t> lingua</a:t>
            </a:r>
          </a:p>
          <a:p>
            <a:r>
              <a:rPr lang="it-IT" sz="2000" dirty="0" smtClean="0">
                <a:hlinkClick r:id="rId6"/>
              </a:rPr>
              <a:t>https://uni-eszterhazy.hu/public/uploads/course-description-hungarian-culture_58bd412e325a2.pdf</a:t>
            </a:r>
            <a:r>
              <a:rPr lang="it-IT" sz="2000" dirty="0" smtClean="0"/>
              <a:t> cultura</a:t>
            </a:r>
          </a:p>
        </p:txBody>
      </p:sp>
      <p:sp>
        <p:nvSpPr>
          <p:cNvPr id="11" name="CasellaDiTesto 10"/>
          <p:cNvSpPr txBox="1"/>
          <p:nvPr/>
        </p:nvSpPr>
        <p:spPr>
          <a:xfrm>
            <a:off x="5139680" y="5879013"/>
            <a:ext cx="3680792" cy="646331"/>
          </a:xfrm>
          <a:prstGeom prst="rect">
            <a:avLst/>
          </a:prstGeom>
          <a:noFill/>
        </p:spPr>
        <p:txBody>
          <a:bodyPr wrap="square" rtlCol="0">
            <a:spAutoFit/>
          </a:bodyPr>
          <a:lstStyle/>
          <a:p>
            <a:pPr algn="r"/>
            <a:r>
              <a:rPr lang="it-IT" dirty="0" smtClean="0"/>
              <a:t>(messi a disposizione dall’International Office)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6"/>
            <a:ext cx="8496944" cy="646331"/>
          </a:xfrm>
          <a:prstGeom prst="rect">
            <a:avLst/>
          </a:prstGeom>
          <a:noFill/>
        </p:spPr>
        <p:txBody>
          <a:bodyPr wrap="square" rtlCol="0">
            <a:spAutoFit/>
          </a:bodyPr>
          <a:lstStyle/>
          <a:p>
            <a:r>
              <a:rPr lang="it-IT" b="1" dirty="0" smtClean="0"/>
              <a:t>Dipartimento di Musica: </a:t>
            </a:r>
            <a:r>
              <a:rPr lang="it-IT" dirty="0" smtClean="0"/>
              <a:t>i corsi facenti riferimento al dipartimento possono essere scelti </a:t>
            </a:r>
            <a:r>
              <a:rPr lang="it-IT" u="sng" dirty="0" smtClean="0"/>
              <a:t>solo</a:t>
            </a:r>
            <a:r>
              <a:rPr lang="it-IT" dirty="0" smtClean="0"/>
              <a:t> da studenti che studiano la materia all’università di provenienza.</a:t>
            </a:r>
            <a:endParaRPr lang="it-IT" dirty="0"/>
          </a:p>
        </p:txBody>
      </p:sp>
      <p:pic>
        <p:nvPicPr>
          <p:cNvPr id="3" name="Immagine 2" descr="eger1.png"/>
          <p:cNvPicPr>
            <a:picLocks noChangeAspect="1"/>
          </p:cNvPicPr>
          <p:nvPr/>
        </p:nvPicPr>
        <p:blipFill>
          <a:blip r:embed="rId2" cstate="print"/>
          <a:stretch>
            <a:fillRect/>
          </a:stretch>
        </p:blipFill>
        <p:spPr>
          <a:xfrm>
            <a:off x="323528" y="1175186"/>
            <a:ext cx="5763430" cy="3982006"/>
          </a:xfrm>
          <a:prstGeom prst="rect">
            <a:avLst/>
          </a:prstGeom>
        </p:spPr>
      </p:pic>
      <p:sp>
        <p:nvSpPr>
          <p:cNvPr id="4" name="Freccia a destra 3"/>
          <p:cNvSpPr/>
          <p:nvPr/>
        </p:nvSpPr>
        <p:spPr>
          <a:xfrm>
            <a:off x="3635896" y="1196752"/>
            <a:ext cx="79208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499992" y="1097449"/>
            <a:ext cx="4572000" cy="1323439"/>
          </a:xfrm>
          <a:prstGeom prst="rect">
            <a:avLst/>
          </a:prstGeom>
          <a:noFill/>
        </p:spPr>
        <p:txBody>
          <a:bodyPr wrap="square" rtlCol="0">
            <a:spAutoFit/>
          </a:bodyPr>
          <a:lstStyle/>
          <a:p>
            <a:r>
              <a:rPr lang="it-IT" sz="1600" dirty="0" smtClean="0">
                <a:hlinkClick r:id="rId3"/>
              </a:rPr>
              <a:t>https://uni-eszterhazy.hu/public/uploads/idegen-nyelvu-kurzusok-2019-20-ii-felev-music_5de4f1322c251.pdf</a:t>
            </a:r>
            <a:r>
              <a:rPr lang="it-IT" sz="1600" dirty="0" smtClean="0"/>
              <a:t> offerta formativa con insegnamenti volti a consolidare la pratica musicale (simile al conservatorio)</a:t>
            </a:r>
            <a:endParaRPr lang="it-IT" dirty="0" smtClean="0"/>
          </a:p>
        </p:txBody>
      </p:sp>
      <p:pic>
        <p:nvPicPr>
          <p:cNvPr id="6" name="Immagine 5" descr="eger2.png"/>
          <p:cNvPicPr>
            <a:picLocks noChangeAspect="1"/>
          </p:cNvPicPr>
          <p:nvPr/>
        </p:nvPicPr>
        <p:blipFill>
          <a:blip r:embed="rId4" cstate="print"/>
          <a:stretch>
            <a:fillRect/>
          </a:stretch>
        </p:blipFill>
        <p:spPr>
          <a:xfrm>
            <a:off x="5545375" y="3776156"/>
            <a:ext cx="2915057" cy="2029108"/>
          </a:xfrm>
          <a:prstGeom prst="rect">
            <a:avLst/>
          </a:prstGeom>
        </p:spPr>
      </p:pic>
      <p:sp>
        <p:nvSpPr>
          <p:cNvPr id="7" name="CasellaDiTesto 6"/>
          <p:cNvSpPr txBox="1"/>
          <p:nvPr/>
        </p:nvSpPr>
        <p:spPr>
          <a:xfrm>
            <a:off x="4716016" y="3070701"/>
            <a:ext cx="4211960" cy="646331"/>
          </a:xfrm>
          <a:prstGeom prst="rect">
            <a:avLst/>
          </a:prstGeom>
          <a:noFill/>
        </p:spPr>
        <p:txBody>
          <a:bodyPr wrap="square" rtlCol="0">
            <a:spAutoFit/>
          </a:bodyPr>
          <a:lstStyle/>
          <a:p>
            <a:r>
              <a:rPr lang="it-IT" dirty="0" smtClean="0"/>
              <a:t>dai quali è possibile scegliere insegnamenti da sostenere come esami:</a:t>
            </a:r>
          </a:p>
        </p:txBody>
      </p:sp>
      <p:cxnSp>
        <p:nvCxnSpPr>
          <p:cNvPr id="9" name="Connettore 7 8"/>
          <p:cNvCxnSpPr/>
          <p:nvPr/>
        </p:nvCxnSpPr>
        <p:spPr>
          <a:xfrm rot="10800000">
            <a:off x="4932040" y="4365105"/>
            <a:ext cx="648072" cy="28803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Parentesi graffa chiusa 17"/>
          <p:cNvSpPr/>
          <p:nvPr/>
        </p:nvSpPr>
        <p:spPr>
          <a:xfrm>
            <a:off x="4572000" y="3501008"/>
            <a:ext cx="155448" cy="1634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CasellaDiTesto 18"/>
          <p:cNvSpPr txBox="1"/>
          <p:nvPr/>
        </p:nvSpPr>
        <p:spPr>
          <a:xfrm>
            <a:off x="1619672" y="3068960"/>
            <a:ext cx="4211960" cy="338554"/>
          </a:xfrm>
          <a:prstGeom prst="rect">
            <a:avLst/>
          </a:prstGeom>
          <a:noFill/>
        </p:spPr>
        <p:txBody>
          <a:bodyPr wrap="square" rtlCol="0">
            <a:spAutoFit/>
          </a:bodyPr>
          <a:lstStyle/>
          <a:p>
            <a:pPr algn="ctr"/>
            <a:r>
              <a:rPr lang="it-IT" sz="1600" dirty="0" smtClean="0"/>
              <a:t>ad esempio:</a:t>
            </a:r>
          </a:p>
        </p:txBody>
      </p:sp>
      <p:sp>
        <p:nvSpPr>
          <p:cNvPr id="20" name="CasellaDiTesto 19"/>
          <p:cNvSpPr txBox="1"/>
          <p:nvPr/>
        </p:nvSpPr>
        <p:spPr>
          <a:xfrm>
            <a:off x="251520" y="5469031"/>
            <a:ext cx="4211960" cy="1200329"/>
          </a:xfrm>
          <a:prstGeom prst="rect">
            <a:avLst/>
          </a:prstGeom>
          <a:noFill/>
        </p:spPr>
        <p:txBody>
          <a:bodyPr wrap="square" rtlCol="0">
            <a:spAutoFit/>
          </a:bodyPr>
          <a:lstStyle/>
          <a:p>
            <a:r>
              <a:rPr lang="it-IT" dirty="0" smtClean="0"/>
              <a:t>I corsi elencati sono erogati in lingua inglese, ma ricordo che la lingua principale dell’università e della maggior parte degli insegnamenti, è l’ungherese.</a:t>
            </a:r>
          </a:p>
        </p:txBody>
      </p:sp>
      <p:sp>
        <p:nvSpPr>
          <p:cNvPr id="21" name="Freccia in giù 20"/>
          <p:cNvSpPr/>
          <p:nvPr/>
        </p:nvSpPr>
        <p:spPr>
          <a:xfrm>
            <a:off x="2771800" y="5157192"/>
            <a:ext cx="360040" cy="330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4355976" y="5736158"/>
            <a:ext cx="4536504" cy="1077218"/>
          </a:xfrm>
          <a:prstGeom prst="rect">
            <a:avLst/>
          </a:prstGeom>
          <a:noFill/>
        </p:spPr>
        <p:txBody>
          <a:bodyPr wrap="square" rtlCol="0">
            <a:spAutoFit/>
          </a:bodyPr>
          <a:lstStyle/>
          <a:p>
            <a:r>
              <a:rPr lang="it-IT" sz="1600" dirty="0" smtClean="0">
                <a:hlinkClick r:id="rId5"/>
              </a:rPr>
              <a:t>http://nkk.uni-eger.hu/public/uploads/idegen-nyelvu-tanegysegek-btk-osszes-2015-16_55f6aa6342d69.pdf</a:t>
            </a:r>
            <a:r>
              <a:rPr lang="it-IT" sz="1600" dirty="0" smtClean="0"/>
              <a:t> elenco dei corsi della Scuola di riferimento erogati in inglese, tedesco e francese</a:t>
            </a:r>
          </a:p>
        </p:txBody>
      </p:sp>
      <p:sp>
        <p:nvSpPr>
          <p:cNvPr id="24" name="CasellaDiTesto 23"/>
          <p:cNvSpPr txBox="1"/>
          <p:nvPr/>
        </p:nvSpPr>
        <p:spPr>
          <a:xfrm>
            <a:off x="4499992" y="2494637"/>
            <a:ext cx="4211960" cy="646331"/>
          </a:xfrm>
          <a:prstGeom prst="rect">
            <a:avLst/>
          </a:prstGeom>
          <a:noFill/>
        </p:spPr>
        <p:txBody>
          <a:bodyPr wrap="square" rtlCol="0">
            <a:spAutoFit/>
          </a:bodyPr>
          <a:lstStyle/>
          <a:p>
            <a:pPr algn="r"/>
            <a:r>
              <a:rPr lang="it-IT" dirty="0" smtClean="0"/>
              <a:t>Corsi di studio nella </a:t>
            </a:r>
          </a:p>
          <a:p>
            <a:pPr algn="r"/>
            <a:r>
              <a:rPr lang="it-IT" dirty="0" smtClean="0"/>
              <a:t>Scuola di Scienze Umane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32828" y="-99392"/>
            <a:ext cx="948978" cy="400110"/>
          </a:xfrm>
          <a:prstGeom prst="rect">
            <a:avLst/>
          </a:prstGeom>
          <a:noFill/>
        </p:spPr>
        <p:txBody>
          <a:bodyPr wrap="none" rtlCol="0">
            <a:spAutoFit/>
          </a:bodyPr>
          <a:lstStyle/>
          <a:p>
            <a:pPr algn="ctr"/>
            <a:r>
              <a:rPr lang="it-IT" sz="2000" b="1" dirty="0" smtClean="0"/>
              <a:t>Ricerca</a:t>
            </a:r>
            <a:endParaRPr lang="it-IT" sz="2000" b="1" dirty="0"/>
          </a:p>
        </p:txBody>
      </p:sp>
      <p:sp>
        <p:nvSpPr>
          <p:cNvPr id="3" name="CasellaDiTesto 2"/>
          <p:cNvSpPr txBox="1"/>
          <p:nvPr/>
        </p:nvSpPr>
        <p:spPr>
          <a:xfrm>
            <a:off x="755576" y="188640"/>
            <a:ext cx="7776864" cy="6771084"/>
          </a:xfrm>
          <a:prstGeom prst="rect">
            <a:avLst/>
          </a:prstGeom>
          <a:noFill/>
        </p:spPr>
        <p:txBody>
          <a:bodyPr wrap="square" rtlCol="0">
            <a:spAutoFit/>
          </a:bodyPr>
          <a:lstStyle/>
          <a:p>
            <a:r>
              <a:rPr lang="it-IT" sz="2000" dirty="0" smtClean="0">
                <a:hlinkClick r:id="rId2"/>
              </a:rPr>
              <a:t>https://uni-eszterhazy.hu/hu/bmk/tudomany-es-muveszet-</a:t>
            </a:r>
            <a:r>
              <a:rPr lang="it-IT" sz="2000" dirty="0" smtClean="0"/>
              <a:t> sezione del sito dedicata alla ricerca nel dipartimento</a:t>
            </a:r>
          </a:p>
          <a:p>
            <a:r>
              <a:rPr lang="it-IT" sz="2000" dirty="0" smtClean="0">
                <a:hlinkClick r:id="rId3"/>
              </a:rPr>
              <a:t>https://uni-eszterhazy.hu/hu/bmk/tudomany-es-muveszet-/kutatasi-egysegek-1389</a:t>
            </a:r>
            <a:r>
              <a:rPr lang="it-IT" sz="2000" dirty="0" smtClean="0"/>
              <a:t> progetti di ricerca e gruppi </a:t>
            </a:r>
          </a:p>
          <a:p>
            <a:r>
              <a:rPr lang="it-IT" sz="2000" dirty="0" smtClean="0">
                <a:hlinkClick r:id="rId4"/>
              </a:rPr>
              <a:t>https://uni-eszterhazy.hu/hu/bmk/tudomany-es-muveszet-/tudasterkep-1479</a:t>
            </a:r>
            <a:r>
              <a:rPr lang="it-IT" sz="2000" dirty="0" smtClean="0"/>
              <a:t> aree di ricerca, ad esempio: </a:t>
            </a:r>
          </a:p>
          <a:p>
            <a:endParaRPr lang="it-IT" sz="2000" dirty="0" smtClean="0"/>
          </a:p>
          <a:p>
            <a:r>
              <a:rPr lang="it-IT" sz="2000" dirty="0" smtClean="0"/>
              <a:t>Dipartimento di lingua inglese </a:t>
            </a:r>
          </a:p>
          <a:p>
            <a:pPr>
              <a:buFont typeface="Arial" pitchFamily="34" charset="0"/>
              <a:buChar char="•"/>
            </a:pPr>
            <a:r>
              <a:rPr lang="it-IT" dirty="0" smtClean="0"/>
              <a:t>traduzione: struttura delle frasi e le relazioni di significato, analisi dei verbi </a:t>
            </a:r>
            <a:r>
              <a:rPr lang="it-IT" dirty="0" err="1" smtClean="0"/>
              <a:t>frasali</a:t>
            </a:r>
            <a:r>
              <a:rPr lang="it-IT" dirty="0" smtClean="0"/>
              <a:t> esame del contesto e del significato, ricerca di comunicazione</a:t>
            </a:r>
          </a:p>
          <a:p>
            <a:pPr>
              <a:buFont typeface="Arial" pitchFamily="34" charset="0"/>
              <a:buChar char="•"/>
            </a:pPr>
            <a:r>
              <a:rPr lang="it-IT" dirty="0" smtClean="0"/>
              <a:t>didattica: studio dell'ironia e del genere della satira, poesia irlandese contemporanea, critica letteraria psicoanalitica e della letteratura inglese contemporanea; cambio di identità nella letteratura canadese. </a:t>
            </a:r>
          </a:p>
          <a:p>
            <a:pPr>
              <a:buFont typeface="Wingdings" pitchFamily="2" charset="2"/>
              <a:buChar char="Ø"/>
            </a:pPr>
            <a:r>
              <a:rPr lang="it-IT" dirty="0" smtClean="0"/>
              <a:t>Gli argomenti di ricerca includono l'esame delle relazioni diplomatiche, economiche e straniere degli Stati Uniti.</a:t>
            </a:r>
          </a:p>
          <a:p>
            <a:endParaRPr lang="it-IT" sz="2000" dirty="0" smtClean="0"/>
          </a:p>
          <a:p>
            <a:r>
              <a:rPr lang="it-IT" sz="2000" dirty="0" smtClean="0"/>
              <a:t>Dipartimento di Musica</a:t>
            </a:r>
          </a:p>
          <a:p>
            <a:r>
              <a:rPr lang="it-IT" dirty="0" smtClean="0"/>
              <a:t>Ricerca su questioni metodologiche che influenzano l'insegnamento della materia a scuola (ad esempio, sul ruolo delle canzoni popolari e folk, o della musica contemporanea nell'educazione), ma gli insegnanti si occupano anche di storia e biografia della musica. Inoltre, esiste il cosiddetto tema di mappatura del corpo, che mira a rendere i musicisti più consapevoli del proprio respiro, movimenti e tensione durante l'esecuzione.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4624"/>
            <a:ext cx="7776864" cy="6832640"/>
          </a:xfrm>
          <a:prstGeom prst="rect">
            <a:avLst/>
          </a:prstGeom>
          <a:noFill/>
        </p:spPr>
        <p:txBody>
          <a:bodyPr wrap="square" rtlCol="0">
            <a:spAutoFit/>
          </a:bodyPr>
          <a:lstStyle/>
          <a:p>
            <a:r>
              <a:rPr lang="it-IT" sz="2000" dirty="0" smtClean="0"/>
              <a:t>Dipartimento di lingua tedesca </a:t>
            </a:r>
          </a:p>
          <a:p>
            <a:r>
              <a:rPr lang="it-IT" dirty="0" smtClean="0"/>
              <a:t>I docenti, come il Dipartimento di inglese, svolgono ricerche linguistiche e letterarie. </a:t>
            </a:r>
          </a:p>
          <a:p>
            <a:pPr>
              <a:buFont typeface="Arial" pitchFamily="34" charset="0"/>
              <a:buChar char="•"/>
            </a:pPr>
            <a:r>
              <a:rPr lang="it-IT" dirty="0" smtClean="0"/>
              <a:t>traduzione: tema dell'alfabetizzazione con lo studio del ruolo dei testi letterari nella traduzione di valori e la ricerca del vocabolario. Inoltre è portata avanti la ricerca sulla storia della lingua. </a:t>
            </a:r>
          </a:p>
          <a:p>
            <a:pPr>
              <a:buFont typeface="Arial" pitchFamily="34" charset="0"/>
              <a:buChar char="•"/>
            </a:pPr>
            <a:r>
              <a:rPr lang="it-IT" dirty="0" smtClean="0"/>
              <a:t>didattica: analisi dei libri specifici sulla disciplina, questioni linguistiche e competenze degli insegnanti.</a:t>
            </a:r>
          </a:p>
          <a:p>
            <a:pPr>
              <a:buFont typeface="Arial" pitchFamily="34" charset="0"/>
              <a:buChar char="•"/>
            </a:pPr>
            <a:endParaRPr lang="it-IT" dirty="0" smtClean="0"/>
          </a:p>
          <a:p>
            <a:r>
              <a:rPr lang="it-IT" sz="2000" dirty="0" smtClean="0"/>
              <a:t>Dipartimento di Musica</a:t>
            </a:r>
          </a:p>
          <a:p>
            <a:r>
              <a:rPr lang="it-IT" dirty="0" smtClean="0"/>
              <a:t>Ricerca su questioni metodologiche che influenzano l'insegnamento della materia a scuola (ad esempio, sul ruolo delle canzoni popolari e folk, o della musica contemporanea nell'educazione), ma gli insegnanti si occupano anche di storia e biografia della musica. Inoltre, esiste il cosiddetto tema di mappatura del corpo, che mira a rendere i musicisti più consapevoli del proprio respiro, movimenti e tensione durante l'esecuzione.</a:t>
            </a:r>
          </a:p>
          <a:p>
            <a:endParaRPr lang="it-IT" dirty="0" smtClean="0"/>
          </a:p>
          <a:p>
            <a:r>
              <a:rPr lang="it-IT" sz="2000" dirty="0" smtClean="0"/>
              <a:t>Dipartimento di Lingua ungherese</a:t>
            </a:r>
            <a:r>
              <a:rPr lang="it-IT" dirty="0" smtClean="0"/>
              <a:t> </a:t>
            </a:r>
          </a:p>
          <a:p>
            <a:r>
              <a:rPr lang="it-IT" dirty="0" smtClean="0"/>
              <a:t>Il dipartimento è impegnato nella ricerca nel campo del vocabolario, significato, stilistica. Si occupano delle questioni relative all'esame dei mezzi linguistici dei social network. Sono state pubblicate opere linguistiche e comparative.</a:t>
            </a:r>
          </a:p>
          <a:p>
            <a:r>
              <a:rPr lang="it-IT" dirty="0" smtClean="0"/>
              <a:t>I docenti pubblicano e, inevitabilmente, pongono anche grande enfasi sulle questioni metodologiche dell'insegnamento della lingua e della letteratura ungherese.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err="1" smtClean="0"/>
              <a:t>Architecture</a:t>
            </a:r>
            <a:r>
              <a:rPr lang="it-IT" sz="4000" b="1" dirty="0" smtClean="0"/>
              <a:t> and </a:t>
            </a:r>
            <a:r>
              <a:rPr lang="it-IT" sz="4000" b="1" dirty="0" err="1" smtClean="0"/>
              <a:t>town</a:t>
            </a:r>
            <a:r>
              <a:rPr lang="it-IT" sz="4000" b="1" dirty="0" smtClean="0"/>
              <a:t> planning</a:t>
            </a:r>
            <a:endParaRPr lang="it-IT" sz="4000" b="1" dirty="0"/>
          </a:p>
        </p:txBody>
      </p:sp>
      <p:sp>
        <p:nvSpPr>
          <p:cNvPr id="3" name="Segnaposto contenuto 2"/>
          <p:cNvSpPr>
            <a:spLocks noGrp="1"/>
          </p:cNvSpPr>
          <p:nvPr>
            <p:ph idx="1"/>
          </p:nvPr>
        </p:nvSpPr>
        <p:spPr>
          <a:xfrm>
            <a:off x="467544" y="1628800"/>
            <a:ext cx="8064896" cy="1728192"/>
          </a:xfrm>
        </p:spPr>
        <p:txBody>
          <a:bodyPr>
            <a:normAutofit fontScale="62500" lnSpcReduction="20000"/>
          </a:bodyPr>
          <a:lstStyle/>
          <a:p>
            <a:r>
              <a:rPr lang="it-IT" sz="4000" dirty="0" err="1" smtClean="0"/>
              <a:t>Rheinisch-Westfaelische</a:t>
            </a:r>
            <a:r>
              <a:rPr lang="it-IT" sz="4000" dirty="0" smtClean="0"/>
              <a:t> </a:t>
            </a:r>
            <a:r>
              <a:rPr lang="it-IT" sz="4000" dirty="0" err="1" smtClean="0"/>
              <a:t>Technische</a:t>
            </a:r>
            <a:r>
              <a:rPr lang="it-IT" sz="4000" dirty="0" smtClean="0"/>
              <a:t> </a:t>
            </a:r>
            <a:r>
              <a:rPr lang="it-IT" sz="4000" dirty="0" err="1" smtClean="0"/>
              <a:t>Hochschule</a:t>
            </a:r>
            <a:r>
              <a:rPr lang="it-IT" sz="4000" dirty="0" smtClean="0"/>
              <a:t> </a:t>
            </a:r>
            <a:r>
              <a:rPr lang="it-IT" sz="4000" dirty="0" err="1" smtClean="0"/>
              <a:t>Aachen-</a:t>
            </a:r>
            <a:r>
              <a:rPr lang="it-IT" sz="4000" dirty="0" smtClean="0"/>
              <a:t> RWTH </a:t>
            </a:r>
            <a:r>
              <a:rPr lang="it-IT" sz="4000" dirty="0" err="1" smtClean="0"/>
              <a:t>Aachen</a:t>
            </a:r>
            <a:r>
              <a:rPr lang="it-IT" sz="4000" dirty="0" smtClean="0"/>
              <a:t> </a:t>
            </a:r>
            <a:r>
              <a:rPr lang="it-IT" sz="4000" dirty="0" err="1" smtClean="0"/>
              <a:t>Lehrstuhl</a:t>
            </a:r>
            <a:r>
              <a:rPr lang="it-IT" sz="4000" dirty="0" smtClean="0"/>
              <a:t> </a:t>
            </a:r>
            <a:r>
              <a:rPr lang="it-IT" sz="4000" dirty="0" err="1" smtClean="0"/>
              <a:t>für</a:t>
            </a:r>
            <a:r>
              <a:rPr lang="it-IT" sz="4000" dirty="0" smtClean="0"/>
              <a:t> </a:t>
            </a:r>
            <a:r>
              <a:rPr lang="it-IT" sz="4000" dirty="0" err="1" smtClean="0"/>
              <a:t>Architekturgeschichte</a:t>
            </a:r>
            <a:endParaRPr lang="it-IT" sz="4000" dirty="0" smtClean="0"/>
          </a:p>
          <a:p>
            <a:pPr>
              <a:buNone/>
            </a:pPr>
            <a:r>
              <a:rPr lang="it-IT" dirty="0" smtClean="0">
                <a:hlinkClick r:id="rId2"/>
              </a:rPr>
              <a:t>https://arch.rwth-aachen.de/go/id/gfa/?</a:t>
            </a:r>
            <a:r>
              <a:rPr lang="it-IT" dirty="0" smtClean="0">
                <a:hlinkClick r:id="rId2"/>
              </a:rPr>
              <a:t>lidx=1</a:t>
            </a:r>
            <a:r>
              <a:rPr lang="it-IT" dirty="0" smtClean="0"/>
              <a:t> </a:t>
            </a:r>
          </a:p>
          <a:p>
            <a:pPr>
              <a:buNone/>
            </a:pPr>
            <a:r>
              <a:rPr lang="it-IT" dirty="0" smtClean="0"/>
              <a:t>Docente </a:t>
            </a:r>
            <a:r>
              <a:rPr lang="it-IT" dirty="0" smtClean="0"/>
              <a:t>di riferimento:</a:t>
            </a:r>
          </a:p>
          <a:p>
            <a:pPr>
              <a:buNone/>
            </a:pPr>
            <a:r>
              <a:rPr lang="it-IT" dirty="0" smtClean="0"/>
              <a:t>Elena </a:t>
            </a:r>
            <a:r>
              <a:rPr lang="it-IT" dirty="0" err="1" smtClean="0"/>
              <a:t>Svalduz</a:t>
            </a:r>
            <a:r>
              <a:rPr lang="it-IT" dirty="0" smtClean="0"/>
              <a:t>  </a:t>
            </a:r>
            <a:r>
              <a:rPr lang="it-IT" dirty="0" smtClean="0">
                <a:hlinkClick r:id="rId3"/>
              </a:rPr>
              <a:t>elena.svalduz@unipd.it</a:t>
            </a:r>
            <a:r>
              <a:rPr lang="it-IT" dirty="0" smtClean="0"/>
              <a:t> </a:t>
            </a:r>
            <a:endParaRPr lang="it-IT" dirty="0"/>
          </a:p>
        </p:txBody>
      </p:sp>
      <p:sp>
        <p:nvSpPr>
          <p:cNvPr id="4" name="Titolo 1"/>
          <p:cNvSpPr txBox="1">
            <a:spLocks/>
          </p:cNvSpPr>
          <p:nvPr/>
        </p:nvSpPr>
        <p:spPr>
          <a:xfrm>
            <a:off x="323528" y="31500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err="1" smtClean="0">
                <a:ln>
                  <a:noFill/>
                </a:ln>
                <a:solidFill>
                  <a:schemeClr val="tx1"/>
                </a:solidFill>
                <a:effectLst/>
                <a:uLnTx/>
                <a:uFillTx/>
                <a:latin typeface="+mj-lt"/>
                <a:ea typeface="+mj-ea"/>
                <a:cs typeface="+mj-cs"/>
              </a:rPr>
              <a:t>Languages</a:t>
            </a:r>
            <a:endParaRPr kumimoji="0" lang="it-IT"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Segnaposto contenuto 2"/>
          <p:cNvSpPr txBox="1">
            <a:spLocks/>
          </p:cNvSpPr>
          <p:nvPr/>
        </p:nvSpPr>
        <p:spPr>
          <a:xfrm>
            <a:off x="539552" y="4077072"/>
            <a:ext cx="7992888" cy="208823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it-IT" sz="3200" dirty="0" err="1" smtClean="0"/>
              <a:t>Eszterházy</a:t>
            </a:r>
            <a:r>
              <a:rPr lang="it-IT" sz="3200" dirty="0" smtClean="0"/>
              <a:t> </a:t>
            </a:r>
            <a:r>
              <a:rPr lang="it-IT" sz="3200" dirty="0" err="1" smtClean="0"/>
              <a:t>Károly</a:t>
            </a:r>
            <a:r>
              <a:rPr lang="it-IT" sz="3200" dirty="0" smtClean="0"/>
              <a:t> </a:t>
            </a:r>
            <a:r>
              <a:rPr lang="it-IT" sz="3200" dirty="0" err="1" smtClean="0"/>
              <a:t>University-</a:t>
            </a:r>
            <a:r>
              <a:rPr lang="it-IT" sz="3200" dirty="0" smtClean="0"/>
              <a:t> </a:t>
            </a:r>
            <a:r>
              <a:rPr lang="it-IT" sz="3200" dirty="0" err="1" smtClean="0"/>
              <a:t>Main</a:t>
            </a:r>
            <a:r>
              <a:rPr lang="it-IT" sz="3200" dirty="0" smtClean="0"/>
              <a:t> Site</a:t>
            </a:r>
          </a:p>
          <a:p>
            <a:pPr marL="342900" lvl="0" indent="-342900">
              <a:spcBef>
                <a:spcPct val="20000"/>
              </a:spcBef>
            </a:pPr>
            <a:r>
              <a:rPr lang="it-IT" sz="2000" dirty="0" smtClean="0">
                <a:hlinkClick r:id="rId4"/>
              </a:rPr>
              <a:t>https://cuni.cz/UKEN-142.html </a:t>
            </a:r>
            <a:endParaRPr lang="it-IT" sz="2000" dirty="0" smtClean="0"/>
          </a:p>
          <a:p>
            <a:pPr marL="342900" lvl="0" indent="-342900">
              <a:spcBef>
                <a:spcPct val="20000"/>
              </a:spcBef>
            </a:pPr>
            <a:r>
              <a:rPr lang="it-IT" sz="2000" noProof="0" dirty="0" smtClean="0"/>
              <a:t>Docenti </a:t>
            </a:r>
            <a:r>
              <a:rPr lang="it-IT" sz="2000" noProof="0" dirty="0" smtClean="0"/>
              <a:t>di riferimento:</a:t>
            </a:r>
          </a:p>
          <a:p>
            <a:pPr marL="342900" lvl="0" indent="-342900">
              <a:spcBef>
                <a:spcPct val="20000"/>
              </a:spcBef>
            </a:pPr>
            <a:r>
              <a:rPr lang="it-IT" sz="2000" noProof="0" dirty="0" smtClean="0"/>
              <a:t>Cinzia Franchi </a:t>
            </a:r>
            <a:r>
              <a:rPr lang="it-IT" sz="2000" noProof="0" dirty="0" smtClean="0">
                <a:hlinkClick r:id="rId5"/>
              </a:rPr>
              <a:t>cinzia.franchi@unipd.it</a:t>
            </a:r>
            <a:r>
              <a:rPr lang="it-IT" sz="2000" noProof="0" dirty="0" smtClean="0"/>
              <a:t> </a:t>
            </a:r>
            <a:endParaRPr kumimoji="0" lang="it-IT" sz="20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4624"/>
            <a:ext cx="7776864" cy="6832640"/>
          </a:xfrm>
          <a:prstGeom prst="rect">
            <a:avLst/>
          </a:prstGeom>
          <a:noFill/>
        </p:spPr>
        <p:txBody>
          <a:bodyPr wrap="square" rtlCol="0">
            <a:spAutoFit/>
          </a:bodyPr>
          <a:lstStyle/>
          <a:p>
            <a:r>
              <a:rPr lang="it-IT" sz="2000" dirty="0" smtClean="0"/>
              <a:t>Dipartimento di lingua tedesca </a:t>
            </a:r>
          </a:p>
          <a:p>
            <a:r>
              <a:rPr lang="it-IT" dirty="0" smtClean="0"/>
              <a:t>I docenti, come il Dipartimento di inglese, svolgono ricerche linguistiche e letterarie. </a:t>
            </a:r>
          </a:p>
          <a:p>
            <a:pPr>
              <a:buFont typeface="Arial" pitchFamily="34" charset="0"/>
              <a:buChar char="•"/>
            </a:pPr>
            <a:r>
              <a:rPr lang="it-IT" dirty="0" smtClean="0"/>
              <a:t>traduzione: tema dell'alfabetizzazione con lo studio del ruolo dei testi letterari nella traduzione di valori e la ricerca del vocabolario. Inoltre è portata avanti la ricerca sulla storia della lingua. </a:t>
            </a:r>
          </a:p>
          <a:p>
            <a:pPr>
              <a:buFont typeface="Arial" pitchFamily="34" charset="0"/>
              <a:buChar char="•"/>
            </a:pPr>
            <a:r>
              <a:rPr lang="it-IT" dirty="0" smtClean="0"/>
              <a:t>didattica: analisi dei libri specifici sulla disciplina, questioni linguistiche e competenze degli insegnanti.</a:t>
            </a:r>
          </a:p>
          <a:p>
            <a:pPr>
              <a:buFont typeface="Arial" pitchFamily="34" charset="0"/>
              <a:buChar char="•"/>
            </a:pPr>
            <a:endParaRPr lang="it-IT" dirty="0" smtClean="0"/>
          </a:p>
          <a:p>
            <a:r>
              <a:rPr lang="it-IT" sz="2000" dirty="0" smtClean="0"/>
              <a:t>Dipartimento di Musica</a:t>
            </a:r>
          </a:p>
          <a:p>
            <a:r>
              <a:rPr lang="it-IT" dirty="0" smtClean="0"/>
              <a:t>Ricerca su questioni metodologiche che influenzano l'insegnamento della materia a scuola (ad esempio, sul ruolo delle canzoni popolari e folk, o della musica contemporanea nell'educazione), ma gli insegnanti si occupano anche di storia e biografia della musica. Inoltre, esiste il cosiddetto tema di mappatura del corpo, che mira a rendere i musicisti più consapevoli del proprio respiro, movimenti e tensione durante l'esecuzione.</a:t>
            </a:r>
          </a:p>
          <a:p>
            <a:endParaRPr lang="it-IT" dirty="0" smtClean="0"/>
          </a:p>
          <a:p>
            <a:r>
              <a:rPr lang="it-IT" sz="2000" dirty="0" smtClean="0"/>
              <a:t>Dipartimento di Lingua ungherese</a:t>
            </a:r>
            <a:r>
              <a:rPr lang="it-IT" dirty="0" smtClean="0"/>
              <a:t> </a:t>
            </a:r>
          </a:p>
          <a:p>
            <a:r>
              <a:rPr lang="it-IT" dirty="0" smtClean="0"/>
              <a:t>Il dipartimento è impegnato nella ricerca nel campo del vocabolario, significato, stilistica. Si occupano delle questioni relative all'esame dei mezzi linguistici dei social network. Sono state pubblicate opere linguistiche e comparative.</a:t>
            </a:r>
          </a:p>
          <a:p>
            <a:r>
              <a:rPr lang="it-IT" dirty="0" smtClean="0"/>
              <a:t>I docenti pubblicano e, inevitabilmente, pongono anche grande enfasi sulle questioni metodologiche dell'insegnamento della lingua e della letteratura ungherese.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352976"/>
            <a:ext cx="7776864" cy="3724096"/>
          </a:xfrm>
          <a:prstGeom prst="rect">
            <a:avLst/>
          </a:prstGeom>
          <a:noFill/>
        </p:spPr>
        <p:txBody>
          <a:bodyPr wrap="square" rtlCol="0">
            <a:spAutoFit/>
          </a:bodyPr>
          <a:lstStyle/>
          <a:p>
            <a:r>
              <a:rPr lang="it-IT" sz="2000" dirty="0" smtClean="0"/>
              <a:t>Dipartimenti di Storia</a:t>
            </a:r>
          </a:p>
          <a:p>
            <a:r>
              <a:rPr lang="it-IT" dirty="0" smtClean="0"/>
              <a:t>L' Istituto di storia gestisce tre dipartimenti e una scuola di dottorato. Il dipartimento di storia antica, medievale e della prima modernità.</a:t>
            </a:r>
          </a:p>
          <a:p>
            <a:r>
              <a:rPr lang="it-IT" dirty="0" smtClean="0"/>
              <a:t>È impegnato nell'insegnamento della storia politica, militare, e religiosa ungherese nei diversi periodi in esame, nonché nell'esplorazione delle risorse e nella storiografia. Inoltre, sulla base del programma di dottorato, affrontano la questione della nazionalità dell'</a:t>
            </a:r>
            <a:r>
              <a:rPr lang="it-IT" b="1" dirty="0" smtClean="0"/>
              <a:t>Europa centrale e orientale</a:t>
            </a:r>
            <a:r>
              <a:rPr lang="it-IT" dirty="0" smtClean="0"/>
              <a:t>, la storia nazionale, la storia sociale e la storia della Riforma ungherese. </a:t>
            </a:r>
          </a:p>
          <a:p>
            <a:r>
              <a:rPr lang="it-IT" dirty="0" smtClean="0"/>
              <a:t>Al Dipartimento di Storia Nuova e Contemporanea, la ricerca è in corso sul dualismo e le élite dell'era </a:t>
            </a:r>
            <a:r>
              <a:rPr lang="it-IT" dirty="0" err="1" smtClean="0"/>
              <a:t>Horthy</a:t>
            </a:r>
            <a:r>
              <a:rPr lang="it-IT" dirty="0" smtClean="0"/>
              <a:t>, 19-20. storia sociale del secolo e il periodo del </a:t>
            </a:r>
            <a:r>
              <a:rPr lang="it-IT" dirty="0" err="1" smtClean="0"/>
              <a:t>kádárismo</a:t>
            </a:r>
            <a:r>
              <a:rPr lang="it-IT" dirty="0" smtClean="0"/>
              <a:t>. </a:t>
            </a:r>
          </a:p>
          <a:p>
            <a:r>
              <a:rPr lang="it-IT" dirty="0" smtClean="0"/>
              <a:t>Il Dipartimento per i beni culturali e la storia culturale è impegnato nella ricerca di libri sulla storia culturale, in particolare all'inizio del periodo moderno</a:t>
            </a:r>
          </a:p>
        </p:txBody>
      </p:sp>
      <p:sp>
        <p:nvSpPr>
          <p:cNvPr id="3" name="Freccia in giù 2"/>
          <p:cNvSpPr/>
          <p:nvPr/>
        </p:nvSpPr>
        <p:spPr>
          <a:xfrm>
            <a:off x="3779912" y="4149080"/>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83568" y="4460339"/>
            <a:ext cx="7776864" cy="984885"/>
          </a:xfrm>
          <a:prstGeom prst="rect">
            <a:avLst/>
          </a:prstGeom>
          <a:noFill/>
        </p:spPr>
        <p:txBody>
          <a:bodyPr wrap="square" rtlCol="0">
            <a:spAutoFit/>
          </a:bodyPr>
          <a:lstStyle/>
          <a:p>
            <a:r>
              <a:rPr lang="it-IT" sz="2000" dirty="0" smtClean="0"/>
              <a:t>A quest’ultimo appartiene anche la laurea magistrale in “Cultural Heritage”con corsi erogati in lingua tedesca</a:t>
            </a:r>
          </a:p>
          <a:p>
            <a:r>
              <a:rPr lang="it-IT" dirty="0" smtClean="0">
                <a:hlinkClick r:id="rId2"/>
              </a:rPr>
              <a:t>http://nkk.uni-eger.hu/public/uploads/kulturalis-orokseg_554a02ee7c2ff.pdf</a:t>
            </a:r>
            <a:r>
              <a:rPr lang="it-IT" dirty="0" smtClean="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267027"/>
            <a:ext cx="7560840" cy="6186309"/>
          </a:xfrm>
          <a:prstGeom prst="rect">
            <a:avLst/>
          </a:prstGeom>
          <a:noFill/>
        </p:spPr>
        <p:txBody>
          <a:bodyPr wrap="square" rtlCol="0">
            <a:spAutoFit/>
          </a:bodyPr>
          <a:lstStyle/>
          <a:p>
            <a:pPr algn="ctr"/>
            <a:r>
              <a:rPr lang="it-IT" sz="2800" dirty="0" smtClean="0"/>
              <a:t>10 FLUSSI</a:t>
            </a:r>
            <a:endParaRPr lang="it-IT" sz="2800" dirty="0" smtClean="0"/>
          </a:p>
          <a:p>
            <a:pPr algn="ctr"/>
            <a:r>
              <a:rPr lang="it-IT" sz="2800" dirty="0" smtClean="0"/>
              <a:t> </a:t>
            </a:r>
          </a:p>
          <a:p>
            <a:pPr algn="ctr"/>
            <a:r>
              <a:rPr lang="it-IT" sz="2800" dirty="0" smtClean="0"/>
              <a:t>7 STATI:</a:t>
            </a:r>
          </a:p>
          <a:p>
            <a:pPr algn="ctr">
              <a:buFont typeface="Arial" pitchFamily="34" charset="0"/>
              <a:buChar char="•"/>
            </a:pPr>
            <a:r>
              <a:rPr lang="it-IT" sz="2400" dirty="0" smtClean="0"/>
              <a:t>Austria</a:t>
            </a:r>
          </a:p>
          <a:p>
            <a:pPr algn="ctr">
              <a:buFont typeface="Arial" pitchFamily="34" charset="0"/>
              <a:buChar char="•"/>
            </a:pPr>
            <a:r>
              <a:rPr lang="it-IT" sz="2400" dirty="0" smtClean="0"/>
              <a:t>Germania</a:t>
            </a:r>
          </a:p>
          <a:p>
            <a:pPr algn="ctr">
              <a:buFont typeface="Arial" pitchFamily="34" charset="0"/>
              <a:buChar char="•"/>
            </a:pPr>
            <a:r>
              <a:rPr lang="it-IT" sz="2400" dirty="0" smtClean="0"/>
              <a:t>Francia</a:t>
            </a:r>
          </a:p>
          <a:p>
            <a:pPr algn="ctr">
              <a:buFont typeface="Arial" pitchFamily="34" charset="0"/>
              <a:buChar char="•"/>
            </a:pPr>
            <a:r>
              <a:rPr lang="it-IT" sz="2400" dirty="0" smtClean="0"/>
              <a:t>Portogallo</a:t>
            </a:r>
          </a:p>
          <a:p>
            <a:pPr algn="ctr">
              <a:buFont typeface="Arial" pitchFamily="34" charset="0"/>
              <a:buChar char="•"/>
            </a:pPr>
            <a:r>
              <a:rPr lang="it-IT" sz="2400" dirty="0" smtClean="0"/>
              <a:t>Spagna</a:t>
            </a:r>
          </a:p>
          <a:p>
            <a:pPr algn="ctr">
              <a:buFont typeface="Arial" pitchFamily="34" charset="0"/>
              <a:buChar char="•"/>
            </a:pPr>
            <a:r>
              <a:rPr lang="it-IT" sz="2400" dirty="0" smtClean="0"/>
              <a:t>Repubblica Ceca</a:t>
            </a:r>
          </a:p>
          <a:p>
            <a:pPr algn="ctr">
              <a:buFont typeface="Arial" pitchFamily="34" charset="0"/>
              <a:buChar char="•"/>
            </a:pPr>
            <a:r>
              <a:rPr lang="it-IT" sz="2400" dirty="0" smtClean="0"/>
              <a:t>Ungheria</a:t>
            </a:r>
          </a:p>
          <a:p>
            <a:pPr algn="ctr">
              <a:buFont typeface="Arial" pitchFamily="34" charset="0"/>
              <a:buChar char="•"/>
            </a:pPr>
            <a:endParaRPr lang="it-IT" sz="2400" dirty="0" smtClean="0"/>
          </a:p>
          <a:p>
            <a:pPr algn="ctr">
              <a:buFont typeface="Arial" pitchFamily="34" charset="0"/>
              <a:buChar char="•"/>
            </a:pPr>
            <a:endParaRPr lang="it-IT" sz="2400" dirty="0" smtClean="0"/>
          </a:p>
          <a:p>
            <a:pPr algn="ctr">
              <a:buFont typeface="Arial" pitchFamily="34" charset="0"/>
              <a:buChar char="•"/>
            </a:pPr>
            <a:endParaRPr lang="it-IT" sz="2400" dirty="0" smtClean="0"/>
          </a:p>
          <a:p>
            <a:pPr algn="ctr"/>
            <a:r>
              <a:rPr lang="it-IT" sz="2400" dirty="0" smtClean="0"/>
              <a:t>Con offerte didattiche tra loro molto varie</a:t>
            </a:r>
          </a:p>
          <a:p>
            <a:pPr algn="ctr"/>
            <a:endParaRPr lang="it-IT" sz="2400" dirty="0" smtClean="0"/>
          </a:p>
          <a:p>
            <a:pPr algn="ctr"/>
            <a:r>
              <a:rPr lang="it-IT" sz="2400" dirty="0" smtClean="0"/>
              <a:t>A VOI LA SCELTA! </a:t>
            </a:r>
            <a:endParaRPr lang="it-IT"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267027"/>
            <a:ext cx="7560840" cy="6186309"/>
          </a:xfrm>
          <a:prstGeom prst="rect">
            <a:avLst/>
          </a:prstGeom>
          <a:noFill/>
        </p:spPr>
        <p:txBody>
          <a:bodyPr wrap="square" rtlCol="0">
            <a:spAutoFit/>
          </a:bodyPr>
          <a:lstStyle/>
          <a:p>
            <a:r>
              <a:rPr lang="it-IT" sz="2800" dirty="0" smtClean="0"/>
              <a:t>Questi flussi sono di seguito raggruppati per nazione.</a:t>
            </a:r>
          </a:p>
          <a:p>
            <a:r>
              <a:rPr lang="it-IT" sz="2800" dirty="0" smtClean="0"/>
              <a:t> </a:t>
            </a:r>
          </a:p>
          <a:p>
            <a:r>
              <a:rPr lang="it-IT" sz="2800" dirty="0" smtClean="0"/>
              <a:t>Per ognuna di queste sono descritte nel dettaglio le singole università dei flussi e alcune informazioni utili:</a:t>
            </a:r>
          </a:p>
          <a:p>
            <a:pPr>
              <a:buFont typeface="Arial" pitchFamily="34" charset="0"/>
              <a:buChar char="•"/>
            </a:pPr>
            <a:r>
              <a:rPr lang="it-IT" sz="2400" dirty="0" smtClean="0"/>
              <a:t> </a:t>
            </a:r>
            <a:r>
              <a:rPr lang="it-IT" sz="2000" dirty="0" smtClean="0"/>
              <a:t>il numero dei </a:t>
            </a:r>
            <a:r>
              <a:rPr lang="it-IT" sz="2000" b="1" dirty="0" smtClean="0"/>
              <a:t>posti disponibili,</a:t>
            </a:r>
          </a:p>
          <a:p>
            <a:pPr>
              <a:buFont typeface="Arial" pitchFamily="34" charset="0"/>
              <a:buChar char="•"/>
            </a:pPr>
            <a:r>
              <a:rPr lang="it-IT" sz="2000" b="1" dirty="0" smtClean="0"/>
              <a:t> i mesi di </a:t>
            </a:r>
            <a:r>
              <a:rPr lang="it-IT" sz="2000" b="1" dirty="0" err="1" smtClean="0"/>
              <a:t>Erasmus</a:t>
            </a:r>
            <a:endParaRPr lang="it-IT" sz="2000" b="1" dirty="0" smtClean="0"/>
          </a:p>
          <a:p>
            <a:pPr>
              <a:buFont typeface="Arial" pitchFamily="34" charset="0"/>
              <a:buChar char="•"/>
            </a:pPr>
            <a:r>
              <a:rPr lang="it-IT" sz="2000" b="1" dirty="0" smtClean="0"/>
              <a:t> la lingua principale delle Università estere, se son presenti corsi in altre lingue e se è richiesto un certificato di lingua alla partenza e di che tipo.</a:t>
            </a:r>
          </a:p>
          <a:p>
            <a:r>
              <a:rPr lang="it-IT" sz="2800" b="1" dirty="0" smtClean="0"/>
              <a:t> </a:t>
            </a:r>
          </a:p>
          <a:p>
            <a:r>
              <a:rPr lang="it-IT" sz="2400" dirty="0" smtClean="0"/>
              <a:t>Infine, sono elencati dei </a:t>
            </a:r>
            <a:r>
              <a:rPr lang="it-IT" sz="2400" b="1" dirty="0" smtClean="0"/>
              <a:t>link utili: il sito dei singoli Atenei, il catalogo dei corsi (se disponibile), il catalogo dei corsi in inglese o altre lingue (se ce ne sono</a:t>
            </a:r>
            <a:r>
              <a:rPr lang="it-IT" sz="2400" b="1" dirty="0" smtClean="0"/>
              <a:t>). E più in generale, l’offerta didattica e di ricerca.</a:t>
            </a:r>
            <a:endParaRPr lang="it-IT"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27384"/>
            <a:ext cx="8229600" cy="1143000"/>
          </a:xfrm>
        </p:spPr>
        <p:txBody>
          <a:bodyPr>
            <a:normAutofit/>
          </a:bodyPr>
          <a:lstStyle/>
          <a:p>
            <a:r>
              <a:rPr lang="it-IT" sz="4800" b="1" dirty="0" smtClean="0"/>
              <a:t>Austria</a:t>
            </a:r>
            <a:endParaRPr lang="it-IT" sz="4800" b="1" dirty="0"/>
          </a:p>
        </p:txBody>
      </p:sp>
      <p:sp>
        <p:nvSpPr>
          <p:cNvPr id="3" name="CasellaDiTesto 2"/>
          <p:cNvSpPr txBox="1"/>
          <p:nvPr/>
        </p:nvSpPr>
        <p:spPr>
          <a:xfrm>
            <a:off x="1115616" y="1052736"/>
            <a:ext cx="6624736" cy="1077218"/>
          </a:xfrm>
          <a:prstGeom prst="rect">
            <a:avLst/>
          </a:prstGeom>
          <a:noFill/>
        </p:spPr>
        <p:txBody>
          <a:bodyPr wrap="square" rtlCol="0">
            <a:spAutoFit/>
          </a:bodyPr>
          <a:lstStyle/>
          <a:p>
            <a:pPr algn="ctr"/>
            <a:r>
              <a:rPr lang="it-IT" sz="3200" dirty="0" err="1" smtClean="0"/>
              <a:t>Universitaet</a:t>
            </a:r>
            <a:r>
              <a:rPr lang="it-IT" sz="3200" dirty="0" smtClean="0"/>
              <a:t> </a:t>
            </a:r>
            <a:r>
              <a:rPr lang="it-IT" sz="3200" dirty="0" err="1" smtClean="0"/>
              <a:t>Salzburg-</a:t>
            </a:r>
            <a:r>
              <a:rPr lang="it-IT" sz="3200" dirty="0" smtClean="0"/>
              <a:t> </a:t>
            </a:r>
            <a:r>
              <a:rPr lang="it-IT" sz="3200" dirty="0" err="1" smtClean="0"/>
              <a:t>Main</a:t>
            </a:r>
            <a:r>
              <a:rPr lang="it-IT" sz="3200" dirty="0" smtClean="0"/>
              <a:t> Site</a:t>
            </a:r>
          </a:p>
          <a:p>
            <a:pPr algn="ctr"/>
            <a:r>
              <a:rPr lang="it-IT" sz="3200" dirty="0" smtClean="0"/>
              <a:t>(Salisburgo)  </a:t>
            </a:r>
          </a:p>
        </p:txBody>
      </p:sp>
      <p:sp>
        <p:nvSpPr>
          <p:cNvPr id="4" name="CasellaDiTesto 3"/>
          <p:cNvSpPr txBox="1"/>
          <p:nvPr/>
        </p:nvSpPr>
        <p:spPr>
          <a:xfrm>
            <a:off x="899592" y="2708920"/>
            <a:ext cx="4896544" cy="3046988"/>
          </a:xfrm>
          <a:prstGeom prst="rect">
            <a:avLst/>
          </a:prstGeom>
          <a:noFill/>
        </p:spPr>
        <p:txBody>
          <a:bodyPr wrap="square" rtlCol="0">
            <a:spAutoFit/>
          </a:bodyPr>
          <a:lstStyle/>
          <a:p>
            <a:r>
              <a:rPr lang="it-IT" sz="2400" b="1" dirty="0" smtClean="0"/>
              <a:t>Posti: </a:t>
            </a:r>
            <a:r>
              <a:rPr lang="it-IT" sz="2400" dirty="0" smtClean="0"/>
              <a:t>2 </a:t>
            </a:r>
            <a:r>
              <a:rPr lang="it-IT" sz="2000" dirty="0" smtClean="0"/>
              <a:t>(in comune con i corsi SDA, PGT, DAMS)</a:t>
            </a:r>
          </a:p>
          <a:p>
            <a:r>
              <a:rPr lang="it-IT" sz="2400" b="1" dirty="0" smtClean="0"/>
              <a:t>Mesi: </a:t>
            </a:r>
            <a:r>
              <a:rPr lang="it-IT" sz="2400" dirty="0" smtClean="0"/>
              <a:t>6</a:t>
            </a:r>
          </a:p>
          <a:p>
            <a:r>
              <a:rPr lang="it-IT" sz="2400" b="1" dirty="0" smtClean="0"/>
              <a:t>Lingua </a:t>
            </a:r>
            <a:r>
              <a:rPr lang="it-IT" sz="2400" b="1" dirty="0" smtClean="0"/>
              <a:t>principale: </a:t>
            </a:r>
            <a:r>
              <a:rPr lang="it-IT" sz="2400" dirty="0" smtClean="0"/>
              <a:t>inglese (B2) </a:t>
            </a:r>
          </a:p>
          <a:p>
            <a:r>
              <a:rPr lang="it-IT" sz="2400" b="1" dirty="0" smtClean="0"/>
              <a:t>Presenza di corsi in altre lingue:</a:t>
            </a:r>
            <a:r>
              <a:rPr lang="it-IT" sz="2400" dirty="0" smtClean="0"/>
              <a:t> tedesco</a:t>
            </a:r>
          </a:p>
          <a:p>
            <a:r>
              <a:rPr lang="it-IT" sz="2400" b="1" dirty="0" smtClean="0"/>
              <a:t>Sito:</a:t>
            </a:r>
          </a:p>
          <a:p>
            <a:endParaRPr lang="it-IT" sz="2800" dirty="0"/>
          </a:p>
        </p:txBody>
      </p:sp>
      <p:sp>
        <p:nvSpPr>
          <p:cNvPr id="5" name="Freccia a destra 4"/>
          <p:cNvSpPr/>
          <p:nvPr/>
        </p:nvSpPr>
        <p:spPr>
          <a:xfrm>
            <a:off x="4932040" y="3789040"/>
            <a:ext cx="936104"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6084168" y="3429000"/>
            <a:ext cx="2304256" cy="2308324"/>
          </a:xfrm>
          <a:prstGeom prst="rect">
            <a:avLst/>
          </a:prstGeom>
          <a:noFill/>
        </p:spPr>
        <p:txBody>
          <a:bodyPr wrap="square" rtlCol="0">
            <a:spAutoFit/>
          </a:bodyPr>
          <a:lstStyle/>
          <a:p>
            <a:r>
              <a:rPr lang="it-IT" dirty="0" smtClean="0">
                <a:hlinkClick r:id="rId2"/>
              </a:rPr>
              <a:t>https://www.uni-salzburg.at/fileadmin/multimedia/Internationale%20Beziehungen/2019_20_ArtHistory_Musicology_Dance_Studies.pdf</a:t>
            </a:r>
            <a:endParaRPr lang="it-IT" dirty="0" smtClean="0"/>
          </a:p>
          <a:p>
            <a:r>
              <a:rPr lang="it-IT" dirty="0" smtClean="0"/>
              <a:t>(2019-2020)</a:t>
            </a:r>
            <a:endParaRPr lang="it-IT" dirty="0"/>
          </a:p>
        </p:txBody>
      </p:sp>
      <p:sp>
        <p:nvSpPr>
          <p:cNvPr id="7" name="CasellaDiTesto 6"/>
          <p:cNvSpPr txBox="1"/>
          <p:nvPr/>
        </p:nvSpPr>
        <p:spPr>
          <a:xfrm>
            <a:off x="1619672" y="4953942"/>
            <a:ext cx="4464496" cy="1200329"/>
          </a:xfrm>
          <a:prstGeom prst="rect">
            <a:avLst/>
          </a:prstGeom>
          <a:noFill/>
        </p:spPr>
        <p:txBody>
          <a:bodyPr wrap="square" rtlCol="0">
            <a:spAutoFit/>
          </a:bodyPr>
          <a:lstStyle/>
          <a:p>
            <a:pPr>
              <a:buNone/>
            </a:pPr>
            <a:r>
              <a:rPr lang="it-IT" dirty="0" smtClean="0">
                <a:hlinkClick r:id="rId3"/>
              </a:rPr>
              <a:t>https://www.uni-salzburg.at/index.php?id=23809&amp;L=1</a:t>
            </a:r>
            <a:endParaRPr lang="it-IT" dirty="0" smtClean="0"/>
          </a:p>
          <a:p>
            <a:pPr>
              <a:buNone/>
            </a:pPr>
            <a:r>
              <a:rPr lang="it-IT" dirty="0" smtClean="0"/>
              <a:t>Sito di riferimento per studenti del progetto </a:t>
            </a:r>
            <a:r>
              <a:rPr lang="it-IT" dirty="0" err="1" smtClean="0"/>
              <a:t>Erasmus+</a:t>
            </a:r>
            <a:endParaRPr lang="it-IT" dirty="0" smtClean="0"/>
          </a:p>
        </p:txBody>
      </p:sp>
      <p:sp>
        <p:nvSpPr>
          <p:cNvPr id="8" name="CasellaDiTesto 7"/>
          <p:cNvSpPr txBox="1"/>
          <p:nvPr/>
        </p:nvSpPr>
        <p:spPr>
          <a:xfrm>
            <a:off x="5868144" y="2996952"/>
            <a:ext cx="2980624" cy="369332"/>
          </a:xfrm>
          <a:prstGeom prst="rect">
            <a:avLst/>
          </a:prstGeom>
          <a:noFill/>
        </p:spPr>
        <p:txBody>
          <a:bodyPr wrap="none" rtlCol="0">
            <a:spAutoFit/>
          </a:bodyPr>
          <a:lstStyle/>
          <a:p>
            <a:r>
              <a:rPr lang="it-IT" dirty="0" smtClean="0"/>
              <a:t>Corsi erogati in lingua inglese:</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9244</TotalTime>
  <Words>5760</Words>
  <Application>Microsoft Office PowerPoint</Application>
  <PresentationFormat>Presentazione su schermo (4:3)</PresentationFormat>
  <Paragraphs>678</Paragraphs>
  <Slides>72</Slides>
  <Notes>1</Notes>
  <HiddenSlides>0</HiddenSlides>
  <MMClips>0</MMClips>
  <ScaleCrop>false</ScaleCrop>
  <HeadingPairs>
    <vt:vector size="4" baseType="variant">
      <vt:variant>
        <vt:lpstr>Tema</vt:lpstr>
      </vt:variant>
      <vt:variant>
        <vt:i4>1</vt:i4>
      </vt:variant>
      <vt:variant>
        <vt:lpstr>Titoli diapositive</vt:lpstr>
      </vt:variant>
      <vt:variant>
        <vt:i4>72</vt:i4>
      </vt:variant>
    </vt:vector>
  </HeadingPairs>
  <TitlesOfParts>
    <vt:vector size="73" baseType="lpstr">
      <vt:lpstr>Tema di Office</vt:lpstr>
      <vt:lpstr>FLUSSI ERASMUS+ APERTI PER STORIA E TUTELA DEI BENI ARTISTICI E MUSICALI</vt:lpstr>
      <vt:lpstr>LINEE GUIDA GENERALI  </vt:lpstr>
      <vt:lpstr>Diapositiva 3</vt:lpstr>
      <vt:lpstr>Diapositiva 4</vt:lpstr>
      <vt:lpstr>Arts Flussi a disposizione:</vt:lpstr>
      <vt:lpstr>Music and performing arts:</vt:lpstr>
      <vt:lpstr>Architecture and town planning</vt:lpstr>
      <vt:lpstr>Diapositiva 8</vt:lpstr>
      <vt:lpstr>Austria</vt:lpstr>
      <vt:lpstr>Altri link utili:</vt:lpstr>
      <vt:lpstr>Ricerca e didattica</vt:lpstr>
      <vt:lpstr>Diapositiva 12</vt:lpstr>
      <vt:lpstr>Diapositiva 13</vt:lpstr>
      <vt:lpstr>Francia</vt:lpstr>
      <vt:lpstr>Diapositiva 15</vt:lpstr>
      <vt:lpstr>Diapositiva 16</vt:lpstr>
      <vt:lpstr>Diapositiva 17</vt:lpstr>
      <vt:lpstr>Diapositiva 18</vt:lpstr>
      <vt:lpstr>Diapositiva 19</vt:lpstr>
      <vt:lpstr>Diapositiva 20</vt:lpstr>
      <vt:lpstr>Diapositiva 21</vt:lpstr>
      <vt:lpstr>Germania</vt:lpstr>
      <vt:lpstr>Altri link utili:</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Spagna</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FLUSSI ERASMUS+ APERTI PER STORIA E TUTELA DEI BENI ARTISTICI E MUSICALI</dc:title>
  <dc:creator>Fabrizio</dc:creator>
  <cp:lastModifiedBy>Fabrizio</cp:lastModifiedBy>
  <cp:revision>282</cp:revision>
  <dcterms:created xsi:type="dcterms:W3CDTF">2019-11-29T15:06:16Z</dcterms:created>
  <dcterms:modified xsi:type="dcterms:W3CDTF">2019-12-15T16:48:14Z</dcterms:modified>
</cp:coreProperties>
</file>