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b="def" i="def"/>
      <a:tcStyle>
        <a:tcBdr/>
        <a:fill>
          <a:solidFill>
            <a:schemeClr val="accent3">
              <a:lumOff val="44000"/>
            </a:schemeClr>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b="def" i="def"/>
      <a:tcStyle>
        <a:tcBdr/>
        <a:fill>
          <a:solidFill>
            <a:srgbClr val="E7E7ED"/>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3">
              <a:lumOff val="44000"/>
            </a:schemeClr>
          </a:solidFill>
        </a:fill>
      </a:tcStyle>
    </a:band2H>
    <a:firstCol>
      <a:tcTxStyle b="on" i="off">
        <a:font>
          <a:latin typeface="Calibri"/>
          <a:ea typeface="Calibri"/>
          <a:cs typeface="Calibri"/>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
          <a:latin typeface="Calibri"/>
          <a:ea typeface="Calibri"/>
          <a:cs typeface="Calibri"/>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chemeClr val="accent3">
              <a:lumOff val="44000"/>
            </a:schemeClr>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8" name="Shape 118"/>
          <p:cNvSpPr/>
          <p:nvPr>
            <p:ph type="sldImg"/>
          </p:nvPr>
        </p:nvSpPr>
        <p:spPr>
          <a:xfrm>
            <a:off x="1143000" y="685800"/>
            <a:ext cx="4572000" cy="3429000"/>
          </a:xfrm>
          <a:prstGeom prst="rect">
            <a:avLst/>
          </a:prstGeom>
        </p:spPr>
        <p:txBody>
          <a:bodyPr/>
          <a:lstStyle/>
          <a:p>
            <a:pPr/>
          </a:p>
        </p:txBody>
      </p:sp>
      <p:sp>
        <p:nvSpPr>
          <p:cNvPr id="119" name="Shape 11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b="1" sz="1200">
        <a:latin typeface="+mj-lt"/>
        <a:ea typeface="+mj-ea"/>
        <a:cs typeface="+mj-cs"/>
        <a:sym typeface="Arial"/>
      </a:defRPr>
    </a:lvl1pPr>
    <a:lvl2pPr indent="228600" latinLnBrk="0">
      <a:defRPr b="1" sz="1200">
        <a:latin typeface="+mj-lt"/>
        <a:ea typeface="+mj-ea"/>
        <a:cs typeface="+mj-cs"/>
        <a:sym typeface="Arial"/>
      </a:defRPr>
    </a:lvl2pPr>
    <a:lvl3pPr indent="457200" latinLnBrk="0">
      <a:defRPr b="1" sz="1200">
        <a:latin typeface="+mj-lt"/>
        <a:ea typeface="+mj-ea"/>
        <a:cs typeface="+mj-cs"/>
        <a:sym typeface="Arial"/>
      </a:defRPr>
    </a:lvl3pPr>
    <a:lvl4pPr indent="685800" latinLnBrk="0">
      <a:defRPr b="1" sz="1200">
        <a:latin typeface="+mj-lt"/>
        <a:ea typeface="+mj-ea"/>
        <a:cs typeface="+mj-cs"/>
        <a:sym typeface="Arial"/>
      </a:defRPr>
    </a:lvl4pPr>
    <a:lvl5pPr indent="914400" latinLnBrk="0">
      <a:defRPr b="1" sz="1200">
        <a:latin typeface="+mj-lt"/>
        <a:ea typeface="+mj-ea"/>
        <a:cs typeface="+mj-cs"/>
        <a:sym typeface="Arial"/>
      </a:defRPr>
    </a:lvl5pPr>
    <a:lvl6pPr indent="1143000" latinLnBrk="0">
      <a:defRPr b="1" sz="1200">
        <a:latin typeface="+mj-lt"/>
        <a:ea typeface="+mj-ea"/>
        <a:cs typeface="+mj-cs"/>
        <a:sym typeface="Arial"/>
      </a:defRPr>
    </a:lvl6pPr>
    <a:lvl7pPr indent="1371600" latinLnBrk="0">
      <a:defRPr b="1" sz="1200">
        <a:latin typeface="+mj-lt"/>
        <a:ea typeface="+mj-ea"/>
        <a:cs typeface="+mj-cs"/>
        <a:sym typeface="Arial"/>
      </a:defRPr>
    </a:lvl7pPr>
    <a:lvl8pPr indent="1600200" latinLnBrk="0">
      <a:defRPr b="1" sz="1200">
        <a:latin typeface="+mj-lt"/>
        <a:ea typeface="+mj-ea"/>
        <a:cs typeface="+mj-cs"/>
        <a:sym typeface="Arial"/>
      </a:defRPr>
    </a:lvl8pPr>
    <a:lvl9pPr indent="1828800" latinLnBrk="0">
      <a:defRPr b="1"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a titolo">
    <p:spTree>
      <p:nvGrpSpPr>
        <p:cNvPr id="1" name=""/>
        <p:cNvGrpSpPr/>
        <p:nvPr/>
      </p:nvGrpSpPr>
      <p:grpSpPr>
        <a:xfrm>
          <a:off x="0" y="0"/>
          <a:ext cx="0" cy="0"/>
          <a:chOff x="0" y="0"/>
          <a:chExt cx="0" cy="0"/>
        </a:xfrm>
      </p:grpSpPr>
      <p:sp>
        <p:nvSpPr>
          <p:cNvPr id="11" name="Titolo Testo"/>
          <p:cNvSpPr txBox="1"/>
          <p:nvPr>
            <p:ph type="title"/>
          </p:nvPr>
        </p:nvSpPr>
        <p:spPr>
          <a:xfrm>
            <a:off x="685800" y="2130425"/>
            <a:ext cx="7772400" cy="1470025"/>
          </a:xfrm>
          <a:prstGeom prst="rect">
            <a:avLst/>
          </a:prstGeom>
        </p:spPr>
        <p:txBody>
          <a:bodyPr/>
          <a:lstStyle/>
          <a:p>
            <a:pPr/>
            <a:r>
              <a:t>Titolo Testo</a:t>
            </a:r>
          </a:p>
        </p:txBody>
      </p:sp>
      <p:sp>
        <p:nvSpPr>
          <p:cNvPr id="12" name="Corpo livello uno…"/>
          <p:cNvSpPr txBox="1"/>
          <p:nvPr>
            <p:ph type="body" sz="quarter" idx="1"/>
          </p:nvPr>
        </p:nvSpPr>
        <p:spPr>
          <a:xfrm>
            <a:off x="1371600" y="3886200"/>
            <a:ext cx="6400800" cy="175260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testo verticale">
    <p:spTree>
      <p:nvGrpSpPr>
        <p:cNvPr id="1" name=""/>
        <p:cNvGrpSpPr/>
        <p:nvPr/>
      </p:nvGrpSpPr>
      <p:grpSpPr>
        <a:xfrm>
          <a:off x="0" y="0"/>
          <a:ext cx="0" cy="0"/>
          <a:chOff x="0" y="0"/>
          <a:chExt cx="0" cy="0"/>
        </a:xfrm>
      </p:grpSpPr>
      <p:sp>
        <p:nvSpPr>
          <p:cNvPr id="92" name="Titolo Testo"/>
          <p:cNvSpPr txBox="1"/>
          <p:nvPr>
            <p:ph type="title"/>
          </p:nvPr>
        </p:nvSpPr>
        <p:spPr>
          <a:prstGeom prst="rect">
            <a:avLst/>
          </a:prstGeom>
        </p:spPr>
        <p:txBody>
          <a:bodyPr/>
          <a:lstStyle/>
          <a:p>
            <a:pPr/>
            <a:r>
              <a:t>Titolo Testo</a:t>
            </a:r>
          </a:p>
        </p:txBody>
      </p:sp>
      <p:sp>
        <p:nvSpPr>
          <p:cNvPr id="93"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9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verticale e testo">
    <p:spTree>
      <p:nvGrpSpPr>
        <p:cNvPr id="1" name=""/>
        <p:cNvGrpSpPr/>
        <p:nvPr/>
      </p:nvGrpSpPr>
      <p:grpSpPr>
        <a:xfrm>
          <a:off x="0" y="0"/>
          <a:ext cx="0" cy="0"/>
          <a:chOff x="0" y="0"/>
          <a:chExt cx="0" cy="0"/>
        </a:xfrm>
      </p:grpSpPr>
      <p:sp>
        <p:nvSpPr>
          <p:cNvPr id="101" name="Titolo Testo"/>
          <p:cNvSpPr txBox="1"/>
          <p:nvPr>
            <p:ph type="title"/>
          </p:nvPr>
        </p:nvSpPr>
        <p:spPr>
          <a:xfrm>
            <a:off x="6629400" y="0"/>
            <a:ext cx="2057400" cy="6858000"/>
          </a:xfrm>
          <a:prstGeom prst="rect">
            <a:avLst/>
          </a:prstGeom>
        </p:spPr>
        <p:txBody>
          <a:bodyPr/>
          <a:lstStyle/>
          <a:p>
            <a:pPr/>
            <a:r>
              <a:t>Titolo Testo</a:t>
            </a:r>
          </a:p>
        </p:txBody>
      </p:sp>
      <p:sp>
        <p:nvSpPr>
          <p:cNvPr id="102" name="Corpo livello uno…"/>
          <p:cNvSpPr txBox="1"/>
          <p:nvPr>
            <p:ph type="body" idx="1"/>
          </p:nvPr>
        </p:nvSpPr>
        <p:spPr>
          <a:xfrm>
            <a:off x="457200" y="0"/>
            <a:ext cx="6019800" cy="6858000"/>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10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contenuto">
    <p:spTree>
      <p:nvGrpSpPr>
        <p:cNvPr id="1" name=""/>
        <p:cNvGrpSpPr/>
        <p:nvPr/>
      </p:nvGrpSpPr>
      <p:grpSpPr>
        <a:xfrm>
          <a:off x="0" y="0"/>
          <a:ext cx="0" cy="0"/>
          <a:chOff x="0" y="0"/>
          <a:chExt cx="0" cy="0"/>
        </a:xfrm>
      </p:grpSpPr>
      <p:sp>
        <p:nvSpPr>
          <p:cNvPr id="110" name="Titolo Testo"/>
          <p:cNvSpPr txBox="1"/>
          <p:nvPr>
            <p:ph type="title"/>
          </p:nvPr>
        </p:nvSpPr>
        <p:spPr>
          <a:prstGeom prst="rect">
            <a:avLst/>
          </a:prstGeom>
        </p:spPr>
        <p:txBody>
          <a:bodyPr/>
          <a:lstStyle/>
          <a:p>
            <a:pPr/>
            <a:r>
              <a:t>Titolo Testo</a:t>
            </a:r>
          </a:p>
        </p:txBody>
      </p:sp>
      <p:sp>
        <p:nvSpPr>
          <p:cNvPr id="111"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11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contenuto">
    <p:spTree>
      <p:nvGrpSpPr>
        <p:cNvPr id="1" name=""/>
        <p:cNvGrpSpPr/>
        <p:nvPr/>
      </p:nvGrpSpPr>
      <p:grpSpPr>
        <a:xfrm>
          <a:off x="0" y="0"/>
          <a:ext cx="0" cy="0"/>
          <a:chOff x="0" y="0"/>
          <a:chExt cx="0" cy="0"/>
        </a:xfrm>
      </p:grpSpPr>
      <p:sp>
        <p:nvSpPr>
          <p:cNvPr id="20" name="Titolo Testo"/>
          <p:cNvSpPr txBox="1"/>
          <p:nvPr>
            <p:ph type="title"/>
          </p:nvPr>
        </p:nvSpPr>
        <p:spPr>
          <a:prstGeom prst="rect">
            <a:avLst/>
          </a:prstGeom>
        </p:spPr>
        <p:txBody>
          <a:bodyPr/>
          <a:lstStyle/>
          <a:p>
            <a:pPr/>
            <a:r>
              <a:t>Titolo Testo</a:t>
            </a:r>
          </a:p>
        </p:txBody>
      </p:sp>
      <p:sp>
        <p:nvSpPr>
          <p:cNvPr id="21"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testazione sezione">
    <p:spTree>
      <p:nvGrpSpPr>
        <p:cNvPr id="1" name=""/>
        <p:cNvGrpSpPr/>
        <p:nvPr/>
      </p:nvGrpSpPr>
      <p:grpSpPr>
        <a:xfrm>
          <a:off x="0" y="0"/>
          <a:ext cx="0" cy="0"/>
          <a:chOff x="0" y="0"/>
          <a:chExt cx="0" cy="0"/>
        </a:xfrm>
      </p:grpSpPr>
      <p:sp>
        <p:nvSpPr>
          <p:cNvPr id="29" name="Titolo Testo"/>
          <p:cNvSpPr txBox="1"/>
          <p:nvPr>
            <p:ph type="title"/>
          </p:nvPr>
        </p:nvSpPr>
        <p:spPr>
          <a:xfrm>
            <a:off x="722312" y="4406900"/>
            <a:ext cx="7772401" cy="1362075"/>
          </a:xfrm>
          <a:prstGeom prst="rect">
            <a:avLst/>
          </a:prstGeom>
        </p:spPr>
        <p:txBody>
          <a:bodyPr anchor="t"/>
          <a:lstStyle>
            <a:lvl1pPr algn="l">
              <a:defRPr b="1" cap="all" sz="4000"/>
            </a:lvl1pPr>
          </a:lstStyle>
          <a:p>
            <a:pPr/>
            <a:r>
              <a:t>Titolo Testo</a:t>
            </a:r>
          </a:p>
        </p:txBody>
      </p:sp>
      <p:sp>
        <p:nvSpPr>
          <p:cNvPr id="30" name="Corpo livello uno…"/>
          <p:cNvSpPr txBox="1"/>
          <p:nvPr>
            <p:ph type="body" sz="quarter" idx="1"/>
          </p:nvPr>
        </p:nvSpPr>
        <p:spPr>
          <a:xfrm>
            <a:off x="722312" y="2906713"/>
            <a:ext cx="7772401" cy="1500188"/>
          </a:xfrm>
          <a:prstGeom prst="rect">
            <a:avLst/>
          </a:prstGeom>
        </p:spPr>
        <p:txBody>
          <a:bodyPr anchor="b"/>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pPr/>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to 2">
    <p:spTree>
      <p:nvGrpSpPr>
        <p:cNvPr id="1" name=""/>
        <p:cNvGrpSpPr/>
        <p:nvPr/>
      </p:nvGrpSpPr>
      <p:grpSpPr>
        <a:xfrm>
          <a:off x="0" y="0"/>
          <a:ext cx="0" cy="0"/>
          <a:chOff x="0" y="0"/>
          <a:chExt cx="0" cy="0"/>
        </a:xfrm>
      </p:grpSpPr>
      <p:sp>
        <p:nvSpPr>
          <p:cNvPr id="38" name="Titolo Testo"/>
          <p:cNvSpPr txBox="1"/>
          <p:nvPr>
            <p:ph type="title"/>
          </p:nvPr>
        </p:nvSpPr>
        <p:spPr>
          <a:prstGeom prst="rect">
            <a:avLst/>
          </a:prstGeom>
        </p:spPr>
        <p:txBody>
          <a:bodyPr/>
          <a:lstStyle/>
          <a:p>
            <a:pPr/>
            <a:r>
              <a:t>Titolo Testo</a:t>
            </a:r>
          </a:p>
        </p:txBody>
      </p:sp>
      <p:sp>
        <p:nvSpPr>
          <p:cNvPr id="39" name="Corpo livello uno…"/>
          <p:cNvSpPr txBox="1"/>
          <p:nvPr>
            <p:ph type="body" sz="half" idx="1"/>
          </p:nvPr>
        </p:nvSpPr>
        <p:spPr>
          <a:xfrm>
            <a:off x="457200" y="1600200"/>
            <a:ext cx="4038600" cy="5257800"/>
          </a:xfrm>
          <a:prstGeom prst="rect">
            <a:avLst/>
          </a:prstGeom>
        </p:spPr>
        <p:txBody>
          <a:bodyPr/>
          <a:lstStyle>
            <a:lvl1pPr>
              <a:defRPr sz="2800"/>
            </a:lvl1pPr>
            <a:lvl2pPr marL="779462" indent="-333375">
              <a:defRPr sz="2800"/>
            </a:lvl2pPr>
            <a:lvl3pPr marL="1223327" indent="-320039">
              <a:defRPr sz="2800"/>
            </a:lvl3pPr>
            <a:lvl4pPr marL="1716087" indent="-355599">
              <a:defRPr sz="2800"/>
            </a:lvl4pPr>
            <a:lvl5pPr marL="2173288" indent="-355600">
              <a:defRPr sz="2800"/>
            </a:lvl5pPr>
          </a:lstStyle>
          <a:p>
            <a:pPr/>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fronto">
    <p:spTree>
      <p:nvGrpSpPr>
        <p:cNvPr id="1" name=""/>
        <p:cNvGrpSpPr/>
        <p:nvPr/>
      </p:nvGrpSpPr>
      <p:grpSpPr>
        <a:xfrm>
          <a:off x="0" y="0"/>
          <a:ext cx="0" cy="0"/>
          <a:chOff x="0" y="0"/>
          <a:chExt cx="0" cy="0"/>
        </a:xfrm>
      </p:grpSpPr>
      <p:sp>
        <p:nvSpPr>
          <p:cNvPr id="47" name="Titolo Testo"/>
          <p:cNvSpPr txBox="1"/>
          <p:nvPr>
            <p:ph type="title"/>
          </p:nvPr>
        </p:nvSpPr>
        <p:spPr>
          <a:xfrm>
            <a:off x="457200" y="274638"/>
            <a:ext cx="8229600" cy="1143001"/>
          </a:xfrm>
          <a:prstGeom prst="rect">
            <a:avLst/>
          </a:prstGeom>
        </p:spPr>
        <p:txBody>
          <a:bodyPr/>
          <a:lstStyle/>
          <a:p>
            <a:pPr/>
            <a:r>
              <a:t>Titolo Testo</a:t>
            </a:r>
          </a:p>
        </p:txBody>
      </p:sp>
      <p:sp>
        <p:nvSpPr>
          <p:cNvPr id="48" name="Corpo livello uno…"/>
          <p:cNvSpPr txBox="1"/>
          <p:nvPr>
            <p:ph type="body" sz="quarter" idx="1"/>
          </p:nvPr>
        </p:nvSpPr>
        <p:spPr>
          <a:xfrm>
            <a:off x="457200" y="1535112"/>
            <a:ext cx="4040188" cy="63976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Corpo livello uno</a:t>
            </a:r>
          </a:p>
          <a:p>
            <a:pPr lvl="1"/>
            <a:r>
              <a:t>Corpo livello due</a:t>
            </a:r>
          </a:p>
          <a:p>
            <a:pPr lvl="2"/>
            <a:r>
              <a:t>Corpo livello tre</a:t>
            </a:r>
          </a:p>
          <a:p>
            <a:pPr lvl="3"/>
            <a:r>
              <a:t>Corpo livello quattro</a:t>
            </a:r>
          </a:p>
          <a:p>
            <a:pPr lvl="4"/>
            <a:r>
              <a:t>Corpo livello cinque</a:t>
            </a:r>
          </a:p>
        </p:txBody>
      </p:sp>
      <p:sp>
        <p:nvSpPr>
          <p:cNvPr id="49" name="Rettangolo"/>
          <p:cNvSpPr/>
          <p:nvPr>
            <p:ph type="body" sz="quarter" idx="13"/>
          </p:nvPr>
        </p:nvSpPr>
        <p:spPr>
          <a:xfrm>
            <a:off x="4645025" y="1535112"/>
            <a:ext cx="4041775" cy="639763"/>
          </a:xfrm>
          <a:prstGeom prst="rect">
            <a:avLst/>
          </a:prstGeom>
        </p:spPr>
        <p:txBody>
          <a:bodyPr anchor="b"/>
          <a:lstStyle/>
          <a:p>
            <a:pPr marL="0" indent="0">
              <a:buSzTx/>
              <a:buFontTx/>
              <a:buNone/>
              <a:defRPr b="1" sz="2400"/>
            </a:pPr>
          </a:p>
        </p:txBody>
      </p:sp>
      <p:sp>
        <p:nvSpPr>
          <p:cNvPr id="5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lo titolo">
    <p:spTree>
      <p:nvGrpSpPr>
        <p:cNvPr id="1" name=""/>
        <p:cNvGrpSpPr/>
        <p:nvPr/>
      </p:nvGrpSpPr>
      <p:grpSpPr>
        <a:xfrm>
          <a:off x="0" y="0"/>
          <a:ext cx="0" cy="0"/>
          <a:chOff x="0" y="0"/>
          <a:chExt cx="0" cy="0"/>
        </a:xfrm>
      </p:grpSpPr>
      <p:sp>
        <p:nvSpPr>
          <p:cNvPr id="57" name="Titolo Testo"/>
          <p:cNvSpPr txBox="1"/>
          <p:nvPr>
            <p:ph type="title"/>
          </p:nvPr>
        </p:nvSpPr>
        <p:spPr>
          <a:prstGeom prst="rect">
            <a:avLst/>
          </a:prstGeom>
        </p:spPr>
        <p:txBody>
          <a:bodyPr/>
          <a:lstStyle/>
          <a:p>
            <a:pPr/>
            <a:r>
              <a:t>Titolo Testo</a:t>
            </a:r>
          </a:p>
        </p:txBody>
      </p:sp>
      <p:sp>
        <p:nvSpPr>
          <p:cNvPr id="5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o">
    <p:spTree>
      <p:nvGrpSpPr>
        <p:cNvPr id="1" name=""/>
        <p:cNvGrpSpPr/>
        <p:nvPr/>
      </p:nvGrpSpPr>
      <p:grpSpPr>
        <a:xfrm>
          <a:off x="0" y="0"/>
          <a:ext cx="0" cy="0"/>
          <a:chOff x="0" y="0"/>
          <a:chExt cx="0" cy="0"/>
        </a:xfrm>
      </p:grpSpPr>
      <p:sp>
        <p:nvSpPr>
          <p:cNvPr id="6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to con didascalia">
    <p:spTree>
      <p:nvGrpSpPr>
        <p:cNvPr id="1" name=""/>
        <p:cNvGrpSpPr/>
        <p:nvPr/>
      </p:nvGrpSpPr>
      <p:grpSpPr>
        <a:xfrm>
          <a:off x="0" y="0"/>
          <a:ext cx="0" cy="0"/>
          <a:chOff x="0" y="0"/>
          <a:chExt cx="0" cy="0"/>
        </a:xfrm>
      </p:grpSpPr>
      <p:sp>
        <p:nvSpPr>
          <p:cNvPr id="72" name="Titolo Testo"/>
          <p:cNvSpPr txBox="1"/>
          <p:nvPr>
            <p:ph type="title"/>
          </p:nvPr>
        </p:nvSpPr>
        <p:spPr>
          <a:xfrm>
            <a:off x="457200" y="273050"/>
            <a:ext cx="3008314" cy="1162050"/>
          </a:xfrm>
          <a:prstGeom prst="rect">
            <a:avLst/>
          </a:prstGeom>
        </p:spPr>
        <p:txBody>
          <a:bodyPr anchor="b"/>
          <a:lstStyle>
            <a:lvl1pPr algn="l">
              <a:defRPr b="1" sz="2000"/>
            </a:lvl1pPr>
          </a:lstStyle>
          <a:p>
            <a:pPr/>
            <a:r>
              <a:t>Titolo Testo</a:t>
            </a:r>
          </a:p>
        </p:txBody>
      </p:sp>
      <p:sp>
        <p:nvSpPr>
          <p:cNvPr id="73" name="Corpo livello uno…"/>
          <p:cNvSpPr txBox="1"/>
          <p:nvPr>
            <p:ph type="body" idx="1"/>
          </p:nvPr>
        </p:nvSpPr>
        <p:spPr>
          <a:xfrm>
            <a:off x="3575050" y="273050"/>
            <a:ext cx="5111750" cy="5853113"/>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74" name="Rettangolo"/>
          <p:cNvSpPr/>
          <p:nvPr>
            <p:ph type="body" sz="half" idx="13"/>
          </p:nvPr>
        </p:nvSpPr>
        <p:spPr>
          <a:xfrm>
            <a:off x="457199" y="1435100"/>
            <a:ext cx="3008315" cy="4691063"/>
          </a:xfrm>
          <a:prstGeom prst="rect">
            <a:avLst/>
          </a:prstGeom>
        </p:spPr>
        <p:txBody>
          <a:bodyPr/>
          <a:lstStyle/>
          <a:p>
            <a:pPr marL="0" indent="0">
              <a:buSzTx/>
              <a:buFontTx/>
              <a:buNone/>
              <a:defRPr sz="1400"/>
            </a:pPr>
          </a:p>
        </p:txBody>
      </p:sp>
      <p:sp>
        <p:nvSpPr>
          <p:cNvPr id="7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magine con didascalia">
    <p:spTree>
      <p:nvGrpSpPr>
        <p:cNvPr id="1" name=""/>
        <p:cNvGrpSpPr/>
        <p:nvPr/>
      </p:nvGrpSpPr>
      <p:grpSpPr>
        <a:xfrm>
          <a:off x="0" y="0"/>
          <a:ext cx="0" cy="0"/>
          <a:chOff x="0" y="0"/>
          <a:chExt cx="0" cy="0"/>
        </a:xfrm>
      </p:grpSpPr>
      <p:sp>
        <p:nvSpPr>
          <p:cNvPr id="82" name="Titolo Testo"/>
          <p:cNvSpPr txBox="1"/>
          <p:nvPr>
            <p:ph type="title"/>
          </p:nvPr>
        </p:nvSpPr>
        <p:spPr>
          <a:xfrm>
            <a:off x="1792288" y="4800600"/>
            <a:ext cx="5486401" cy="566738"/>
          </a:xfrm>
          <a:prstGeom prst="rect">
            <a:avLst/>
          </a:prstGeom>
        </p:spPr>
        <p:txBody>
          <a:bodyPr anchor="b"/>
          <a:lstStyle>
            <a:lvl1pPr algn="l">
              <a:defRPr b="1" sz="2000"/>
            </a:lvl1pPr>
          </a:lstStyle>
          <a:p>
            <a:pPr/>
            <a:r>
              <a:t>Titolo Testo</a:t>
            </a:r>
          </a:p>
        </p:txBody>
      </p:sp>
      <p:sp>
        <p:nvSpPr>
          <p:cNvPr id="83" name="Immagine"/>
          <p:cNvSpPr/>
          <p:nvPr>
            <p:ph type="pic" sz="half" idx="13"/>
          </p:nvPr>
        </p:nvSpPr>
        <p:spPr>
          <a:xfrm>
            <a:off x="1792288" y="612775"/>
            <a:ext cx="5486401" cy="4114800"/>
          </a:xfrm>
          <a:prstGeom prst="rect">
            <a:avLst/>
          </a:prstGeom>
        </p:spPr>
        <p:txBody>
          <a:bodyPr lIns="91439" tIns="45719" rIns="91439" bIns="45719">
            <a:noAutofit/>
          </a:bodyPr>
          <a:lstStyle/>
          <a:p>
            <a:pPr/>
          </a:p>
        </p:txBody>
      </p:sp>
      <p:sp>
        <p:nvSpPr>
          <p:cNvPr id="84" name="Corpo livello uno…"/>
          <p:cNvSpPr txBox="1"/>
          <p:nvPr>
            <p:ph type="body" sz="quarter" idx="1"/>
          </p:nvPr>
        </p:nvSpPr>
        <p:spPr>
          <a:xfrm>
            <a:off x="1792288" y="5367337"/>
            <a:ext cx="5486401" cy="804863"/>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pPr/>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3">
            <a:lumOff val="44000"/>
          </a:schemeClr>
        </a:solidFill>
      </p:bgPr>
    </p:bg>
    <p:spTree>
      <p:nvGrpSpPr>
        <p:cNvPr id="1" name=""/>
        <p:cNvGrpSpPr/>
        <p:nvPr/>
      </p:nvGrpSpPr>
      <p:grpSpPr>
        <a:xfrm>
          <a:off x="0" y="0"/>
          <a:ext cx="0" cy="0"/>
          <a:chOff x="0" y="0"/>
          <a:chExt cx="0" cy="0"/>
        </a:xfrm>
      </p:grpSpPr>
      <p:sp>
        <p:nvSpPr>
          <p:cNvPr id="2" name="Titolo Testo"/>
          <p:cNvSpPr txBox="1"/>
          <p:nvPr>
            <p:ph type="title"/>
          </p:nvPr>
        </p:nvSpPr>
        <p:spPr>
          <a:xfrm>
            <a:off x="457200" y="0"/>
            <a:ext cx="8229600" cy="16922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Titolo Testo</a:t>
            </a:r>
          </a:p>
        </p:txBody>
      </p:sp>
      <p:sp>
        <p:nvSpPr>
          <p:cNvPr id="3" name="Corpo livello uno…"/>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p:nvPr>
            <p:ph type="sldNum" sz="quarter" idx="2"/>
          </p:nvPr>
        </p:nvSpPr>
        <p:spPr>
          <a:xfrm>
            <a:off x="7477021" y="6245225"/>
            <a:ext cx="284372" cy="307340"/>
          </a:xfrm>
          <a:prstGeom prst="rect">
            <a:avLst/>
          </a:prstGeom>
          <a:ln w="12700">
            <a:miter lim="400000"/>
          </a:ln>
        </p:spPr>
        <p:txBody>
          <a:bodyPr wrap="none" lIns="45719" rIns="45719">
            <a:spAutoFit/>
          </a:bodyPr>
          <a:lstStyle>
            <a:lvl1pPr algn="ct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1pPr>
      <a:lvl2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2pPr>
      <a:lvl3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3pPr>
      <a:lvl4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4pPr>
      <a:lvl5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5pPr>
      <a:lvl6pPr marL="39687" marR="0" indent="4572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6pPr>
      <a:lvl7pPr marL="39687" marR="0" indent="9144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7pPr>
      <a:lvl8pPr marL="39687" marR="0" indent="13716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8pPr>
      <a:lvl9pPr marL="39687" marR="0" indent="18288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9pPr>
    </p:titleStyle>
    <p:bodyStyle>
      <a:lvl1pPr marL="382588"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1pPr>
      <a:lvl2pPr marL="772659"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2pPr>
      <a:lvl3pPr marL="1208087"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3pPr>
      <a:lvl4pPr marL="1726247"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4pPr>
      <a:lvl5pPr marL="2183448"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5pPr>
      <a:lvl6pPr marL="2640648"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6pPr>
      <a:lvl7pPr marL="3097848"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7pPr>
      <a:lvl8pPr marL="3555047"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8pPr>
      <a:lvl9pPr marL="4012247"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9pPr>
    </p:bodyStyle>
    <p:otherStyle>
      <a:lvl1pPr marL="0" marR="0" indent="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1pPr>
      <a:lvl2pPr marL="0" marR="0" indent="4572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2pPr>
      <a:lvl3pPr marL="0" marR="0" indent="9144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3pPr>
      <a:lvl4pPr marL="0" marR="0" indent="13716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4pPr>
      <a:lvl5pPr marL="0" marR="0" indent="18288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5pPr>
      <a:lvl6pPr marL="0" marR="0" indent="22860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6pPr>
      <a:lvl7pPr marL="0" marR="0" indent="27432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7pPr>
      <a:lvl8pPr marL="0" marR="0" indent="32004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8pPr>
      <a:lvl9pPr marL="0" marR="0" indent="36576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5.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6.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7.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8.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9.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0.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1.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2.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3.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4.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8C0D1C"/>
        </a:solidFill>
      </p:bgPr>
    </p:bg>
    <p:spTree>
      <p:nvGrpSpPr>
        <p:cNvPr id="1" name=""/>
        <p:cNvGrpSpPr/>
        <p:nvPr/>
      </p:nvGrpSpPr>
      <p:grpSpPr>
        <a:xfrm>
          <a:off x="0" y="0"/>
          <a:ext cx="0" cy="0"/>
          <a:chOff x="0" y="0"/>
          <a:chExt cx="0" cy="0"/>
        </a:xfrm>
      </p:grpSpPr>
      <p:pic>
        <p:nvPicPr>
          <p:cNvPr id="121" name="logo-dBC&amp;UniPD_bianco.pdf" descr="logo-dBC&amp;UniPD_bianco.pdf"/>
          <p:cNvPicPr>
            <a:picLocks noChangeAspect="1"/>
          </p:cNvPicPr>
          <p:nvPr/>
        </p:nvPicPr>
        <p:blipFill>
          <a:blip r:embed="rId2">
            <a:extLst/>
          </a:blip>
          <a:stretch>
            <a:fillRect/>
          </a:stretch>
        </p:blipFill>
        <p:spPr>
          <a:xfrm>
            <a:off x="0" y="-963613"/>
            <a:ext cx="9144000" cy="6461127"/>
          </a:xfrm>
          <a:prstGeom prst="rect">
            <a:avLst/>
          </a:prstGeom>
          <a:ln w="12700">
            <a:miter lim="400000"/>
          </a:ln>
        </p:spPr>
      </p:pic>
      <p:sp>
        <p:nvSpPr>
          <p:cNvPr id="122" name="History of Animation…"/>
          <p:cNvSpPr txBox="1"/>
          <p:nvPr>
            <p:ph type="body" sz="half" idx="1"/>
          </p:nvPr>
        </p:nvSpPr>
        <p:spPr>
          <a:xfrm>
            <a:off x="971550" y="3644900"/>
            <a:ext cx="7200900" cy="2879725"/>
          </a:xfrm>
          <a:prstGeom prst="rect">
            <a:avLst/>
          </a:prstGeom>
        </p:spPr>
        <p:txBody>
          <a:bodyPr/>
          <a:lstStyle/>
          <a:p>
            <a:pPr marL="0" indent="39687" algn="ctr">
              <a:buSzTx/>
              <a:buNone/>
              <a:defRPr b="1" i="1" sz="6000">
                <a:solidFill>
                  <a:schemeClr val="accent3">
                    <a:lumOff val="44000"/>
                  </a:schemeClr>
                </a:solidFill>
              </a:defRPr>
            </a:pPr>
            <a:r>
              <a:t>History of Animation</a:t>
            </a:r>
          </a:p>
          <a:p>
            <a:pPr marL="0" indent="39687" algn="ctr">
              <a:buSzTx/>
              <a:buNone/>
              <a:defRPr b="1" i="1" sz="1600">
                <a:solidFill>
                  <a:schemeClr val="accent3">
                    <a:lumOff val="44000"/>
                  </a:schemeClr>
                </a:solidFill>
              </a:defRPr>
            </a:pPr>
            <a:r>
              <a:t>Second Cycle Degree in Theatre, Film, Television and Media Studies</a:t>
            </a:r>
          </a:p>
          <a:p>
            <a:pPr marL="0" indent="39687" algn="r">
              <a:buSzTx/>
              <a:buNone/>
              <a:defRPr sz="2000">
                <a:solidFill>
                  <a:schemeClr val="accent3">
                    <a:lumOff val="44000"/>
                  </a:schemeClr>
                </a:solidFill>
              </a:defRPr>
            </a:pPr>
          </a:p>
          <a:p>
            <a:pPr marL="0" indent="39687" algn="r">
              <a:buSzTx/>
              <a:buNone/>
              <a:defRPr sz="2000">
                <a:solidFill>
                  <a:schemeClr val="accent3">
                    <a:lumOff val="44000"/>
                  </a:schemeClr>
                </a:solidFill>
              </a:defRPr>
            </a:pPr>
            <a:r>
              <a:t>Academic Year 2019-2020</a:t>
            </a:r>
          </a:p>
          <a:p>
            <a:pPr marL="0" indent="39687" algn="r">
              <a:buSzTx/>
              <a:buNone/>
              <a:defRPr b="1" sz="4000">
                <a:solidFill>
                  <a:schemeClr val="accent3">
                    <a:lumOff val="44000"/>
                  </a:schemeClr>
                </a:solidFill>
              </a:defRPr>
            </a:pPr>
            <a:r>
              <a:t>Lesson 10</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16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67" name="Martha (Walt Disney, 1923)"/>
          <p:cNvSpPr txBox="1"/>
          <p:nvPr/>
        </p:nvSpPr>
        <p:spPr>
          <a:xfrm>
            <a:off x="2915816" y="5733255"/>
            <a:ext cx="3168352"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sz="2000"/>
            </a:pPr>
            <a:r>
              <a:t>Martha </a:t>
            </a:r>
            <a:r>
              <a:rPr i="0"/>
              <a:t>(Walt Disney, 1923)</a:t>
            </a:r>
          </a:p>
        </p:txBody>
      </p:sp>
      <p:pic>
        <p:nvPicPr>
          <p:cNvPr id="168" name="singalong1_songreel_0.png" descr="singalong1_songreel_0.png"/>
          <p:cNvPicPr>
            <a:picLocks noChangeAspect="1"/>
          </p:cNvPicPr>
          <p:nvPr/>
        </p:nvPicPr>
        <p:blipFill>
          <a:blip r:embed="rId3">
            <a:extLst/>
          </a:blip>
          <a:stretch>
            <a:fillRect/>
          </a:stretch>
        </p:blipFill>
        <p:spPr>
          <a:xfrm>
            <a:off x="1475655" y="980728"/>
            <a:ext cx="6340283" cy="4608513"/>
          </a:xfrm>
          <a:prstGeom prst="rect">
            <a:avLst/>
          </a:prstGeom>
          <a:ln w="12700">
            <a:miter lim="400000"/>
          </a:ln>
        </p:spPr>
      </p:pic>
      <p:sp>
        <p:nvSpPr>
          <p:cNvPr id="169" name="Animation in the USA 3…"/>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3</a:t>
            </a:r>
            <a:endParaRPr>
              <a:latin typeface="+mj-lt"/>
              <a:ea typeface="+mj-ea"/>
              <a:cs typeface="+mj-cs"/>
              <a:sym typeface="Arial"/>
            </a:endParaRPr>
          </a:p>
          <a:p>
            <a:pPr indent="39687" algn="r">
              <a:defRPr sz="1800">
                <a:solidFill>
                  <a:schemeClr val="accent3">
                    <a:lumOff val="44000"/>
                  </a:schemeClr>
                </a:solidFill>
              </a:defRPr>
            </a:pPr>
            <a:r>
              <a:t>Walt Disney 1</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17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73" name="Alice’s Wonderland (Walt Disney, 1923)"/>
          <p:cNvSpPr txBox="1"/>
          <p:nvPr/>
        </p:nvSpPr>
        <p:spPr>
          <a:xfrm>
            <a:off x="2555775" y="5733255"/>
            <a:ext cx="4464498"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sz="2000"/>
            </a:pPr>
            <a:r>
              <a:t>Alice’s Wonderland </a:t>
            </a:r>
            <a:r>
              <a:rPr i="0"/>
              <a:t>(Walt Disney, 1923)</a:t>
            </a:r>
          </a:p>
        </p:txBody>
      </p:sp>
      <p:sp>
        <p:nvSpPr>
          <p:cNvPr id="174" name="Animation in the USA 3…"/>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3</a:t>
            </a:r>
            <a:endParaRPr>
              <a:latin typeface="+mj-lt"/>
              <a:ea typeface="+mj-ea"/>
              <a:cs typeface="+mj-cs"/>
              <a:sym typeface="Arial"/>
            </a:endParaRPr>
          </a:p>
          <a:p>
            <a:pPr indent="39687" algn="r">
              <a:defRPr sz="1800">
                <a:solidFill>
                  <a:schemeClr val="accent3">
                    <a:lumOff val="44000"/>
                  </a:schemeClr>
                </a:solidFill>
              </a:defRPr>
            </a:pPr>
            <a:r>
              <a:t>Walt Disney 1</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17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78" name="1923: Disney moves to Hollywood, to join his brother Roy. Alice’s Wonderland makes a good impression on a New York distributor, Margaret J. Winkler – Charles Mintz.…"/>
          <p:cNvSpPr txBox="1"/>
          <p:nvPr/>
        </p:nvSpPr>
        <p:spPr>
          <a:xfrm>
            <a:off x="467543" y="1124743"/>
            <a:ext cx="8208914" cy="553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3200"/>
            </a:pPr>
            <a:r>
              <a:t>1923: Disney moves to Hollywood, to join his brother Roy. </a:t>
            </a:r>
            <a:r>
              <a:rPr i="1"/>
              <a:t>Alice’s Wonderland</a:t>
            </a:r>
            <a:r>
              <a:t> makes a good impression on a New York distributor, Margaret J. Winkler – Charles Mintz.</a:t>
            </a:r>
            <a:endParaRPr>
              <a:latin typeface="+mj-lt"/>
              <a:ea typeface="+mj-ea"/>
              <a:cs typeface="+mj-cs"/>
              <a:sym typeface="Arial"/>
            </a:endParaRPr>
          </a:p>
          <a:p>
            <a:pPr algn="just">
              <a:defRPr b="1" sz="3200"/>
            </a:pPr>
          </a:p>
          <a:p>
            <a:pPr algn="just">
              <a:defRPr b="1" sz="3200"/>
            </a:pPr>
            <a:r>
              <a:t>1924-1927: “Alice Comedies” (Virginia Davis, Margie Gay,  Lois Hardwick). A first “cast” of funny animals (Peg-Leg-Pete…).</a:t>
            </a:r>
            <a:endParaRPr>
              <a:latin typeface="+mj-lt"/>
              <a:ea typeface="+mj-ea"/>
              <a:cs typeface="+mj-cs"/>
              <a:sym typeface="Arial"/>
            </a:endParaRPr>
          </a:p>
          <a:p>
            <a:pPr algn="just">
              <a:defRPr b="1" sz="3200"/>
            </a:pPr>
          </a:p>
          <a:p>
            <a:pPr algn="just">
              <a:defRPr b="1" sz="3200"/>
            </a:pPr>
          </a:p>
        </p:txBody>
      </p:sp>
      <p:sp>
        <p:nvSpPr>
          <p:cNvPr id="179" name="Animation in the USA 3…"/>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3</a:t>
            </a:r>
            <a:endParaRPr>
              <a:latin typeface="+mj-lt"/>
              <a:ea typeface="+mj-ea"/>
              <a:cs typeface="+mj-cs"/>
              <a:sym typeface="Arial"/>
            </a:endParaRPr>
          </a:p>
          <a:p>
            <a:pPr indent="39687" algn="r">
              <a:defRPr sz="1800">
                <a:solidFill>
                  <a:schemeClr val="accent3">
                    <a:lumOff val="44000"/>
                  </a:schemeClr>
                </a:solidFill>
              </a:defRPr>
            </a:pPr>
            <a:r>
              <a:t>Walt Disney 1</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18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83" name="Alice solves the puzzle (Walt Disney, 1925)"/>
          <p:cNvSpPr txBox="1"/>
          <p:nvPr/>
        </p:nvSpPr>
        <p:spPr>
          <a:xfrm>
            <a:off x="2267743" y="5733255"/>
            <a:ext cx="4752530"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sz="2000"/>
            </a:pPr>
            <a:r>
              <a:t>Alice solves the puzzle </a:t>
            </a:r>
            <a:r>
              <a:rPr i="0"/>
              <a:t>(Walt Disney, 1925)</a:t>
            </a:r>
          </a:p>
        </p:txBody>
      </p:sp>
      <p:sp>
        <p:nvSpPr>
          <p:cNvPr id="184" name="Animation in the USA 3…"/>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3</a:t>
            </a:r>
            <a:endParaRPr>
              <a:latin typeface="+mj-lt"/>
              <a:ea typeface="+mj-ea"/>
              <a:cs typeface="+mj-cs"/>
              <a:sym typeface="Arial"/>
            </a:endParaRPr>
          </a:p>
          <a:p>
            <a:pPr indent="39687" algn="r">
              <a:defRPr sz="1800">
                <a:solidFill>
                  <a:schemeClr val="accent3">
                    <a:lumOff val="44000"/>
                  </a:schemeClr>
                </a:solidFill>
              </a:defRPr>
            </a:pPr>
            <a:r>
              <a:t>Walt Disney 1</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18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88" name="1927: “Oswald the Lucky Rabbit”…"/>
          <p:cNvSpPr txBox="1"/>
          <p:nvPr/>
        </p:nvSpPr>
        <p:spPr>
          <a:xfrm>
            <a:off x="467543" y="1124744"/>
            <a:ext cx="8208914" cy="796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pPr>
            <a:r>
              <a:t>1927: “Oswald the Lucky Rabbit”</a:t>
            </a:r>
            <a:endParaRPr>
              <a:latin typeface="+mj-lt"/>
              <a:ea typeface="+mj-ea"/>
              <a:cs typeface="+mj-cs"/>
              <a:sym typeface="Arial"/>
            </a:endParaRPr>
          </a:p>
          <a:p>
            <a:pPr algn="just">
              <a:defRPr b="1"/>
            </a:pPr>
          </a:p>
          <a:p>
            <a:pPr algn="just">
              <a:defRPr b="1"/>
            </a:pPr>
            <a:r>
              <a:t>«[…] Producer Charles Mintz wrestled control of the Oswald production staff from Walt Disney in 1928, after Mintz presented him with an ultimatum in a meeting in New York City. Disney was devastated by the ensuing treachery, but as fate would have it, he sketched Mickey on the train ride back to Los Angeles. The rest, naturally, is the stuff of legend, exactly the sort of inspiring story that gets repeated endlessly, often not accurately».</a:t>
            </a:r>
            <a:endParaRPr>
              <a:latin typeface="+mj-lt"/>
              <a:ea typeface="+mj-ea"/>
              <a:cs typeface="+mj-cs"/>
              <a:sym typeface="Arial"/>
            </a:endParaRPr>
          </a:p>
          <a:p>
            <a:pPr algn="just">
              <a:defRPr b="1"/>
            </a:pPr>
          </a:p>
          <a:p>
            <a:pPr algn="just">
              <a:defRPr b="1"/>
            </a:pPr>
            <a:r>
              <a:t>Tom Klein, “Walt-to-Walt Oswald”, in </a:t>
            </a:r>
            <a:r>
              <a:rPr i="1"/>
              <a:t>Griffithiana</a:t>
            </a:r>
            <a:r>
              <a:t>, no. 71, 2001, p. 29.</a:t>
            </a:r>
            <a:endParaRPr>
              <a:latin typeface="+mj-lt"/>
              <a:ea typeface="+mj-ea"/>
              <a:cs typeface="+mj-cs"/>
              <a:sym typeface="Arial"/>
            </a:endParaRPr>
          </a:p>
          <a:p>
            <a:pPr algn="just">
              <a:defRPr b="1"/>
            </a:pPr>
          </a:p>
          <a:p>
            <a:pPr algn="just">
              <a:defRPr b="1"/>
            </a:pPr>
          </a:p>
          <a:p>
            <a:pPr algn="just">
              <a:defRPr b="1"/>
            </a:pPr>
          </a:p>
          <a:p>
            <a:pPr algn="just">
              <a:defRPr b="1" sz="3200"/>
            </a:pPr>
          </a:p>
          <a:p>
            <a:pPr algn="just">
              <a:defRPr b="1" sz="3200"/>
            </a:pPr>
          </a:p>
          <a:p>
            <a:pPr algn="just">
              <a:defRPr b="1" sz="3200"/>
            </a:pPr>
          </a:p>
        </p:txBody>
      </p:sp>
      <p:sp>
        <p:nvSpPr>
          <p:cNvPr id="189"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19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93" name="The Hand Behind the Mouse: The Ub Iwerks Story (Leslie Iwerks, 1999)"/>
          <p:cNvSpPr txBox="1"/>
          <p:nvPr/>
        </p:nvSpPr>
        <p:spPr>
          <a:xfrm>
            <a:off x="755575" y="5949279"/>
            <a:ext cx="7632850"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sz="2000"/>
            </a:pPr>
            <a:r>
              <a:t>The Hand Behind the Mouse: The Ub Iwerks Story </a:t>
            </a:r>
            <a:r>
              <a:rPr i="0"/>
              <a:t>(Leslie Iwerks, 1999)</a:t>
            </a:r>
          </a:p>
        </p:txBody>
      </p:sp>
      <p:sp>
        <p:nvSpPr>
          <p:cNvPr id="194"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19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98" name="Steamboat Willie (Walt Disney, 1928)"/>
          <p:cNvSpPr txBox="1"/>
          <p:nvPr/>
        </p:nvSpPr>
        <p:spPr>
          <a:xfrm>
            <a:off x="2483767" y="5949279"/>
            <a:ext cx="4176466"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sz="2000"/>
            </a:pPr>
            <a:r>
              <a:t>Steamboat Willie </a:t>
            </a:r>
            <a:r>
              <a:rPr i="0"/>
              <a:t>(Walt Disney, 1928)</a:t>
            </a:r>
          </a:p>
        </p:txBody>
      </p:sp>
      <p:sp>
        <p:nvSpPr>
          <p:cNvPr id="199"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20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03" name="The Skeleton Dance (Walt Disney, 1929)"/>
          <p:cNvSpPr txBox="1"/>
          <p:nvPr/>
        </p:nvSpPr>
        <p:spPr>
          <a:xfrm>
            <a:off x="2195735" y="5949279"/>
            <a:ext cx="4464498"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sz="2000"/>
            </a:pPr>
            <a:r>
              <a:t>The Skeleton Dance </a:t>
            </a:r>
            <a:r>
              <a:rPr i="0"/>
              <a:t>(Walt Disney, 1929)</a:t>
            </a:r>
          </a:p>
        </p:txBody>
      </p:sp>
      <p:sp>
        <p:nvSpPr>
          <p:cNvPr id="204"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20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08" name="Pinocchio (Ben Sharpsteen et al., 1940)"/>
          <p:cNvSpPr txBox="1"/>
          <p:nvPr/>
        </p:nvSpPr>
        <p:spPr>
          <a:xfrm>
            <a:off x="2411759" y="5949279"/>
            <a:ext cx="4464498"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sz="2000"/>
            </a:pPr>
            <a:r>
              <a:t>Pinocchio </a:t>
            </a:r>
            <a:r>
              <a:rPr i="0"/>
              <a:t>(Ben Sharpsteen et al., 1940)</a:t>
            </a:r>
          </a:p>
        </p:txBody>
      </p:sp>
      <p:sp>
        <p:nvSpPr>
          <p:cNvPr id="209"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21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213" name="davis-9.jpg" descr="davis-9.jpg"/>
          <p:cNvPicPr>
            <a:picLocks noChangeAspect="1"/>
          </p:cNvPicPr>
          <p:nvPr/>
        </p:nvPicPr>
        <p:blipFill>
          <a:blip r:embed="rId3">
            <a:extLst/>
          </a:blip>
          <a:stretch>
            <a:fillRect/>
          </a:stretch>
        </p:blipFill>
        <p:spPr>
          <a:xfrm>
            <a:off x="1259632" y="980726"/>
            <a:ext cx="6696744" cy="5317216"/>
          </a:xfrm>
          <a:prstGeom prst="rect">
            <a:avLst/>
          </a:prstGeom>
          <a:ln w="12700">
            <a:miter lim="400000"/>
          </a:ln>
        </p:spPr>
      </p:pic>
      <p:sp>
        <p:nvSpPr>
          <p:cNvPr id="214"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25" name="Animation in the USA 3…"/>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3</a:t>
            </a:r>
            <a:endParaRPr>
              <a:latin typeface="+mj-lt"/>
              <a:ea typeface="+mj-ea"/>
              <a:cs typeface="+mj-cs"/>
              <a:sym typeface="Arial"/>
            </a:endParaRPr>
          </a:p>
          <a:p>
            <a:pPr indent="39687" algn="r">
              <a:defRPr sz="1800">
                <a:solidFill>
                  <a:schemeClr val="accent3">
                    <a:lumOff val="44000"/>
                  </a:schemeClr>
                </a:solidFill>
              </a:defRPr>
            </a:pPr>
            <a:r>
              <a:t>Walt Disney 1</a:t>
            </a:r>
          </a:p>
        </p:txBody>
      </p:sp>
      <p:pic>
        <p:nvPicPr>
          <p:cNvPr id="12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27" name="Walter Elias Disney (1901-1966)…"/>
          <p:cNvSpPr txBox="1"/>
          <p:nvPr/>
        </p:nvSpPr>
        <p:spPr>
          <a:xfrm>
            <a:off x="467543" y="1124744"/>
            <a:ext cx="8208914" cy="4942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800"/>
            </a:pPr>
            <a:r>
              <a:t>Walter Elias Disney (1901-1966)</a:t>
            </a:r>
            <a:endParaRPr>
              <a:latin typeface="+mj-lt"/>
              <a:ea typeface="+mj-ea"/>
              <a:cs typeface="+mj-cs"/>
              <a:sym typeface="Arial"/>
            </a:endParaRPr>
          </a:p>
          <a:p>
            <a:pPr algn="ctr">
              <a:defRPr b="1" sz="2800"/>
            </a:pPr>
          </a:p>
          <a:p>
            <a:pPr algn="just">
              <a:defRPr b="1" sz="2000"/>
            </a:pPr>
            <a:r>
              <a:t>- He was born in Chicago on December the 5°, 1901, the fourth son of the Irish-Canadian Elias Disney and Flora Call.</a:t>
            </a:r>
            <a:endParaRPr>
              <a:latin typeface="+mj-lt"/>
              <a:ea typeface="+mj-ea"/>
              <a:cs typeface="+mj-cs"/>
              <a:sym typeface="Arial"/>
            </a:endParaRPr>
          </a:p>
          <a:p>
            <a:pPr algn="just">
              <a:defRPr b="1" sz="2000"/>
            </a:pPr>
            <a:r>
              <a:t>- 1906: the family moved to Marceline, Missouri. They stayed there for 4 years; in 1910 they moved to Kansas City. </a:t>
            </a:r>
            <a:endParaRPr>
              <a:latin typeface="+mj-lt"/>
              <a:ea typeface="+mj-ea"/>
              <a:cs typeface="+mj-cs"/>
              <a:sym typeface="Arial"/>
            </a:endParaRPr>
          </a:p>
          <a:p>
            <a:pPr algn="just">
              <a:defRPr b="1" sz="2000"/>
            </a:pPr>
          </a:p>
          <a:p>
            <a:pPr algn="just">
              <a:defRPr b="1" sz="2000"/>
            </a:pPr>
            <a:r>
              <a:t>«The four years spent in the country […] remained in the future filmmaker’s mind as a symbol of childhood happiness. Disney constantly returned to pastoral themes in his films, and he often gave his interviewers nostalgic, detailed descriptions of Marceline’s paths, willows and prodigiously large apples».</a:t>
            </a:r>
            <a:endParaRPr>
              <a:latin typeface="+mj-lt"/>
              <a:ea typeface="+mj-ea"/>
              <a:cs typeface="+mj-cs"/>
              <a:sym typeface="Arial"/>
            </a:endParaRPr>
          </a:p>
          <a:p>
            <a:pPr algn="just">
              <a:defRPr b="1" sz="2000"/>
            </a:pPr>
          </a:p>
          <a:p>
            <a:pPr algn="just">
              <a:defRPr sz="2000"/>
            </a:pPr>
            <a:r>
              <a:t>Giannalberto Bendazzi, </a:t>
            </a:r>
            <a:r>
              <a:rPr i="1"/>
              <a:t>Cartoons. One Hundred Years of Cinema Animation</a:t>
            </a:r>
            <a:r>
              <a:t>, John Libbey, London, 1994, p. 61.</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21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218" name="DSC05252.jpg" descr="DSC05252.jpg"/>
          <p:cNvPicPr>
            <a:picLocks noChangeAspect="1"/>
          </p:cNvPicPr>
          <p:nvPr/>
        </p:nvPicPr>
        <p:blipFill>
          <a:blip r:embed="rId3">
            <a:extLst/>
          </a:blip>
          <a:stretch>
            <a:fillRect/>
          </a:stretch>
        </p:blipFill>
        <p:spPr>
          <a:xfrm>
            <a:off x="0" y="1469581"/>
            <a:ext cx="9144000" cy="4331971"/>
          </a:xfrm>
          <a:prstGeom prst="rect">
            <a:avLst/>
          </a:prstGeom>
          <a:ln w="12700">
            <a:miter lim="400000"/>
          </a:ln>
        </p:spPr>
      </p:pic>
      <p:sp>
        <p:nvSpPr>
          <p:cNvPr id="219"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22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223" name="Scansione.jpeg" descr="Scansione.jpeg"/>
          <p:cNvPicPr>
            <a:picLocks noChangeAspect="1"/>
          </p:cNvPicPr>
          <p:nvPr/>
        </p:nvPicPr>
        <p:blipFill>
          <a:blip r:embed="rId3">
            <a:extLst/>
          </a:blip>
          <a:stretch>
            <a:fillRect/>
          </a:stretch>
        </p:blipFill>
        <p:spPr>
          <a:xfrm>
            <a:off x="0" y="980726"/>
            <a:ext cx="9144000" cy="4866223"/>
          </a:xfrm>
          <a:prstGeom prst="rect">
            <a:avLst/>
          </a:prstGeom>
          <a:ln w="12700">
            <a:miter lim="400000"/>
          </a:ln>
        </p:spPr>
      </p:pic>
      <p:sp>
        <p:nvSpPr>
          <p:cNvPr id="224"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22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228" name="Scansione 1.jpeg" descr="Scansione 1.jpeg"/>
          <p:cNvPicPr>
            <a:picLocks noChangeAspect="1"/>
          </p:cNvPicPr>
          <p:nvPr/>
        </p:nvPicPr>
        <p:blipFill>
          <a:blip r:embed="rId3">
            <a:extLst/>
          </a:blip>
          <a:stretch>
            <a:fillRect/>
          </a:stretch>
        </p:blipFill>
        <p:spPr>
          <a:xfrm>
            <a:off x="-2" y="980728"/>
            <a:ext cx="9202351" cy="5256585"/>
          </a:xfrm>
          <a:prstGeom prst="rect">
            <a:avLst/>
          </a:prstGeom>
          <a:ln w="12700">
            <a:miter lim="400000"/>
          </a:ln>
        </p:spPr>
      </p:pic>
      <p:sp>
        <p:nvSpPr>
          <p:cNvPr id="229"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23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233" name="Scansione 2.jpeg" descr="Scansione 2.jpeg"/>
          <p:cNvPicPr>
            <a:picLocks noChangeAspect="1"/>
          </p:cNvPicPr>
          <p:nvPr/>
        </p:nvPicPr>
        <p:blipFill>
          <a:blip r:embed="rId3">
            <a:extLst/>
          </a:blip>
          <a:stretch>
            <a:fillRect/>
          </a:stretch>
        </p:blipFill>
        <p:spPr>
          <a:xfrm>
            <a:off x="1187624" y="980728"/>
            <a:ext cx="6997329" cy="5282149"/>
          </a:xfrm>
          <a:prstGeom prst="rect">
            <a:avLst/>
          </a:prstGeom>
          <a:ln w="12700">
            <a:miter lim="400000"/>
          </a:ln>
        </p:spPr>
      </p:pic>
      <p:sp>
        <p:nvSpPr>
          <p:cNvPr id="234"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23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238" name="Scansione 3.jpeg" descr="Scansione 3.jpeg"/>
          <p:cNvPicPr>
            <a:picLocks noChangeAspect="1"/>
          </p:cNvPicPr>
          <p:nvPr/>
        </p:nvPicPr>
        <p:blipFill>
          <a:blip r:embed="rId3">
            <a:extLst/>
          </a:blip>
          <a:stretch>
            <a:fillRect/>
          </a:stretch>
        </p:blipFill>
        <p:spPr>
          <a:xfrm>
            <a:off x="395536" y="980728"/>
            <a:ext cx="8237540" cy="5351701"/>
          </a:xfrm>
          <a:prstGeom prst="rect">
            <a:avLst/>
          </a:prstGeom>
          <a:ln w="12700">
            <a:miter lim="400000"/>
          </a:ln>
        </p:spPr>
      </p:pic>
      <p:sp>
        <p:nvSpPr>
          <p:cNvPr id="239"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24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243" name="Scansione 6.jpg" descr="Scansione 6.jpg"/>
          <p:cNvPicPr>
            <a:picLocks noChangeAspect="1"/>
          </p:cNvPicPr>
          <p:nvPr/>
        </p:nvPicPr>
        <p:blipFill>
          <a:blip r:embed="rId3">
            <a:extLst/>
          </a:blip>
          <a:stretch>
            <a:fillRect/>
          </a:stretch>
        </p:blipFill>
        <p:spPr>
          <a:xfrm>
            <a:off x="683568" y="980728"/>
            <a:ext cx="7812361" cy="5391464"/>
          </a:xfrm>
          <a:prstGeom prst="rect">
            <a:avLst/>
          </a:prstGeom>
          <a:ln w="12700">
            <a:miter lim="400000"/>
          </a:ln>
        </p:spPr>
      </p:pic>
      <p:sp>
        <p:nvSpPr>
          <p:cNvPr id="244"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24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248" name="Scansione 5.jpeg" descr="Scansione 5.jpeg"/>
          <p:cNvPicPr>
            <a:picLocks noChangeAspect="1"/>
          </p:cNvPicPr>
          <p:nvPr/>
        </p:nvPicPr>
        <p:blipFill>
          <a:blip r:embed="rId3">
            <a:extLst/>
          </a:blip>
          <a:stretch>
            <a:fillRect/>
          </a:stretch>
        </p:blipFill>
        <p:spPr>
          <a:xfrm>
            <a:off x="4885" y="980728"/>
            <a:ext cx="9126833" cy="5112569"/>
          </a:xfrm>
          <a:prstGeom prst="rect">
            <a:avLst/>
          </a:prstGeom>
          <a:ln w="12700">
            <a:miter lim="400000"/>
          </a:ln>
        </p:spPr>
      </p:pic>
      <p:sp>
        <p:nvSpPr>
          <p:cNvPr id="249"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25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253" name="SBB-4.jpg" descr="SBB-4.jpg"/>
          <p:cNvPicPr>
            <a:picLocks noChangeAspect="1"/>
          </p:cNvPicPr>
          <p:nvPr/>
        </p:nvPicPr>
        <p:blipFill>
          <a:blip r:embed="rId3">
            <a:extLst/>
          </a:blip>
          <a:stretch>
            <a:fillRect/>
          </a:stretch>
        </p:blipFill>
        <p:spPr>
          <a:xfrm>
            <a:off x="1115616" y="980728"/>
            <a:ext cx="6876257" cy="5397861"/>
          </a:xfrm>
          <a:prstGeom prst="rect">
            <a:avLst/>
          </a:prstGeom>
          <a:ln w="12700">
            <a:miter lim="400000"/>
          </a:ln>
        </p:spPr>
      </p:pic>
      <p:sp>
        <p:nvSpPr>
          <p:cNvPr id="254"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25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58" name="Education for Death: The Making of the Nazi (Clyde Geronimi, 1943)"/>
          <p:cNvSpPr txBox="1"/>
          <p:nvPr/>
        </p:nvSpPr>
        <p:spPr>
          <a:xfrm>
            <a:off x="899591" y="5949279"/>
            <a:ext cx="7344818"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sz="2000"/>
            </a:pPr>
            <a:r>
              <a:t>Education for Death: The Making of the Nazi </a:t>
            </a:r>
            <a:r>
              <a:rPr i="0"/>
              <a:t>(Clyde Geronimi, 1943)</a:t>
            </a:r>
          </a:p>
        </p:txBody>
      </p:sp>
      <p:sp>
        <p:nvSpPr>
          <p:cNvPr id="259"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26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63" name="Make Mine Music (Jack Kinney et al., 1946)"/>
          <p:cNvSpPr txBox="1"/>
          <p:nvPr/>
        </p:nvSpPr>
        <p:spPr>
          <a:xfrm>
            <a:off x="2051719" y="5949279"/>
            <a:ext cx="4824538"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sz="2000"/>
            </a:pPr>
            <a:r>
              <a:t>Make Mine Music </a:t>
            </a:r>
            <a:r>
              <a:rPr i="0"/>
              <a:t>(Jack Kinney et al., 1946)</a:t>
            </a:r>
          </a:p>
        </p:txBody>
      </p:sp>
      <p:sp>
        <p:nvSpPr>
          <p:cNvPr id="264"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30" name="Animation in the USA 3…"/>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3</a:t>
            </a:r>
            <a:endParaRPr>
              <a:latin typeface="+mj-lt"/>
              <a:ea typeface="+mj-ea"/>
              <a:cs typeface="+mj-cs"/>
              <a:sym typeface="Arial"/>
            </a:endParaRPr>
          </a:p>
          <a:p>
            <a:pPr indent="39687" algn="r">
              <a:defRPr sz="1800">
                <a:solidFill>
                  <a:schemeClr val="accent3">
                    <a:lumOff val="44000"/>
                  </a:schemeClr>
                </a:solidFill>
              </a:defRPr>
            </a:pPr>
            <a:r>
              <a:t>Walt Disney 1</a:t>
            </a:r>
          </a:p>
        </p:txBody>
      </p:sp>
      <p:pic>
        <p:nvPicPr>
          <p:cNvPr id="13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132" name="volunteer-walt-disney-1919.jpg" descr="volunteer-walt-disney-1919.jpg"/>
          <p:cNvPicPr>
            <a:picLocks noChangeAspect="1"/>
          </p:cNvPicPr>
          <p:nvPr/>
        </p:nvPicPr>
        <p:blipFill>
          <a:blip r:embed="rId3">
            <a:extLst/>
          </a:blip>
          <a:stretch>
            <a:fillRect/>
          </a:stretch>
        </p:blipFill>
        <p:spPr>
          <a:xfrm>
            <a:off x="1187624" y="980728"/>
            <a:ext cx="6734349" cy="532859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26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68" name="Alice in  Wonderland (Clyde Geronimi, Wilfred Jackson, Hamilton Luske, 1951)"/>
          <p:cNvSpPr txBox="1"/>
          <p:nvPr/>
        </p:nvSpPr>
        <p:spPr>
          <a:xfrm>
            <a:off x="827583" y="5949279"/>
            <a:ext cx="763285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sz="1800"/>
            </a:pPr>
            <a:r>
              <a:t>Alice in  Wonderland </a:t>
            </a:r>
            <a:r>
              <a:rPr i="0"/>
              <a:t>(Clyde Geronimi, Wilfred Jackson, Hamilton Luske, 1951)</a:t>
            </a:r>
          </a:p>
        </p:txBody>
      </p:sp>
      <p:sp>
        <p:nvSpPr>
          <p:cNvPr id="269"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27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273" name="Alice16sm.jpg" descr="Alice16sm.jpg"/>
          <p:cNvPicPr>
            <a:picLocks noChangeAspect="1"/>
          </p:cNvPicPr>
          <p:nvPr/>
        </p:nvPicPr>
        <p:blipFill>
          <a:blip r:embed="rId3">
            <a:extLst/>
          </a:blip>
          <a:stretch>
            <a:fillRect/>
          </a:stretch>
        </p:blipFill>
        <p:spPr>
          <a:xfrm>
            <a:off x="1259632" y="980728"/>
            <a:ext cx="6408712" cy="5372638"/>
          </a:xfrm>
          <a:prstGeom prst="rect">
            <a:avLst/>
          </a:prstGeom>
          <a:ln w="12700">
            <a:miter lim="400000"/>
          </a:ln>
        </p:spPr>
      </p:pic>
      <p:sp>
        <p:nvSpPr>
          <p:cNvPr id="274"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27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278" name="alice122.jpg" descr="alice122.jpg"/>
          <p:cNvPicPr>
            <a:picLocks noChangeAspect="1"/>
          </p:cNvPicPr>
          <p:nvPr/>
        </p:nvPicPr>
        <p:blipFill>
          <a:blip r:embed="rId3">
            <a:extLst/>
          </a:blip>
          <a:stretch>
            <a:fillRect/>
          </a:stretch>
        </p:blipFill>
        <p:spPr>
          <a:xfrm>
            <a:off x="1187624" y="980728"/>
            <a:ext cx="6542541" cy="5328593"/>
          </a:xfrm>
          <a:prstGeom prst="rect">
            <a:avLst/>
          </a:prstGeom>
          <a:ln w="12700">
            <a:miter lim="400000"/>
          </a:ln>
        </p:spPr>
      </p:pic>
      <p:sp>
        <p:nvSpPr>
          <p:cNvPr id="279"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28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83" name="Sleeping Beauty (Clyde Geronimi, Les Clark, Eric Larson, Wolfgang Reitherman, 1959)"/>
          <p:cNvSpPr txBox="1"/>
          <p:nvPr/>
        </p:nvSpPr>
        <p:spPr>
          <a:xfrm>
            <a:off x="467543" y="5949279"/>
            <a:ext cx="828092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sz="1800"/>
            </a:pPr>
            <a:r>
              <a:t>Sleeping Beauty </a:t>
            </a:r>
            <a:r>
              <a:rPr i="0"/>
              <a:t>(Clyde Geronimi, Les Clark, Eric Larson, Wolfgang Reitherman, 1959)</a:t>
            </a:r>
          </a:p>
        </p:txBody>
      </p:sp>
      <p:sp>
        <p:nvSpPr>
          <p:cNvPr id="284"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28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88" name="The Hand Behind the Mouse: The Ub Iwerks Story (Leslie Iwerks, 1999)"/>
          <p:cNvSpPr txBox="1"/>
          <p:nvPr/>
        </p:nvSpPr>
        <p:spPr>
          <a:xfrm>
            <a:off x="755575" y="5949279"/>
            <a:ext cx="7632850"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sz="2000"/>
            </a:pPr>
            <a:r>
              <a:t>The Hand Behind the Mouse: The Ub Iwerks Story </a:t>
            </a:r>
            <a:r>
              <a:rPr i="0"/>
              <a:t>(Leslie Iwerks, 1999)</a:t>
            </a:r>
          </a:p>
        </p:txBody>
      </p:sp>
      <p:sp>
        <p:nvSpPr>
          <p:cNvPr id="289"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29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93" name="Disney after Disney: a timeline…"/>
          <p:cNvSpPr txBox="1"/>
          <p:nvPr/>
        </p:nvSpPr>
        <p:spPr>
          <a:xfrm>
            <a:off x="539551" y="980727"/>
            <a:ext cx="8136906" cy="59488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800"/>
            </a:pPr>
            <a:r>
              <a:t>Disney after Disney: a timeline</a:t>
            </a:r>
          </a:p>
          <a:p>
            <a:pPr algn="ctr">
              <a:defRPr b="1" sz="2800"/>
            </a:pPr>
          </a:p>
          <a:p>
            <a:pPr marL="342900" indent="-342900" algn="just">
              <a:buSzPct val="100000"/>
              <a:buChar char="-"/>
              <a:defRPr b="1" sz="2300"/>
            </a:pPr>
            <a:r>
              <a:t>1970: </a:t>
            </a:r>
            <a:r>
              <a:rPr i="1"/>
              <a:t>The Aristocats</a:t>
            </a:r>
          </a:p>
          <a:p>
            <a:pPr marL="342900" indent="-342900" algn="just">
              <a:buSzPct val="100000"/>
              <a:buChar char="-"/>
              <a:defRPr b="1" sz="2300"/>
            </a:pPr>
            <a:r>
              <a:t>1971: Walt Disney World</a:t>
            </a:r>
            <a:endParaRPr>
              <a:latin typeface="+mj-lt"/>
              <a:ea typeface="+mj-ea"/>
              <a:cs typeface="+mj-cs"/>
              <a:sym typeface="Arial"/>
            </a:endParaRPr>
          </a:p>
          <a:p>
            <a:pPr marL="342900" indent="-342900" algn="just">
              <a:buSzPct val="100000"/>
              <a:buChar char="-"/>
              <a:defRPr b="1" sz="2300"/>
            </a:pPr>
            <a:r>
              <a:t>1973: </a:t>
            </a:r>
            <a:r>
              <a:rPr i="1"/>
              <a:t>Robin Hood</a:t>
            </a:r>
            <a:endParaRPr>
              <a:latin typeface="+mj-lt"/>
              <a:ea typeface="+mj-ea"/>
              <a:cs typeface="+mj-cs"/>
              <a:sym typeface="Arial"/>
            </a:endParaRPr>
          </a:p>
          <a:p>
            <a:pPr marL="342900" indent="-342900" algn="just">
              <a:buSzPct val="100000"/>
              <a:buChar char="-"/>
              <a:defRPr b="1" sz="2300"/>
            </a:pPr>
            <a:r>
              <a:t>1977: </a:t>
            </a:r>
            <a:r>
              <a:rPr i="1"/>
              <a:t>The Many Adventures of Winnie the Pooh</a:t>
            </a:r>
            <a:endParaRPr>
              <a:latin typeface="+mj-lt"/>
              <a:ea typeface="+mj-ea"/>
              <a:cs typeface="+mj-cs"/>
              <a:sym typeface="Arial"/>
            </a:endParaRPr>
          </a:p>
          <a:p>
            <a:pPr marL="342900" indent="-342900" algn="just">
              <a:buSzPct val="100000"/>
              <a:buChar char="-"/>
              <a:defRPr b="1" sz="2300"/>
            </a:pPr>
            <a:r>
              <a:t>1977: </a:t>
            </a:r>
            <a:r>
              <a:rPr i="1"/>
              <a:t>The Rescuers</a:t>
            </a:r>
          </a:p>
          <a:p>
            <a:pPr marL="342900" indent="-342900" algn="just">
              <a:buSzPct val="100000"/>
              <a:buChar char="-"/>
              <a:defRPr b="1" sz="2300"/>
            </a:pPr>
            <a:r>
              <a:t>1981: </a:t>
            </a:r>
            <a:r>
              <a:rPr i="1"/>
              <a:t>The Fox and the Hound</a:t>
            </a:r>
          </a:p>
          <a:p>
            <a:pPr marL="342900" indent="-342900" algn="just">
              <a:buSzPct val="100000"/>
              <a:buChar char="-"/>
              <a:defRPr b="1" sz="2300"/>
            </a:pPr>
            <a:r>
              <a:t>1982: EPCOT Center</a:t>
            </a:r>
            <a:endParaRPr>
              <a:latin typeface="+mj-lt"/>
              <a:ea typeface="+mj-ea"/>
              <a:cs typeface="+mj-cs"/>
              <a:sym typeface="Arial"/>
            </a:endParaRPr>
          </a:p>
          <a:p>
            <a:pPr marL="342900" indent="-342900" algn="just">
              <a:buSzPct val="100000"/>
              <a:buChar char="-"/>
              <a:defRPr b="1" sz="2300"/>
            </a:pPr>
            <a:r>
              <a:t>1982: </a:t>
            </a:r>
            <a:r>
              <a:rPr i="1"/>
              <a:t>Tron</a:t>
            </a:r>
            <a:endParaRPr>
              <a:latin typeface="+mj-lt"/>
              <a:ea typeface="+mj-ea"/>
              <a:cs typeface="+mj-cs"/>
              <a:sym typeface="Arial"/>
            </a:endParaRPr>
          </a:p>
          <a:p>
            <a:pPr marL="342900" indent="-342900" algn="just">
              <a:buSzPct val="100000"/>
              <a:buChar char="-"/>
              <a:defRPr b="1" sz="2300"/>
            </a:pPr>
            <a:r>
              <a:t>1983: Tokyo Disneyland</a:t>
            </a:r>
            <a:endParaRPr>
              <a:latin typeface="+mj-lt"/>
              <a:ea typeface="+mj-ea"/>
              <a:cs typeface="+mj-cs"/>
              <a:sym typeface="Arial"/>
            </a:endParaRPr>
          </a:p>
          <a:p>
            <a:pPr marL="342900" indent="-342900" algn="just">
              <a:buSzPct val="100000"/>
              <a:buChar char="-"/>
              <a:defRPr b="1" sz="2300"/>
            </a:pPr>
            <a:r>
              <a:t>1984: Frank Wells from Warner Bros. is named Disney’s President; Michael Eisner from Paramount is named Disney’s CEO; Jeffrey Katzenberg from Paramount takes charge of Disney’s motion picture division.</a:t>
            </a:r>
            <a:endParaRPr>
              <a:latin typeface="+mj-lt"/>
              <a:ea typeface="+mj-ea"/>
              <a:cs typeface="+mj-cs"/>
              <a:sym typeface="Arial"/>
            </a:endParaRPr>
          </a:p>
        </p:txBody>
      </p:sp>
      <p:sp>
        <p:nvSpPr>
          <p:cNvPr id="294"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29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98" name="Disney after Disney: a timeline…"/>
          <p:cNvSpPr txBox="1"/>
          <p:nvPr/>
        </p:nvSpPr>
        <p:spPr>
          <a:xfrm>
            <a:off x="539551" y="908719"/>
            <a:ext cx="8136906" cy="560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800"/>
            </a:pPr>
            <a:r>
              <a:t>Disney after Disney: a timeline</a:t>
            </a:r>
          </a:p>
          <a:p>
            <a:pPr algn="ctr">
              <a:defRPr b="1" sz="2800"/>
            </a:pPr>
          </a:p>
          <a:p>
            <a:pPr marL="342900" indent="-342900" algn="just">
              <a:buSzPct val="100000"/>
              <a:buChar char="-"/>
              <a:defRPr b="1" sz="2300"/>
            </a:pPr>
            <a:r>
              <a:t>1985: </a:t>
            </a:r>
            <a:r>
              <a:rPr i="1"/>
              <a:t>The Black Cauldron</a:t>
            </a:r>
            <a:endParaRPr i="1"/>
          </a:p>
          <a:p>
            <a:pPr marL="342900" indent="-342900" algn="just">
              <a:buSzPct val="100000"/>
              <a:buChar char="-"/>
              <a:defRPr b="1" sz="2300"/>
            </a:pPr>
            <a:r>
              <a:t>1986: </a:t>
            </a:r>
            <a:r>
              <a:rPr i="1"/>
              <a:t>The Great Mouse Detective</a:t>
            </a:r>
            <a:endParaRPr>
              <a:latin typeface="+mj-lt"/>
              <a:ea typeface="+mj-ea"/>
              <a:cs typeface="+mj-cs"/>
              <a:sym typeface="Arial"/>
            </a:endParaRPr>
          </a:p>
          <a:p>
            <a:pPr marL="342900" indent="-342900" algn="just">
              <a:buSzPct val="100000"/>
              <a:buChar char="-"/>
              <a:defRPr b="1" sz="2300"/>
            </a:pPr>
            <a:r>
              <a:t>1988: </a:t>
            </a:r>
            <a:r>
              <a:rPr i="1"/>
              <a:t>Who Framed Roger Rabbit</a:t>
            </a:r>
            <a:endParaRPr i="1"/>
          </a:p>
          <a:p>
            <a:pPr marL="342900" indent="-342900" algn="just">
              <a:buSzPct val="100000"/>
              <a:buChar char="-"/>
              <a:defRPr b="1" sz="2300"/>
            </a:pPr>
            <a:r>
              <a:t>1988: </a:t>
            </a:r>
            <a:r>
              <a:rPr i="1"/>
              <a:t>Oliver &amp; Company</a:t>
            </a:r>
            <a:endParaRPr>
              <a:latin typeface="+mj-lt"/>
              <a:ea typeface="+mj-ea"/>
              <a:cs typeface="+mj-cs"/>
              <a:sym typeface="Arial"/>
            </a:endParaRPr>
          </a:p>
          <a:p>
            <a:pPr marL="342900" indent="-342900" algn="just">
              <a:buSzPct val="100000"/>
              <a:buChar char="-"/>
              <a:defRPr b="1" sz="2300"/>
            </a:pPr>
            <a:r>
              <a:t>1989: </a:t>
            </a:r>
            <a:r>
              <a:rPr i="1"/>
              <a:t>The Little Mermaid</a:t>
            </a:r>
            <a:endParaRPr i="1"/>
          </a:p>
          <a:p>
            <a:pPr marL="342900" indent="-342900" algn="just">
              <a:buSzPct val="100000"/>
              <a:buChar char="-"/>
              <a:defRPr b="1" sz="2300"/>
            </a:pPr>
            <a:r>
              <a:t>1990: </a:t>
            </a:r>
            <a:r>
              <a:rPr i="1"/>
              <a:t>The Rescuers Down Under</a:t>
            </a:r>
            <a:endParaRPr>
              <a:latin typeface="+mj-lt"/>
              <a:ea typeface="+mj-ea"/>
              <a:cs typeface="+mj-cs"/>
              <a:sym typeface="Arial"/>
            </a:endParaRPr>
          </a:p>
          <a:p>
            <a:pPr marL="342900" indent="-342900" algn="just">
              <a:buSzPct val="100000"/>
              <a:buChar char="-"/>
              <a:defRPr b="1" sz="2300"/>
            </a:pPr>
            <a:r>
              <a:t>1991: </a:t>
            </a:r>
            <a:r>
              <a:rPr i="1"/>
              <a:t>Beauty and the Beast</a:t>
            </a:r>
            <a:endParaRPr i="1"/>
          </a:p>
          <a:p>
            <a:pPr marL="342900" indent="-342900" algn="just">
              <a:buSzPct val="100000"/>
              <a:buChar char="-"/>
              <a:defRPr b="1" sz="2300"/>
            </a:pPr>
            <a:r>
              <a:t>1992: Disneyland Paris (formerly Euro Disney)</a:t>
            </a:r>
            <a:endParaRPr>
              <a:latin typeface="+mj-lt"/>
              <a:ea typeface="+mj-ea"/>
              <a:cs typeface="+mj-cs"/>
              <a:sym typeface="Arial"/>
            </a:endParaRPr>
          </a:p>
          <a:p>
            <a:pPr marL="342900" indent="-342900" algn="just">
              <a:buSzPct val="100000"/>
              <a:buChar char="-"/>
              <a:defRPr b="1" sz="2300"/>
            </a:pPr>
            <a:r>
              <a:t>1992: </a:t>
            </a:r>
            <a:r>
              <a:rPr i="1"/>
              <a:t>Aladdin</a:t>
            </a:r>
            <a:endParaRPr>
              <a:latin typeface="+mj-lt"/>
              <a:ea typeface="+mj-ea"/>
              <a:cs typeface="+mj-cs"/>
              <a:sym typeface="Arial"/>
            </a:endParaRPr>
          </a:p>
          <a:p>
            <a:pPr marL="342900" indent="-342900" algn="just">
              <a:buSzPct val="100000"/>
              <a:buChar char="-"/>
              <a:defRPr b="1" sz="2300"/>
            </a:pPr>
            <a:r>
              <a:t>1994: </a:t>
            </a:r>
            <a:r>
              <a:rPr i="1"/>
              <a:t>The Lion King</a:t>
            </a:r>
          </a:p>
          <a:p>
            <a:pPr marL="342900" indent="-342900" algn="just">
              <a:buSzPct val="100000"/>
              <a:buChar char="-"/>
              <a:defRPr b="1" sz="2300"/>
            </a:pPr>
            <a:r>
              <a:t>1994: the first direct-to-video animated sequel</a:t>
            </a:r>
            <a:r>
              <a:rPr i="1"/>
              <a:t>, The Return of Jafar</a:t>
            </a:r>
            <a:endParaRPr>
              <a:latin typeface="+mj-lt"/>
              <a:ea typeface="+mj-ea"/>
              <a:cs typeface="+mj-cs"/>
              <a:sym typeface="Arial"/>
            </a:endParaRPr>
          </a:p>
          <a:p>
            <a:pPr marL="342900" indent="-342900" algn="just">
              <a:buSzPct val="100000"/>
              <a:buChar char="-"/>
              <a:defRPr b="1" sz="2300"/>
            </a:pPr>
            <a:r>
              <a:t>1995: </a:t>
            </a:r>
            <a:r>
              <a:rPr i="1"/>
              <a:t>Pocahontas</a:t>
            </a:r>
          </a:p>
        </p:txBody>
      </p:sp>
      <p:sp>
        <p:nvSpPr>
          <p:cNvPr id="299"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30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303" name="Disney after Disney: a timeline…"/>
          <p:cNvSpPr txBox="1"/>
          <p:nvPr/>
        </p:nvSpPr>
        <p:spPr>
          <a:xfrm>
            <a:off x="539551" y="1098599"/>
            <a:ext cx="8136906" cy="5768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800"/>
            </a:pPr>
            <a:r>
              <a:t>Disney after Disney: a timeline</a:t>
            </a:r>
          </a:p>
          <a:p>
            <a:pPr algn="ctr">
              <a:defRPr b="1" sz="2800"/>
            </a:pPr>
          </a:p>
          <a:p>
            <a:pPr marL="342900" indent="-342900" algn="just">
              <a:buSzPct val="100000"/>
              <a:buChar char="-"/>
              <a:defRPr b="1"/>
            </a:pPr>
            <a:r>
              <a:t>1995: Toy Story</a:t>
            </a:r>
            <a:endParaRPr>
              <a:latin typeface="+mj-lt"/>
              <a:ea typeface="+mj-ea"/>
              <a:cs typeface="+mj-cs"/>
              <a:sym typeface="Arial"/>
            </a:endParaRPr>
          </a:p>
          <a:p>
            <a:pPr marL="342900" indent="-342900" algn="just">
              <a:buSzPct val="100000"/>
              <a:buChar char="-"/>
              <a:defRPr b="1"/>
            </a:pPr>
            <a:r>
              <a:t>1996: </a:t>
            </a:r>
            <a:r>
              <a:rPr i="1"/>
              <a:t>The Hunchback of Notre Dame</a:t>
            </a:r>
            <a:endParaRPr>
              <a:latin typeface="+mj-lt"/>
              <a:ea typeface="+mj-ea"/>
              <a:cs typeface="+mj-cs"/>
              <a:sym typeface="Arial"/>
            </a:endParaRPr>
          </a:p>
          <a:p>
            <a:pPr marL="342900" indent="-342900" algn="just">
              <a:buSzPct val="100000"/>
              <a:buChar char="-"/>
              <a:defRPr b="1"/>
            </a:pPr>
            <a:r>
              <a:t>1997: </a:t>
            </a:r>
            <a:r>
              <a:rPr i="1"/>
              <a:t>Hercules</a:t>
            </a:r>
            <a:endParaRPr>
              <a:latin typeface="+mj-lt"/>
              <a:ea typeface="+mj-ea"/>
              <a:cs typeface="+mj-cs"/>
              <a:sym typeface="Arial"/>
            </a:endParaRPr>
          </a:p>
          <a:p>
            <a:pPr marL="342900" indent="-342900" algn="just">
              <a:buSzPct val="100000"/>
              <a:buChar char="-"/>
              <a:defRPr b="1"/>
            </a:pPr>
            <a:r>
              <a:t>1998: </a:t>
            </a:r>
            <a:r>
              <a:rPr i="1"/>
              <a:t>Mulan</a:t>
            </a:r>
            <a:endParaRPr i="1"/>
          </a:p>
          <a:p>
            <a:pPr marL="342900" indent="-342900" algn="just">
              <a:buSzPct val="100000"/>
              <a:buChar char="-"/>
              <a:defRPr b="1"/>
            </a:pPr>
            <a:r>
              <a:t>1998: </a:t>
            </a:r>
            <a:r>
              <a:rPr i="1"/>
              <a:t>A Bug’s Life</a:t>
            </a:r>
            <a:endParaRPr>
              <a:latin typeface="+mj-lt"/>
              <a:ea typeface="+mj-ea"/>
              <a:cs typeface="+mj-cs"/>
              <a:sym typeface="Arial"/>
            </a:endParaRPr>
          </a:p>
          <a:p>
            <a:pPr marL="342900" indent="-342900" algn="just">
              <a:buSzPct val="100000"/>
              <a:buChar char="-"/>
              <a:defRPr b="1"/>
            </a:pPr>
            <a:r>
              <a:t>1999: </a:t>
            </a:r>
            <a:r>
              <a:rPr i="1"/>
              <a:t>Tarzan</a:t>
            </a:r>
            <a:endParaRPr>
              <a:latin typeface="+mj-lt"/>
              <a:ea typeface="+mj-ea"/>
              <a:cs typeface="+mj-cs"/>
              <a:sym typeface="Arial"/>
            </a:endParaRPr>
          </a:p>
          <a:p>
            <a:pPr marL="342900" indent="-342900" algn="just">
              <a:buSzPct val="100000"/>
              <a:buChar char="-"/>
              <a:defRPr b="1"/>
            </a:pPr>
            <a:r>
              <a:t>1999: </a:t>
            </a:r>
            <a:r>
              <a:rPr i="1"/>
              <a:t>Toy Story 2</a:t>
            </a:r>
            <a:endParaRPr>
              <a:latin typeface="+mj-lt"/>
              <a:ea typeface="+mj-ea"/>
              <a:cs typeface="+mj-cs"/>
              <a:sym typeface="Arial"/>
            </a:endParaRPr>
          </a:p>
          <a:p>
            <a:pPr marL="342900" indent="-342900" algn="just">
              <a:buSzPct val="100000"/>
              <a:buChar char="-"/>
              <a:defRPr b="1"/>
            </a:pPr>
            <a:r>
              <a:t>1999: </a:t>
            </a:r>
            <a:r>
              <a:rPr i="1"/>
              <a:t>Fantasia 2000</a:t>
            </a:r>
          </a:p>
          <a:p>
            <a:pPr marL="342900" indent="-342900" algn="just">
              <a:buSzPct val="100000"/>
              <a:buChar char="-"/>
              <a:defRPr b="1"/>
            </a:pPr>
            <a:r>
              <a:t>2000: </a:t>
            </a:r>
            <a:r>
              <a:rPr i="1"/>
              <a:t>Dinosaur</a:t>
            </a:r>
            <a:endParaRPr>
              <a:latin typeface="+mj-lt"/>
              <a:ea typeface="+mj-ea"/>
              <a:cs typeface="+mj-cs"/>
              <a:sym typeface="Arial"/>
            </a:endParaRPr>
          </a:p>
          <a:p>
            <a:pPr marL="342900" indent="-342900" algn="just">
              <a:buSzPct val="100000"/>
              <a:buChar char="-"/>
              <a:defRPr b="1"/>
            </a:pPr>
            <a:r>
              <a:t>2000: </a:t>
            </a:r>
            <a:r>
              <a:rPr i="1"/>
              <a:t>The Emperor’s New Groove</a:t>
            </a:r>
            <a:endParaRPr>
              <a:latin typeface="+mj-lt"/>
              <a:ea typeface="+mj-ea"/>
              <a:cs typeface="+mj-cs"/>
              <a:sym typeface="Arial"/>
            </a:endParaRPr>
          </a:p>
          <a:p>
            <a:pPr marL="342900" indent="-342900" algn="just">
              <a:buSzPct val="100000"/>
              <a:buChar char="-"/>
              <a:defRPr b="1"/>
            </a:pPr>
            <a:r>
              <a:t>2001: </a:t>
            </a:r>
            <a:r>
              <a:rPr i="1"/>
              <a:t>Atlantis: The Lost Empire</a:t>
            </a:r>
            <a:endParaRPr>
              <a:latin typeface="+mj-lt"/>
              <a:ea typeface="+mj-ea"/>
              <a:cs typeface="+mj-cs"/>
              <a:sym typeface="Arial"/>
            </a:endParaRPr>
          </a:p>
          <a:p>
            <a:pPr marL="342900" indent="-342900" algn="just">
              <a:buSzPct val="100000"/>
              <a:buChar char="-"/>
              <a:defRPr b="1" i="1"/>
            </a:pPr>
          </a:p>
        </p:txBody>
      </p:sp>
      <p:sp>
        <p:nvSpPr>
          <p:cNvPr id="304"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30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308" name="Disney after Disney: a timeline…"/>
          <p:cNvSpPr txBox="1"/>
          <p:nvPr/>
        </p:nvSpPr>
        <p:spPr>
          <a:xfrm>
            <a:off x="539551" y="1098599"/>
            <a:ext cx="8136906" cy="613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800"/>
            </a:pPr>
            <a:r>
              <a:t>Disney after Disney: a timeline</a:t>
            </a:r>
          </a:p>
          <a:p>
            <a:pPr algn="ctr">
              <a:defRPr b="1" sz="2800"/>
            </a:pPr>
          </a:p>
          <a:p>
            <a:pPr marL="342900" indent="-342900" algn="just">
              <a:buSzPct val="100000"/>
              <a:buChar char="-"/>
              <a:defRPr b="1"/>
            </a:pPr>
            <a:r>
              <a:t>2001: </a:t>
            </a:r>
            <a:r>
              <a:rPr i="1"/>
              <a:t>Monsters, Inc.</a:t>
            </a:r>
          </a:p>
          <a:p>
            <a:pPr marL="342900" indent="-342900" algn="just">
              <a:buSzPct val="100000"/>
              <a:buChar char="-"/>
              <a:defRPr b="1"/>
            </a:pPr>
            <a:r>
              <a:t>2002: </a:t>
            </a:r>
            <a:r>
              <a:rPr i="1"/>
              <a:t>Lilo &amp; Stitch</a:t>
            </a:r>
            <a:endParaRPr i="1"/>
          </a:p>
          <a:p>
            <a:pPr marL="342900" indent="-342900" algn="just">
              <a:buSzPct val="100000"/>
              <a:buChar char="-"/>
              <a:defRPr b="1"/>
            </a:pPr>
            <a:r>
              <a:t>2002: </a:t>
            </a:r>
            <a:r>
              <a:rPr i="1"/>
              <a:t>Treasure Planet</a:t>
            </a:r>
            <a:endParaRPr>
              <a:latin typeface="+mj-lt"/>
              <a:ea typeface="+mj-ea"/>
              <a:cs typeface="+mj-cs"/>
              <a:sym typeface="Arial"/>
            </a:endParaRPr>
          </a:p>
          <a:p>
            <a:pPr marL="342900" indent="-342900" algn="just">
              <a:buSzPct val="100000"/>
              <a:buChar char="-"/>
              <a:defRPr b="1"/>
            </a:pPr>
            <a:r>
              <a:t>2003: </a:t>
            </a:r>
            <a:r>
              <a:rPr i="1"/>
              <a:t>Finding Nemo</a:t>
            </a:r>
          </a:p>
          <a:p>
            <a:pPr marL="342900" indent="-342900" algn="just">
              <a:buSzPct val="100000"/>
              <a:buChar char="-"/>
              <a:defRPr b="1"/>
            </a:pPr>
            <a:r>
              <a:t>2003: </a:t>
            </a:r>
            <a:r>
              <a:rPr i="1"/>
              <a:t>Brother Bear</a:t>
            </a:r>
          </a:p>
          <a:p>
            <a:pPr marL="342900" indent="-342900" algn="just">
              <a:buSzPct val="100000"/>
              <a:buChar char="-"/>
              <a:defRPr b="1"/>
            </a:pPr>
            <a:r>
              <a:t>2004</a:t>
            </a:r>
            <a:r>
              <a:rPr i="1"/>
              <a:t>: Home on the Range</a:t>
            </a:r>
            <a:endParaRPr i="1"/>
          </a:p>
          <a:p>
            <a:pPr marL="342900" indent="-342900" algn="just">
              <a:buSzPct val="100000"/>
              <a:buChar char="-"/>
              <a:defRPr b="1"/>
            </a:pPr>
            <a:r>
              <a:t>2004:</a:t>
            </a:r>
            <a:r>
              <a:rPr i="1"/>
              <a:t> The Incredibles</a:t>
            </a:r>
            <a:endParaRPr i="1"/>
          </a:p>
          <a:p>
            <a:pPr marL="342900" indent="-342900" algn="just">
              <a:buSzPct val="100000"/>
              <a:buChar char="-"/>
              <a:defRPr b="1"/>
            </a:pPr>
            <a:r>
              <a:t>2004: announcement of the conversion of Walt Disney Feature Animation into a fully CGI studio</a:t>
            </a:r>
            <a:endParaRPr>
              <a:latin typeface="+mj-lt"/>
              <a:ea typeface="+mj-ea"/>
              <a:cs typeface="+mj-cs"/>
              <a:sym typeface="Arial"/>
            </a:endParaRPr>
          </a:p>
          <a:p>
            <a:pPr marL="342900" indent="-342900" algn="just">
              <a:buSzPct val="100000"/>
              <a:buChar char="-"/>
              <a:defRPr b="1"/>
            </a:pPr>
            <a:r>
              <a:t>2005: Robert Iger succeeds Michael Eisner as CEO</a:t>
            </a:r>
            <a:endParaRPr>
              <a:latin typeface="+mj-lt"/>
              <a:ea typeface="+mj-ea"/>
              <a:cs typeface="+mj-cs"/>
              <a:sym typeface="Arial"/>
            </a:endParaRPr>
          </a:p>
          <a:p>
            <a:pPr marL="342900" indent="-342900" algn="just">
              <a:buSzPct val="100000"/>
              <a:buChar char="-"/>
              <a:defRPr b="1"/>
            </a:pPr>
            <a:r>
              <a:t>2005: Hong Kong Disneyland</a:t>
            </a:r>
            <a:endParaRPr>
              <a:latin typeface="+mj-lt"/>
              <a:ea typeface="+mj-ea"/>
              <a:cs typeface="+mj-cs"/>
              <a:sym typeface="Arial"/>
            </a:endParaRPr>
          </a:p>
          <a:p>
            <a:pPr marL="342900" indent="-342900" algn="just">
              <a:buSzPct val="100000"/>
              <a:buChar char="-"/>
              <a:defRPr b="1"/>
            </a:pPr>
            <a:r>
              <a:t>2005: </a:t>
            </a:r>
            <a:r>
              <a:rPr i="1"/>
              <a:t>Chicken Little</a:t>
            </a:r>
            <a:endParaRPr>
              <a:latin typeface="+mj-lt"/>
              <a:ea typeface="+mj-ea"/>
              <a:cs typeface="+mj-cs"/>
              <a:sym typeface="Arial"/>
            </a:endParaRPr>
          </a:p>
          <a:p>
            <a:pPr marL="342900" indent="-342900" algn="just">
              <a:buSzPct val="100000"/>
              <a:buChar char="-"/>
              <a:defRPr b="1" i="1"/>
            </a:pPr>
          </a:p>
        </p:txBody>
      </p:sp>
      <p:sp>
        <p:nvSpPr>
          <p:cNvPr id="309"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31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313" name="Disney after Disney: a timeline…"/>
          <p:cNvSpPr txBox="1"/>
          <p:nvPr/>
        </p:nvSpPr>
        <p:spPr>
          <a:xfrm>
            <a:off x="539551" y="1098599"/>
            <a:ext cx="8136906" cy="6504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800"/>
            </a:pPr>
            <a:r>
              <a:t>Disney after Disney: a timeline</a:t>
            </a:r>
          </a:p>
          <a:p>
            <a:pPr algn="ctr">
              <a:defRPr b="1" sz="2800"/>
            </a:pPr>
          </a:p>
          <a:p>
            <a:pPr marL="342900" indent="-342900" algn="just">
              <a:buSzPct val="100000"/>
              <a:buChar char="-"/>
              <a:defRPr b="1"/>
            </a:pPr>
            <a:r>
              <a:t>2006: Disney acquires Pixar. Edwin Catmull and John Lasseter assume control of Walt Disney Feature Animation.</a:t>
            </a:r>
            <a:endParaRPr>
              <a:latin typeface="+mj-lt"/>
              <a:ea typeface="+mj-ea"/>
              <a:cs typeface="+mj-cs"/>
              <a:sym typeface="Arial"/>
            </a:endParaRPr>
          </a:p>
          <a:p>
            <a:pPr marL="342900" indent="-342900" algn="just">
              <a:buSzPct val="100000"/>
              <a:buChar char="-"/>
              <a:defRPr b="1"/>
            </a:pPr>
            <a:r>
              <a:t>2006: Rebuilding of the Feature Animation Staff</a:t>
            </a:r>
            <a:endParaRPr>
              <a:latin typeface="+mj-lt"/>
              <a:ea typeface="+mj-ea"/>
              <a:cs typeface="+mj-cs"/>
              <a:sym typeface="Arial"/>
            </a:endParaRPr>
          </a:p>
          <a:p>
            <a:pPr marL="342900" indent="-342900" algn="just">
              <a:buSzPct val="100000"/>
              <a:buChar char="-"/>
              <a:defRPr b="1"/>
            </a:pPr>
            <a:r>
              <a:t>2006: </a:t>
            </a:r>
            <a:r>
              <a:rPr i="1"/>
              <a:t>Cars</a:t>
            </a:r>
            <a:endParaRPr i="1"/>
          </a:p>
          <a:p>
            <a:pPr marL="342900" indent="-342900" algn="just">
              <a:buSzPct val="100000"/>
              <a:buChar char="-"/>
              <a:defRPr b="1"/>
            </a:pPr>
            <a:r>
              <a:t>2007: </a:t>
            </a:r>
            <a:r>
              <a:rPr i="1"/>
              <a:t>Meet the Robinsons</a:t>
            </a:r>
            <a:endParaRPr i="1"/>
          </a:p>
          <a:p>
            <a:pPr marL="342900" indent="-342900" algn="just">
              <a:buSzPct val="100000"/>
              <a:buChar char="-"/>
              <a:defRPr b="1"/>
            </a:pPr>
            <a:r>
              <a:t>2007: </a:t>
            </a:r>
            <a:r>
              <a:rPr i="1"/>
              <a:t>Ratatouille</a:t>
            </a:r>
          </a:p>
          <a:p>
            <a:pPr marL="342900" indent="-342900" algn="just">
              <a:buSzPct val="100000"/>
              <a:buChar char="-"/>
              <a:defRPr b="1"/>
            </a:pPr>
            <a:r>
              <a:t>2007: </a:t>
            </a:r>
            <a:r>
              <a:rPr i="1"/>
              <a:t>Enchanted</a:t>
            </a:r>
          </a:p>
          <a:p>
            <a:pPr marL="342900" indent="-342900" algn="just">
              <a:buSzPct val="100000"/>
              <a:buChar char="-"/>
              <a:defRPr b="1"/>
            </a:pPr>
            <a:r>
              <a:t>2008: </a:t>
            </a:r>
            <a:r>
              <a:rPr i="1"/>
              <a:t>WALL-E</a:t>
            </a:r>
          </a:p>
          <a:p>
            <a:pPr marL="342900" indent="-342900" algn="just">
              <a:buSzPct val="100000"/>
              <a:buChar char="-"/>
              <a:defRPr b="1"/>
            </a:pPr>
            <a:r>
              <a:t>2008: </a:t>
            </a:r>
            <a:r>
              <a:rPr i="1"/>
              <a:t>Bolt</a:t>
            </a:r>
            <a:endParaRPr>
              <a:latin typeface="+mj-lt"/>
              <a:ea typeface="+mj-ea"/>
              <a:cs typeface="+mj-cs"/>
              <a:sym typeface="Arial"/>
            </a:endParaRPr>
          </a:p>
          <a:p>
            <a:pPr marL="342900" indent="-342900" algn="just">
              <a:buSzPct val="100000"/>
              <a:buChar char="-"/>
              <a:defRPr b="1"/>
            </a:pPr>
            <a:r>
              <a:t>2009: </a:t>
            </a:r>
            <a:r>
              <a:rPr i="1"/>
              <a:t>Up</a:t>
            </a:r>
            <a:endParaRPr>
              <a:latin typeface="+mj-lt"/>
              <a:ea typeface="+mj-ea"/>
              <a:cs typeface="+mj-cs"/>
              <a:sym typeface="Arial"/>
            </a:endParaRPr>
          </a:p>
          <a:p>
            <a:pPr marL="342900" indent="-342900" algn="just">
              <a:buSzPct val="100000"/>
              <a:buChar char="-"/>
              <a:defRPr b="1"/>
            </a:pPr>
            <a:r>
              <a:t>2009: </a:t>
            </a:r>
            <a:r>
              <a:rPr i="1"/>
              <a:t>The Princess and the Frog</a:t>
            </a:r>
            <a:endParaRPr i="1"/>
          </a:p>
          <a:p>
            <a:pPr marL="342900" indent="-342900" algn="just">
              <a:buSzPct val="100000"/>
              <a:buChar char="-"/>
              <a:defRPr b="1"/>
            </a:pPr>
          </a:p>
          <a:p>
            <a:pPr marL="342900" indent="-342900" algn="just">
              <a:buSzPct val="100000"/>
              <a:buChar char="-"/>
              <a:defRPr b="1" i="1"/>
            </a:pPr>
          </a:p>
          <a:p>
            <a:pPr marL="342900" indent="-342900" algn="just">
              <a:buSzPct val="100000"/>
              <a:buChar char="-"/>
              <a:defRPr b="1" i="1"/>
            </a:pPr>
          </a:p>
        </p:txBody>
      </p:sp>
      <p:sp>
        <p:nvSpPr>
          <p:cNvPr id="314"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35" name="Animation in the USA 3…"/>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3</a:t>
            </a:r>
            <a:endParaRPr>
              <a:latin typeface="+mj-lt"/>
              <a:ea typeface="+mj-ea"/>
              <a:cs typeface="+mj-cs"/>
              <a:sym typeface="Arial"/>
            </a:endParaRPr>
          </a:p>
          <a:p>
            <a:pPr indent="39687" algn="r">
              <a:defRPr sz="1800">
                <a:solidFill>
                  <a:schemeClr val="accent3">
                    <a:lumOff val="44000"/>
                  </a:schemeClr>
                </a:solidFill>
              </a:defRPr>
            </a:pPr>
            <a:r>
              <a:t>Walt Disney 1</a:t>
            </a:r>
          </a:p>
        </p:txBody>
      </p:sp>
      <p:pic>
        <p:nvPicPr>
          <p:cNvPr id="13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137" name="memorialday2012_waltsstory_c.jpg" descr="memorialday2012_waltsstory_c.jpg"/>
          <p:cNvPicPr>
            <a:picLocks noChangeAspect="1"/>
          </p:cNvPicPr>
          <p:nvPr/>
        </p:nvPicPr>
        <p:blipFill>
          <a:blip r:embed="rId3">
            <a:extLst/>
          </a:blip>
          <a:stretch>
            <a:fillRect/>
          </a:stretch>
        </p:blipFill>
        <p:spPr>
          <a:xfrm>
            <a:off x="2339751" y="982502"/>
            <a:ext cx="4608514" cy="586433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31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318" name="Disney after Disney: a timeline…"/>
          <p:cNvSpPr txBox="1"/>
          <p:nvPr/>
        </p:nvSpPr>
        <p:spPr>
          <a:xfrm>
            <a:off x="539551" y="1098599"/>
            <a:ext cx="8136906" cy="6504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800"/>
            </a:pPr>
            <a:r>
              <a:t>Disney after Disney: a timeline</a:t>
            </a:r>
          </a:p>
          <a:p>
            <a:pPr algn="ctr">
              <a:defRPr b="1" sz="2800"/>
            </a:pPr>
          </a:p>
          <a:p>
            <a:pPr marL="342900" indent="-342900" algn="just">
              <a:buSzPct val="100000"/>
              <a:buChar char="-"/>
              <a:defRPr b="1"/>
            </a:pPr>
            <a:r>
              <a:t>2009: Disney acquires Marvel Entertainment</a:t>
            </a:r>
            <a:endParaRPr>
              <a:latin typeface="+mj-lt"/>
              <a:ea typeface="+mj-ea"/>
              <a:cs typeface="+mj-cs"/>
              <a:sym typeface="Arial"/>
            </a:endParaRPr>
          </a:p>
          <a:p>
            <a:pPr marL="342900" indent="-342900" algn="just">
              <a:buSzPct val="100000"/>
              <a:buChar char="-"/>
              <a:defRPr b="1"/>
            </a:pPr>
            <a:r>
              <a:t>2010: </a:t>
            </a:r>
            <a:r>
              <a:rPr i="1"/>
              <a:t>Toy Story 3</a:t>
            </a:r>
          </a:p>
          <a:p>
            <a:pPr marL="342900" indent="-342900" algn="just">
              <a:buSzPct val="100000"/>
              <a:buChar char="-"/>
              <a:defRPr b="1"/>
            </a:pPr>
            <a:r>
              <a:t>2010:</a:t>
            </a:r>
            <a:r>
              <a:rPr i="1"/>
              <a:t> Tangled</a:t>
            </a:r>
            <a:endParaRPr i="1"/>
          </a:p>
          <a:p>
            <a:pPr marL="342900" indent="-342900" algn="just">
              <a:buSzPct val="100000"/>
              <a:buChar char="-"/>
              <a:defRPr b="1"/>
            </a:pPr>
            <a:r>
              <a:t>2011: Disney acquires Lucasfilm</a:t>
            </a:r>
          </a:p>
          <a:p>
            <a:pPr marL="342900" indent="-342900" algn="just">
              <a:buSzPct val="100000"/>
              <a:buChar char="-"/>
              <a:defRPr b="1"/>
            </a:pPr>
            <a:r>
              <a:t>2011: </a:t>
            </a:r>
            <a:r>
              <a:rPr i="1"/>
              <a:t>Cars 2</a:t>
            </a:r>
          </a:p>
          <a:p>
            <a:pPr marL="342900" indent="-342900" algn="just">
              <a:buSzPct val="100000"/>
              <a:buChar char="-"/>
              <a:defRPr b="1"/>
            </a:pPr>
            <a:r>
              <a:t>2011: </a:t>
            </a:r>
            <a:r>
              <a:rPr i="1"/>
              <a:t>Winnie the Pooh</a:t>
            </a:r>
            <a:endParaRPr>
              <a:latin typeface="+mj-lt"/>
              <a:ea typeface="+mj-ea"/>
              <a:cs typeface="+mj-cs"/>
              <a:sym typeface="Arial"/>
            </a:endParaRPr>
          </a:p>
          <a:p>
            <a:pPr marL="342900" indent="-342900" algn="just">
              <a:buSzPct val="100000"/>
              <a:buChar char="-"/>
              <a:defRPr b="1"/>
            </a:pPr>
            <a:r>
              <a:t>2012: </a:t>
            </a:r>
            <a:r>
              <a:rPr i="1"/>
              <a:t>Brave</a:t>
            </a:r>
            <a:endParaRPr>
              <a:latin typeface="+mj-lt"/>
              <a:ea typeface="+mj-ea"/>
              <a:cs typeface="+mj-cs"/>
              <a:sym typeface="Arial"/>
            </a:endParaRPr>
          </a:p>
          <a:p>
            <a:pPr marL="342900" indent="-342900" algn="just">
              <a:buSzPct val="100000"/>
              <a:buChar char="-"/>
              <a:defRPr b="1"/>
            </a:pPr>
            <a:r>
              <a:t>2012: </a:t>
            </a:r>
            <a:r>
              <a:rPr i="1"/>
              <a:t>Wreck-It Ralph</a:t>
            </a:r>
            <a:endParaRPr>
              <a:latin typeface="+mj-lt"/>
              <a:ea typeface="+mj-ea"/>
              <a:cs typeface="+mj-cs"/>
              <a:sym typeface="Arial"/>
            </a:endParaRPr>
          </a:p>
          <a:p>
            <a:pPr marL="342900" indent="-342900" algn="just">
              <a:buSzPct val="100000"/>
              <a:buChar char="-"/>
              <a:defRPr b="1"/>
            </a:pPr>
            <a:r>
              <a:t>2013: </a:t>
            </a:r>
            <a:r>
              <a:rPr i="1"/>
              <a:t>Monsters University</a:t>
            </a:r>
            <a:endParaRPr i="1"/>
          </a:p>
          <a:p>
            <a:pPr marL="342900" indent="-342900" algn="just">
              <a:buSzPct val="100000"/>
              <a:buChar char="-"/>
              <a:defRPr b="1"/>
            </a:pPr>
            <a:r>
              <a:t>2013: </a:t>
            </a:r>
            <a:r>
              <a:rPr i="1"/>
              <a:t>Frozen</a:t>
            </a:r>
            <a:endParaRPr i="1"/>
          </a:p>
          <a:p>
            <a:pPr marL="342900" indent="-342900" algn="just">
              <a:buSzPct val="100000"/>
              <a:buChar char="-"/>
              <a:defRPr b="1"/>
            </a:pPr>
            <a:r>
              <a:t>2014: </a:t>
            </a:r>
            <a:r>
              <a:rPr i="1"/>
              <a:t>Big Hero 6</a:t>
            </a:r>
            <a:endParaRPr>
              <a:latin typeface="+mj-lt"/>
              <a:ea typeface="+mj-ea"/>
              <a:cs typeface="+mj-cs"/>
              <a:sym typeface="Arial"/>
            </a:endParaRPr>
          </a:p>
          <a:p>
            <a:pPr marL="342900" indent="-342900" algn="just">
              <a:buSzPct val="100000"/>
              <a:buChar char="-"/>
              <a:defRPr b="1"/>
            </a:pPr>
          </a:p>
          <a:p>
            <a:pPr marL="342900" indent="-342900" algn="just">
              <a:buSzPct val="100000"/>
              <a:buChar char="-"/>
              <a:defRPr b="1" i="1"/>
            </a:pPr>
          </a:p>
          <a:p>
            <a:pPr marL="342900" indent="-342900" algn="just">
              <a:buSzPct val="100000"/>
              <a:buChar char="-"/>
              <a:defRPr b="1" i="1"/>
            </a:pPr>
          </a:p>
        </p:txBody>
      </p:sp>
      <p:sp>
        <p:nvSpPr>
          <p:cNvPr id="319"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32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323" name="Disney after Disney: a timeline…"/>
          <p:cNvSpPr txBox="1"/>
          <p:nvPr/>
        </p:nvSpPr>
        <p:spPr>
          <a:xfrm>
            <a:off x="539551" y="1098599"/>
            <a:ext cx="8136906" cy="712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800"/>
            </a:pPr>
            <a:r>
              <a:t>Disney after Disney: a timeline</a:t>
            </a:r>
          </a:p>
          <a:p>
            <a:pPr marL="342900" indent="-342900" algn="just">
              <a:buSzPct val="100000"/>
              <a:buChar char="-"/>
              <a:defRPr b="1" sz="1800"/>
            </a:pPr>
            <a:r>
              <a:t>2015: Shanghai Disney Resort</a:t>
            </a:r>
          </a:p>
          <a:p>
            <a:pPr marL="342900" indent="-342900" algn="just">
              <a:buSzPct val="100000"/>
              <a:buChar char="-"/>
              <a:defRPr b="1" sz="1800"/>
            </a:pPr>
            <a:r>
              <a:t>2015: </a:t>
            </a:r>
            <a:r>
              <a:rPr i="1"/>
              <a:t>Inside Out</a:t>
            </a:r>
            <a:endParaRPr>
              <a:latin typeface="+mj-lt"/>
              <a:ea typeface="+mj-ea"/>
              <a:cs typeface="+mj-cs"/>
              <a:sym typeface="Arial"/>
            </a:endParaRPr>
          </a:p>
          <a:p>
            <a:pPr marL="342900" indent="-342900" algn="just">
              <a:buSzPct val="100000"/>
              <a:buChar char="-"/>
              <a:defRPr b="1" sz="1800"/>
            </a:pPr>
            <a:r>
              <a:t>2015: </a:t>
            </a:r>
            <a:r>
              <a:rPr i="1"/>
              <a:t>The Good Dinosaur</a:t>
            </a:r>
            <a:endParaRPr>
              <a:latin typeface="+mj-lt"/>
              <a:ea typeface="+mj-ea"/>
              <a:cs typeface="+mj-cs"/>
              <a:sym typeface="Arial"/>
            </a:endParaRPr>
          </a:p>
          <a:p>
            <a:pPr marL="342900" indent="-342900" algn="just">
              <a:buSzPct val="100000"/>
              <a:buChar char="-"/>
              <a:defRPr b="1" sz="1800"/>
            </a:pPr>
            <a:r>
              <a:t>2015: </a:t>
            </a:r>
            <a:r>
              <a:rPr i="1"/>
              <a:t>Star Wars: The Force Awakens</a:t>
            </a:r>
            <a:endParaRPr i="1"/>
          </a:p>
          <a:p>
            <a:pPr marL="342900" indent="-342900" algn="just">
              <a:buSzPct val="100000"/>
              <a:buChar char="-"/>
              <a:defRPr b="1" sz="1800"/>
            </a:pPr>
            <a:r>
              <a:t>2016: </a:t>
            </a:r>
            <a:r>
              <a:rPr i="1"/>
              <a:t>Zootopia</a:t>
            </a:r>
            <a:endParaRPr i="1"/>
          </a:p>
          <a:p>
            <a:pPr marL="342900" indent="-342900" algn="just">
              <a:buSzPct val="100000"/>
              <a:buChar char="-"/>
              <a:defRPr b="1" sz="1800"/>
            </a:pPr>
            <a:r>
              <a:t>2016: </a:t>
            </a:r>
            <a:r>
              <a:rPr i="1"/>
              <a:t>Finding Dory</a:t>
            </a:r>
            <a:endParaRPr>
              <a:latin typeface="+mj-lt"/>
              <a:ea typeface="+mj-ea"/>
              <a:cs typeface="+mj-cs"/>
              <a:sym typeface="Arial"/>
            </a:endParaRPr>
          </a:p>
          <a:p>
            <a:pPr marL="342900" indent="-342900" algn="just">
              <a:buSzPct val="100000"/>
              <a:buChar char="-"/>
              <a:defRPr b="1" sz="1800"/>
            </a:pPr>
            <a:r>
              <a:t>2016: </a:t>
            </a:r>
            <a:r>
              <a:rPr i="1"/>
              <a:t>Moana</a:t>
            </a:r>
            <a:endParaRPr>
              <a:latin typeface="+mj-lt"/>
              <a:ea typeface="+mj-ea"/>
              <a:cs typeface="+mj-cs"/>
              <a:sym typeface="Arial"/>
            </a:endParaRPr>
          </a:p>
          <a:p>
            <a:pPr marL="342900" indent="-342900" algn="just">
              <a:buSzPct val="100000"/>
              <a:buChar char="-"/>
              <a:defRPr b="1" sz="1800"/>
            </a:pPr>
            <a:r>
              <a:t>2017: </a:t>
            </a:r>
            <a:r>
              <a:rPr i="1"/>
              <a:t>Cars 3</a:t>
            </a:r>
            <a:endParaRPr i="1"/>
          </a:p>
          <a:p>
            <a:pPr marL="342900" indent="-342900" algn="just">
              <a:buSzPct val="100000"/>
              <a:buChar char="-"/>
              <a:defRPr b="1" sz="1800"/>
            </a:pPr>
            <a:r>
              <a:rPr i="1"/>
              <a:t>2017: Coco</a:t>
            </a:r>
            <a:endParaRPr>
              <a:latin typeface="+mj-lt"/>
              <a:ea typeface="+mj-ea"/>
              <a:cs typeface="+mj-cs"/>
              <a:sym typeface="Arial"/>
            </a:endParaRPr>
          </a:p>
          <a:p>
            <a:pPr marL="342900" indent="-342900" algn="just">
              <a:buSzPct val="100000"/>
              <a:buChar char="-"/>
              <a:defRPr b="1" sz="1800"/>
            </a:pPr>
            <a:r>
              <a:t>2018: </a:t>
            </a:r>
            <a:r>
              <a:rPr i="1"/>
              <a:t>Ralph Breaks The Internet: Wreck-It Ralph 2</a:t>
            </a:r>
            <a:endParaRPr i="1"/>
          </a:p>
          <a:p>
            <a:pPr marL="342900" indent="-342900" algn="just">
              <a:buSzPct val="100000"/>
              <a:buChar char="-"/>
              <a:defRPr b="1" sz="1800"/>
            </a:pPr>
            <a:r>
              <a:t>2018:</a:t>
            </a:r>
            <a:r>
              <a:rPr i="1"/>
              <a:t> The Incredibles 2</a:t>
            </a:r>
            <a:endParaRPr i="1"/>
          </a:p>
          <a:p>
            <a:pPr marL="342900" indent="-342900" algn="just">
              <a:buSzPct val="100000"/>
              <a:buChar char="-"/>
              <a:defRPr b="1" sz="1800"/>
            </a:pPr>
            <a:r>
              <a:t>2018:</a:t>
            </a:r>
            <a:r>
              <a:rPr i="1"/>
              <a:t> Mary Poppins Returns</a:t>
            </a:r>
            <a:endParaRPr i="1"/>
          </a:p>
          <a:p>
            <a:pPr marL="342900" indent="-342900" algn="just">
              <a:buSzPct val="100000"/>
              <a:buChar char="-"/>
              <a:defRPr b="1" sz="1800"/>
            </a:pPr>
            <a:r>
              <a:t>2018: Disney acquires 20th Century Fox</a:t>
            </a:r>
          </a:p>
          <a:p>
            <a:pPr marL="342900" indent="-342900" algn="just">
              <a:buSzPct val="100000"/>
              <a:buChar char="-"/>
              <a:defRPr b="1" sz="1800"/>
            </a:pPr>
            <a:r>
              <a:t>2019:</a:t>
            </a:r>
            <a:r>
              <a:rPr i="1"/>
              <a:t> Toy Story 4</a:t>
            </a:r>
            <a:endParaRPr i="1"/>
          </a:p>
          <a:p>
            <a:pPr marL="342900" indent="-342900" algn="just">
              <a:buSzPct val="100000"/>
              <a:buChar char="-"/>
              <a:defRPr b="1" sz="1800"/>
            </a:pPr>
            <a:r>
              <a:t>2019: </a:t>
            </a:r>
            <a:r>
              <a:rPr i="1"/>
              <a:t>Frozen 2</a:t>
            </a:r>
            <a:endParaRPr i="1"/>
          </a:p>
          <a:p>
            <a:pPr marL="342900" indent="-342900" algn="just">
              <a:buSzPct val="100000"/>
              <a:buChar char="-"/>
              <a:defRPr b="1" sz="1800"/>
            </a:pPr>
            <a:r>
              <a:t>2019: </a:t>
            </a:r>
            <a:r>
              <a:rPr i="1"/>
              <a:t>The Lion King </a:t>
            </a:r>
            <a:r>
              <a:t>(live action)</a:t>
            </a:r>
          </a:p>
          <a:p>
            <a:pPr marL="342900" indent="-342900" algn="just">
              <a:buSzPct val="100000"/>
              <a:buChar char="-"/>
              <a:defRPr b="1" sz="1800"/>
            </a:pPr>
            <a:r>
              <a:t>2019:</a:t>
            </a:r>
            <a:r>
              <a:rPr i="1"/>
              <a:t> </a:t>
            </a:r>
            <a:r>
              <a:t>Tim Burton’s </a:t>
            </a:r>
            <a:r>
              <a:rPr i="1"/>
              <a:t>Dumbo</a:t>
            </a:r>
            <a:endParaRPr i="1"/>
          </a:p>
          <a:p>
            <a:pPr marL="342900" indent="-342900" algn="just">
              <a:buSzPct val="100000"/>
              <a:buChar char="-"/>
              <a:defRPr b="1"/>
            </a:pPr>
            <a:endParaRPr i="1"/>
          </a:p>
          <a:p>
            <a:pPr marL="342900" indent="-342900" algn="just">
              <a:buSzPct val="100000"/>
              <a:buChar char="-"/>
              <a:defRPr b="1"/>
            </a:pPr>
          </a:p>
          <a:p>
            <a:pPr marL="342900" indent="-342900" algn="just">
              <a:buSzPct val="100000"/>
              <a:buChar char="-"/>
              <a:defRPr b="1" i="1"/>
            </a:pPr>
          </a:p>
          <a:p>
            <a:pPr marL="342900" indent="-342900" algn="just">
              <a:buSzPct val="100000"/>
              <a:buChar char="-"/>
              <a:defRPr b="1" i="1"/>
            </a:pPr>
          </a:p>
        </p:txBody>
      </p:sp>
      <p:sp>
        <p:nvSpPr>
          <p:cNvPr id="324" name="Animation in the USA 4…"/>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4</a:t>
            </a:r>
            <a:endParaRPr>
              <a:latin typeface="+mj-lt"/>
              <a:ea typeface="+mj-ea"/>
              <a:cs typeface="+mj-cs"/>
              <a:sym typeface="Arial"/>
            </a:endParaRPr>
          </a:p>
          <a:p>
            <a:pPr indent="39687" algn="r">
              <a:defRPr sz="1800">
                <a:solidFill>
                  <a:schemeClr val="accent3">
                    <a:lumOff val="44000"/>
                  </a:schemeClr>
                </a:solidFill>
              </a:defRPr>
            </a:pPr>
            <a:r>
              <a:t>Walt Disney 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327" name="Suggested readings"/>
          <p:cNvSpPr txBox="1"/>
          <p:nvPr/>
        </p:nvSpPr>
        <p:spPr>
          <a:xfrm>
            <a:off x="5982469" y="188912"/>
            <a:ext cx="2890070"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r>
              <a:t>Suggested readings</a:t>
            </a:r>
          </a:p>
        </p:txBody>
      </p:sp>
      <p:pic>
        <p:nvPicPr>
          <p:cNvPr id="328"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329" name="Giannalberto Bendazzi, Animation. A World History. 3 voll., Waltham, Massachusetts: Focal Press, 2015.; Vol. I, pp. 44-51: “Silent America II”.…"/>
          <p:cNvSpPr txBox="1"/>
          <p:nvPr/>
        </p:nvSpPr>
        <p:spPr>
          <a:xfrm>
            <a:off x="683567" y="1268759"/>
            <a:ext cx="7367590" cy="4688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1800"/>
            </a:pPr>
            <a:r>
              <a:t>Giannalberto Bendazzi, </a:t>
            </a:r>
            <a:r>
              <a:rPr i="1"/>
              <a:t>Animation. A World History</a:t>
            </a:r>
            <a:r>
              <a:t>. 3 voll., Waltham, Massachusetts: Focal Press, 2015.; Vol. I, pp. 44-51: “Silent America II”.</a:t>
            </a:r>
          </a:p>
          <a:p>
            <a:pPr algn="just">
              <a:defRPr b="1" sz="1800"/>
            </a:pPr>
          </a:p>
          <a:p>
            <a:pPr algn="just">
              <a:defRPr b="1" sz="1800"/>
            </a:pPr>
            <a:r>
              <a:t>Vol. I, pp. 95-109: “The Golden Age (1928-1951)”; “America Laughs!” (to study up to –and including- the section “The Twelve Rules of the Nine Men”). Vol. II, p. 12: “America” (only the section “Walt Disney”).</a:t>
            </a:r>
          </a:p>
          <a:p>
            <a:pPr algn="just">
              <a:defRPr b="1" sz="1800"/>
            </a:pPr>
            <a:r>
              <a:t>Vol. III, pp. 10-30 (from –and including- the section “Limited Disney” up to –and including- the section “Mike Johnson”. Vol. II, pp. 103-104: “America” (only the section “On the Big Screen – Feature Films”).</a:t>
            </a:r>
          </a:p>
          <a:p>
            <a:pPr algn="just">
              <a:defRPr b="1" sz="1800"/>
            </a:pPr>
          </a:p>
          <a:p>
            <a:pPr algn="just">
              <a:defRPr b="1" sz="1800"/>
            </a:pPr>
            <a:r>
              <a:t>Tom Klein, “Walt-to-Walt Oswald”, in </a:t>
            </a:r>
            <a:r>
              <a:rPr i="1"/>
              <a:t>Griffithiana</a:t>
            </a:r>
            <a:r>
              <a:t>, no. 71, 2001, pp. 28-43.</a:t>
            </a:r>
          </a:p>
          <a:p>
            <a:pPr algn="just">
              <a:defRPr b="1" sz="2000"/>
            </a:pPr>
          </a:p>
          <a:p>
            <a:pPr algn="just">
              <a:defRPr b="1" sz="1800"/>
            </a:pPr>
            <a:endParaRPr sz="2000"/>
          </a:p>
          <a:p>
            <a:pPr algn="just">
              <a:defRPr b="1" sz="2000"/>
            </a:pPr>
          </a:p>
          <a:p>
            <a:pPr algn="just">
              <a:defRPr b="1" sz="2000"/>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40" name="Animation in the USA 3…"/>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3</a:t>
            </a:r>
            <a:endParaRPr>
              <a:latin typeface="+mj-lt"/>
              <a:ea typeface="+mj-ea"/>
              <a:cs typeface="+mj-cs"/>
              <a:sym typeface="Arial"/>
            </a:endParaRPr>
          </a:p>
          <a:p>
            <a:pPr indent="39687" algn="r">
              <a:defRPr sz="1800">
                <a:solidFill>
                  <a:schemeClr val="accent3">
                    <a:lumOff val="44000"/>
                  </a:schemeClr>
                </a:solidFill>
              </a:defRPr>
            </a:pPr>
            <a:r>
              <a:t>Walt Disney 1</a:t>
            </a:r>
          </a:p>
        </p:txBody>
      </p:sp>
      <p:pic>
        <p:nvPicPr>
          <p:cNvPr id="14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42" name="1919: Walt Disney meets Ubbe Ert Iwwerks, a.k.a. Ub Iwerks (1901-1971) . 1920: Iwerks-Disney Commercial Artists, then at Kansas City Film Ad Company."/>
          <p:cNvSpPr txBox="1"/>
          <p:nvPr/>
        </p:nvSpPr>
        <p:spPr>
          <a:xfrm>
            <a:off x="467543" y="5733255"/>
            <a:ext cx="8208914"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1800"/>
            </a:lvl1pPr>
          </a:lstStyle>
          <a:p>
            <a:pPr/>
            <a:r>
              <a:t>1919: Walt Disney meets Ubbe Ert Iwwerks, a.k.a. Ub Iwerks (1901-1971) . 1920: Iwerks-Disney Commercial Artists, then at Kansas City Film Ad Company.</a:t>
            </a:r>
          </a:p>
        </p:txBody>
      </p:sp>
      <p:pic>
        <p:nvPicPr>
          <p:cNvPr id="143" name="1999.3.895_1000.jpg" descr="1999.3.895_1000.jpg"/>
          <p:cNvPicPr>
            <a:picLocks noChangeAspect="1"/>
          </p:cNvPicPr>
          <p:nvPr/>
        </p:nvPicPr>
        <p:blipFill>
          <a:blip r:embed="rId3">
            <a:extLst/>
          </a:blip>
          <a:stretch>
            <a:fillRect/>
          </a:stretch>
        </p:blipFill>
        <p:spPr>
          <a:xfrm>
            <a:off x="1691680" y="980728"/>
            <a:ext cx="5867764" cy="465313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46" name="Animation in the USA 3…"/>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3</a:t>
            </a:r>
            <a:endParaRPr>
              <a:latin typeface="+mj-lt"/>
              <a:ea typeface="+mj-ea"/>
              <a:cs typeface="+mj-cs"/>
              <a:sym typeface="Arial"/>
            </a:endParaRPr>
          </a:p>
          <a:p>
            <a:pPr indent="39687" algn="r">
              <a:defRPr sz="1800">
                <a:solidFill>
                  <a:schemeClr val="accent3">
                    <a:lumOff val="44000"/>
                  </a:schemeClr>
                </a:solidFill>
              </a:defRPr>
            </a:pPr>
            <a:r>
              <a:t>Walt Disney 1</a:t>
            </a:r>
          </a:p>
        </p:txBody>
      </p:sp>
      <p:pic>
        <p:nvPicPr>
          <p:cNvPr id="14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48" name="1920-21: Newman Laugh-O-Grams, for Frank L. Newman’s cinemas."/>
          <p:cNvSpPr txBox="1"/>
          <p:nvPr/>
        </p:nvSpPr>
        <p:spPr>
          <a:xfrm>
            <a:off x="899591" y="5733255"/>
            <a:ext cx="7272810"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sz="2000"/>
            </a:pPr>
            <a:r>
              <a:t>1920-21: </a:t>
            </a:r>
            <a:r>
              <a:rPr i="1"/>
              <a:t>Newman Laugh-O-Grams</a:t>
            </a:r>
            <a:r>
              <a:t>, for Frank L. Newman’s cinemas.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51" name="Animation in the USA 3…"/>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3</a:t>
            </a:r>
            <a:endParaRPr>
              <a:latin typeface="+mj-lt"/>
              <a:ea typeface="+mj-ea"/>
              <a:cs typeface="+mj-cs"/>
              <a:sym typeface="Arial"/>
            </a:endParaRPr>
          </a:p>
          <a:p>
            <a:pPr indent="39687" algn="r">
              <a:defRPr sz="1800">
                <a:solidFill>
                  <a:schemeClr val="accent3">
                    <a:lumOff val="44000"/>
                  </a:schemeClr>
                </a:solidFill>
              </a:defRPr>
            </a:pPr>
            <a:r>
              <a:t>Walt Disney 1</a:t>
            </a:r>
          </a:p>
        </p:txBody>
      </p:sp>
      <p:pic>
        <p:nvPicPr>
          <p:cNvPr id="15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53" name="1922: Laugh-O-Gram Films. Seven short films based on comically “updated” fairy tales.…"/>
          <p:cNvSpPr txBox="1"/>
          <p:nvPr/>
        </p:nvSpPr>
        <p:spPr>
          <a:xfrm>
            <a:off x="467543" y="1124744"/>
            <a:ext cx="8208914" cy="4955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pPr>
            <a:r>
              <a:t>1922: Laugh-O-Gram Films. Seven short films based on comically “updated” fairy tales.</a:t>
            </a:r>
            <a:endParaRPr>
              <a:latin typeface="+mj-lt"/>
              <a:ea typeface="+mj-ea"/>
              <a:cs typeface="+mj-cs"/>
              <a:sym typeface="Arial"/>
            </a:endParaRPr>
          </a:p>
          <a:p>
            <a:pPr algn="just">
              <a:defRPr b="1" i="1"/>
            </a:pPr>
          </a:p>
          <a:p>
            <a:pPr algn="just">
              <a:defRPr b="1"/>
            </a:pPr>
            <a:r>
              <a:t>Late 1922: Disney’s committent, the Tennesse Pictorial Club, remained unsolved.</a:t>
            </a:r>
            <a:endParaRPr>
              <a:latin typeface="+mj-lt"/>
              <a:ea typeface="+mj-ea"/>
              <a:cs typeface="+mj-cs"/>
              <a:sym typeface="Arial"/>
            </a:endParaRPr>
          </a:p>
          <a:p>
            <a:pPr algn="just">
              <a:defRPr b="1"/>
            </a:pPr>
          </a:p>
          <a:p>
            <a:pPr algn="just">
              <a:defRPr b="1"/>
            </a:pPr>
            <a:r>
              <a:t>1923: a few experimental shorts: </a:t>
            </a:r>
            <a:r>
              <a:rPr i="1"/>
              <a:t>Tommy Tucker’s Tooth</a:t>
            </a:r>
            <a:r>
              <a:t>, the lost live-action “Song-O-Reel” to accompany the performance of a popular tune by Joe Sanders, </a:t>
            </a:r>
            <a:r>
              <a:rPr i="1"/>
              <a:t>Martha: Just a Plain Old-Fashioned Name</a:t>
            </a:r>
            <a:r>
              <a:t>, the lost </a:t>
            </a:r>
            <a:r>
              <a:rPr i="1"/>
              <a:t>Lafflets</a:t>
            </a:r>
            <a:r>
              <a:t> shorts and, more importantly, </a:t>
            </a:r>
            <a:r>
              <a:rPr i="1"/>
              <a:t>Alice’s Wonderland</a:t>
            </a:r>
            <a:r>
              <a:t>. However, Disney has to shut down the studio.</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15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57" name="Two of a Trade (Paul Terry, 1922)"/>
          <p:cNvSpPr txBox="1"/>
          <p:nvPr/>
        </p:nvSpPr>
        <p:spPr>
          <a:xfrm>
            <a:off x="2627783" y="5733255"/>
            <a:ext cx="3744418"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sz="2000"/>
            </a:pPr>
            <a:r>
              <a:t>Two of a Trade </a:t>
            </a:r>
            <a:r>
              <a:rPr i="0"/>
              <a:t>(Paul Terry, 1922)</a:t>
            </a:r>
          </a:p>
        </p:txBody>
      </p:sp>
      <p:sp>
        <p:nvSpPr>
          <p:cNvPr id="158" name="Animation in the USA 3…"/>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3</a:t>
            </a:r>
            <a:endParaRPr>
              <a:latin typeface="+mj-lt"/>
              <a:ea typeface="+mj-ea"/>
              <a:cs typeface="+mj-cs"/>
              <a:sym typeface="Arial"/>
            </a:endParaRPr>
          </a:p>
          <a:p>
            <a:pPr indent="39687" algn="r">
              <a:defRPr sz="1800">
                <a:solidFill>
                  <a:schemeClr val="accent3">
                    <a:lumOff val="44000"/>
                  </a:schemeClr>
                </a:solidFill>
              </a:defRPr>
            </a:pPr>
            <a:r>
              <a:t>Walt Disney 1</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pic>
        <p:nvPicPr>
          <p:cNvPr id="16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62" name="Little Red Riding Hood (Walt Disney, 1922)"/>
          <p:cNvSpPr txBox="1"/>
          <p:nvPr/>
        </p:nvSpPr>
        <p:spPr>
          <a:xfrm>
            <a:off x="2051719" y="5733255"/>
            <a:ext cx="4680522"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sz="2000"/>
            </a:pPr>
            <a:r>
              <a:t>Little Red Riding Hood </a:t>
            </a:r>
            <a:r>
              <a:rPr i="0"/>
              <a:t>(Walt Disney, 1922)</a:t>
            </a:r>
          </a:p>
        </p:txBody>
      </p:sp>
      <p:sp>
        <p:nvSpPr>
          <p:cNvPr id="163" name="Animation in the USA 3…"/>
          <p:cNvSpPr txBox="1"/>
          <p:nvPr/>
        </p:nvSpPr>
        <p:spPr>
          <a:xfrm>
            <a:off x="5255875" y="116632"/>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3</a:t>
            </a:r>
            <a:endParaRPr>
              <a:latin typeface="+mj-lt"/>
              <a:ea typeface="+mj-ea"/>
              <a:cs typeface="+mj-cs"/>
              <a:sym typeface="Arial"/>
            </a:endParaRPr>
          </a:p>
          <a:p>
            <a:pPr indent="39687" algn="r">
              <a:defRPr sz="1800">
                <a:solidFill>
                  <a:schemeClr val="accent3">
                    <a:lumOff val="44000"/>
                  </a:schemeClr>
                </a:solidFill>
              </a:defRPr>
            </a:pPr>
            <a:r>
              <a:t>Walt Disney 1</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Struttura predefinita">
      <a:majorFont>
        <a:latin typeface="Arial"/>
        <a:ea typeface="Arial"/>
        <a:cs typeface="Arial"/>
      </a:majorFont>
      <a:minorFont>
        <a:latin typeface="Helvetica"/>
        <a:ea typeface="Helvetica"/>
        <a:cs typeface="Helvetica"/>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Struttura predefinita">
      <a:majorFont>
        <a:latin typeface="Arial"/>
        <a:ea typeface="Arial"/>
        <a:cs typeface="Arial"/>
      </a:majorFont>
      <a:minorFont>
        <a:latin typeface="Helvetica"/>
        <a:ea typeface="Helvetica"/>
        <a:cs typeface="Helvetica"/>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