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 id="280" r:id="rId32"/>
    <p:sldId id="281" r:id="rId33"/>
    <p:sldId id="282" r:id="rId34"/>
    <p:sldId id="283" r:id="rId35"/>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file>

<file path=ppt/presProps.xml><?xml version="1.0" encoding="utf-8"?>
<p:presentation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7F3F4"/>
          </a:solidFill>
        </a:fill>
      </a:tcStyle>
    </a:wholeTbl>
    <a:band2H>
      <a:tcTxStyle b="def" i="def"/>
      <a:tcStyle>
        <a:tcBdr/>
        <a:fill>
          <a:solidFill>
            <a:srgbClr val="F3F9FA"/>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Calibri"/>
          <a:ea typeface="Calibri"/>
          <a:cs typeface="Calibri"/>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Calibri"/>
          <a:ea typeface="Calibri"/>
          <a:cs typeface="Calibri"/>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Calibri"/>
          <a:ea typeface="Calibri"/>
          <a:cs typeface="Calibri"/>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Calibri"/>
          <a:ea typeface="Calibri"/>
          <a:cs typeface="Calibri"/>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Calibri"/>
          <a:ea typeface="Calibri"/>
          <a:cs typeface="Calibri"/>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Calibri"/>
          <a:ea typeface="Calibri"/>
          <a:cs typeface="Calibri"/>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Calibri"/>
          <a:ea typeface="Calibri"/>
          <a:cs typeface="Calibri"/>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Comments="1"/>
</file>

<file path=ppt/_rels/presentation.xml.rels><?xml version="1.0" encoding="UTF-8"?>
<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 Id="rId32" Type="http://schemas.openxmlformats.org/officeDocument/2006/relationships/slide" Target="slides/slide25.xml"/><Relationship Id="rId33" Type="http://schemas.openxmlformats.org/officeDocument/2006/relationships/slide" Target="slides/slide26.xml"/><Relationship Id="rId34" Type="http://schemas.openxmlformats.org/officeDocument/2006/relationships/slide" Target="slides/slide27.xml"/><Relationship Id="rId35" Type="http://schemas.openxmlformats.org/officeDocument/2006/relationships/slide" Target="slides/slide28.xml"/></Relationships>

</file>

<file path=ppt/notesMasters/_rels/notesMaster1.xml.rels><?xml version="1.0" encoding="UTF-8"?>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spTree>
      <p:nvGrpSpPr>
        <p:cNvPr id="1" name=""/>
        <p:cNvGrpSpPr/>
        <p:nvPr/>
      </p:nvGrpSpPr>
      <p:grpSpPr>
        <a:xfrm>
          <a:off x="0" y="0"/>
          <a:ext cx="0" cy="0"/>
          <a:chOff x="0" y="0"/>
          <a:chExt cx="0" cy="0"/>
        </a:xfrm>
      </p:grpSpPr>
      <p:sp>
        <p:nvSpPr>
          <p:cNvPr id="26" name="Shape 26"/>
          <p:cNvSpPr/>
          <p:nvPr>
            <p:ph type="sldImg"/>
          </p:nvPr>
        </p:nvSpPr>
        <p:spPr>
          <a:xfrm>
            <a:off x="1143000" y="685800"/>
            <a:ext cx="4572000" cy="3429000"/>
          </a:xfrm>
          <a:prstGeom prst="rect">
            <a:avLst/>
          </a:prstGeom>
        </p:spPr>
        <p:txBody>
          <a:bodyPr/>
          <a:lstStyle/>
          <a:p>
            <a:pPr/>
          </a:p>
        </p:txBody>
      </p:sp>
      <p:sp>
        <p:nvSpPr>
          <p:cNvPr id="27" name="Shape 27"/>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a:latin typeface="+mn-lt"/>
        <a:ea typeface="+mn-ea"/>
        <a:cs typeface="+mn-cs"/>
        <a:sym typeface="Helvetica Neue"/>
      </a:defRPr>
    </a:lvl1pPr>
    <a:lvl2pPr indent="228600" latinLnBrk="0">
      <a:defRPr>
        <a:latin typeface="+mn-lt"/>
        <a:ea typeface="+mn-ea"/>
        <a:cs typeface="+mn-cs"/>
        <a:sym typeface="Helvetica Neue"/>
      </a:defRPr>
    </a:lvl2pPr>
    <a:lvl3pPr indent="457200" latinLnBrk="0">
      <a:defRPr>
        <a:latin typeface="+mn-lt"/>
        <a:ea typeface="+mn-ea"/>
        <a:cs typeface="+mn-cs"/>
        <a:sym typeface="Helvetica Neue"/>
      </a:defRPr>
    </a:lvl3pPr>
    <a:lvl4pPr indent="685800" latinLnBrk="0">
      <a:defRPr>
        <a:latin typeface="+mn-lt"/>
        <a:ea typeface="+mn-ea"/>
        <a:cs typeface="+mn-cs"/>
        <a:sym typeface="Helvetica Neue"/>
      </a:defRPr>
    </a:lvl4pPr>
    <a:lvl5pPr indent="914400" latinLnBrk="0">
      <a:defRPr>
        <a:latin typeface="+mn-lt"/>
        <a:ea typeface="+mn-ea"/>
        <a:cs typeface="+mn-cs"/>
        <a:sym typeface="Helvetica Neue"/>
      </a:defRPr>
    </a:lvl5pPr>
    <a:lvl6pPr indent="1143000" latinLnBrk="0">
      <a:defRPr>
        <a:latin typeface="+mn-lt"/>
        <a:ea typeface="+mn-ea"/>
        <a:cs typeface="+mn-cs"/>
        <a:sym typeface="Helvetica Neue"/>
      </a:defRPr>
    </a:lvl6pPr>
    <a:lvl7pPr indent="1371600" latinLnBrk="0">
      <a:defRPr>
        <a:latin typeface="+mn-lt"/>
        <a:ea typeface="+mn-ea"/>
        <a:cs typeface="+mn-cs"/>
        <a:sym typeface="Helvetica Neue"/>
      </a:defRPr>
    </a:lvl7pPr>
    <a:lvl8pPr indent="1600200" latinLnBrk="0">
      <a:defRPr>
        <a:latin typeface="+mn-lt"/>
        <a:ea typeface="+mn-ea"/>
        <a:cs typeface="+mn-cs"/>
        <a:sym typeface="Helvetica Neue"/>
      </a:defRPr>
    </a:lvl8pPr>
    <a:lvl9pPr indent="1828800" latinLnBrk="0">
      <a:defRPr>
        <a:latin typeface="+mn-lt"/>
        <a:ea typeface="+mn-ea"/>
        <a:cs typeface="+mn-cs"/>
        <a:sym typeface="Helvetica Neue"/>
      </a:defRPr>
    </a:lvl9pPr>
  </p:notesStyle>
</p:notesMaster>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Default">
    <p:spTree>
      <p:nvGrpSpPr>
        <p:cNvPr id="1" name=""/>
        <p:cNvGrpSpPr/>
        <p:nvPr/>
      </p:nvGrpSpPr>
      <p:grpSpPr>
        <a:xfrm>
          <a:off x="0" y="0"/>
          <a:ext cx="0" cy="0"/>
          <a:chOff x="0" y="0"/>
          <a:chExt cx="0" cy="0"/>
        </a:xfrm>
      </p:grpSpPr>
      <p:sp>
        <p:nvSpPr>
          <p:cNvPr id="11" name="Numero diapositiva"/>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type="tx" showMasterSp="1" showMasterPhAnim="1">
  <p:cSld name="Titolo e contenuto">
    <p:spTree>
      <p:nvGrpSpPr>
        <p:cNvPr id="1" name=""/>
        <p:cNvGrpSpPr/>
        <p:nvPr/>
      </p:nvGrpSpPr>
      <p:grpSpPr>
        <a:xfrm>
          <a:off x="0" y="0"/>
          <a:ext cx="0" cy="0"/>
          <a:chOff x="0" y="0"/>
          <a:chExt cx="0" cy="0"/>
        </a:xfrm>
      </p:grpSpPr>
      <p:sp>
        <p:nvSpPr>
          <p:cNvPr id="18" name="Titolo Testo"/>
          <p:cNvSpPr txBox="1"/>
          <p:nvPr>
            <p:ph type="title"/>
          </p:nvPr>
        </p:nvSpPr>
        <p:spPr>
          <a:xfrm>
            <a:off x="457200" y="0"/>
            <a:ext cx="8229600" cy="1692275"/>
          </a:xfrm>
          <a:prstGeom prst="rect">
            <a:avLst/>
          </a:prstGeom>
        </p:spPr>
        <p:txBody>
          <a:bodyPr>
            <a:normAutofit fontScale="100000" lnSpcReduction="0"/>
          </a:bodyPr>
          <a:lstStyle>
            <a:lvl1pPr marL="39687" indent="-39687"/>
          </a:lstStyle>
          <a:p>
            <a:pPr/>
            <a:r>
              <a:t>Titolo Testo</a:t>
            </a:r>
          </a:p>
        </p:txBody>
      </p:sp>
      <p:sp>
        <p:nvSpPr>
          <p:cNvPr id="19" name="Corpo livello uno…"/>
          <p:cNvSpPr txBox="1"/>
          <p:nvPr>
            <p:ph type="body" idx="1"/>
          </p:nvPr>
        </p:nvSpPr>
        <p:spPr>
          <a:prstGeom prst="rect">
            <a:avLst/>
          </a:prstGeom>
        </p:spPr>
        <p:txBody>
          <a:bodyPr>
            <a:normAutofit fontScale="100000" lnSpcReduction="0"/>
          </a:bodyPr>
          <a:lstStyle>
            <a:lvl1pPr marL="382588">
              <a:buChar char="•"/>
            </a:lvl1pPr>
            <a:lvl2pPr marL="772659"/>
            <a:lvl3pPr marL="1208087"/>
            <a:lvl4pPr marL="1726247" indent="-365759"/>
            <a:lvl5pPr marL="2183448" indent="-365760"/>
          </a:lstStyle>
          <a:p>
            <a:pPr/>
            <a:r>
              <a:t>Corpo livello uno</a:t>
            </a:r>
          </a:p>
          <a:p>
            <a:pPr lvl="1"/>
            <a:r>
              <a:t>Corpo livello due</a:t>
            </a:r>
          </a:p>
          <a:p>
            <a:pPr lvl="2"/>
            <a:r>
              <a:t>Corpo livello tre</a:t>
            </a:r>
          </a:p>
          <a:p>
            <a:pPr lvl="3"/>
            <a:r>
              <a:t>Corpo livello quattro</a:t>
            </a:r>
          </a:p>
          <a:p>
            <a:pPr lvl="4"/>
            <a:r>
              <a:t>Corpo livello cinque</a:t>
            </a:r>
          </a:p>
        </p:txBody>
      </p:sp>
      <p:sp>
        <p:nvSpPr>
          <p:cNvPr id="20" name="Numero diapositiva"/>
          <p:cNvSpPr txBox="1"/>
          <p:nvPr>
            <p:ph type="sldNum" sz="quarter" idx="2"/>
          </p:nvPr>
        </p:nvSpPr>
        <p:spPr>
          <a:xfrm>
            <a:off x="7477021" y="6245225"/>
            <a:ext cx="284372" cy="307340"/>
          </a:xfrm>
          <a:prstGeom prst="rect">
            <a:avLst/>
          </a:prstGeom>
        </p:spPr>
        <p:txBody>
          <a:bodyPr/>
          <a:lstStyle>
            <a:lvl1pPr defTabSz="914400"/>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s>

</file>

<file path=ppt/slideMasters/slideMaster1.xml><?xml version="1.0" encoding="utf-8"?>
<p:sldMaster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p:cSld>
    <p:bg>
      <p:bgPr>
        <a:solidFill>
          <a:srgbClr val="FFFFFF"/>
        </a:solidFill>
      </p:bgPr>
    </p:bg>
    <p:spTree>
      <p:nvGrpSpPr>
        <p:cNvPr id="1" name=""/>
        <p:cNvGrpSpPr/>
        <p:nvPr/>
      </p:nvGrpSpPr>
      <p:grpSpPr>
        <a:xfrm>
          <a:off x="0" y="0"/>
          <a:ext cx="0" cy="0"/>
          <a:chOff x="0" y="0"/>
          <a:chExt cx="0" cy="0"/>
        </a:xfrm>
      </p:grpSpPr>
      <p:sp>
        <p:nvSpPr>
          <p:cNvPr id="2" name="Numero diapositiva"/>
          <p:cNvSpPr txBox="1"/>
          <p:nvPr>
            <p:ph type="sldNum" sz="quarter" idx="2"/>
          </p:nvPr>
        </p:nvSpPr>
        <p:spPr>
          <a:xfrm>
            <a:off x="7477020" y="6245225"/>
            <a:ext cx="284372" cy="307340"/>
          </a:xfrm>
          <a:prstGeom prst="rect">
            <a:avLst/>
          </a:prstGeom>
          <a:ln w="12700">
            <a:miter lim="400000"/>
          </a:ln>
        </p:spPr>
        <p:txBody>
          <a:bodyPr wrap="none" lIns="45719" rIns="45719">
            <a:spAutoFit/>
          </a:bodyPr>
          <a:lstStyle>
            <a:lvl1pPr algn="ctr" defTabSz="457200">
              <a:defRPr sz="1400"/>
            </a:lvl1pPr>
          </a:lstStyle>
          <a:p>
            <a:pPr/>
            <a:fld id="{86CB4B4D-7CA3-9044-876B-883B54F8677D}" type="slidenum"/>
          </a:p>
        </p:txBody>
      </p:sp>
      <p:sp>
        <p:nvSpPr>
          <p:cNvPr id="3" name="Titolo Testo"/>
          <p:cNvSpPr txBox="1"/>
          <p:nvPr>
            <p:ph type="title"/>
          </p:nvPr>
        </p:nvSpPr>
        <p:spPr>
          <a:xfrm>
            <a:off x="457200" y="92074"/>
            <a:ext cx="8229600" cy="1508126"/>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lstStyle/>
          <a:p>
            <a:pPr/>
            <a:r>
              <a:t>Titolo Testo</a:t>
            </a:r>
          </a:p>
        </p:txBody>
      </p:sp>
      <p:sp>
        <p:nvSpPr>
          <p:cNvPr id="4" name="Corpo livello uno…"/>
          <p:cNvSpPr txBox="1"/>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lstStyle/>
          <a:p>
            <a:pPr/>
            <a:r>
              <a:t>Corpo livello uno</a:t>
            </a:r>
          </a:p>
          <a:p>
            <a:pPr lvl="1"/>
            <a:r>
              <a:t>Corpo livello due</a:t>
            </a:r>
          </a:p>
          <a:p>
            <a:pPr lvl="2"/>
            <a:r>
              <a:t>Corpo livello tre</a:t>
            </a:r>
          </a:p>
          <a:p>
            <a:pPr lvl="3"/>
            <a:r>
              <a:t>Corpo livello quattro</a:t>
            </a:r>
          </a:p>
          <a:p>
            <a:pPr lvl="4"/>
            <a:r>
              <a:t>Corpo livello cinque</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Lst>
  <p:transition xmlns:p14="http://schemas.microsoft.com/office/powerpoint/2010/main" spd="med" advClick="1"/>
  <p:txStyles>
    <p:titleStyle>
      <a:lvl1pPr marL="39687" marR="0" indent="-39687"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Calibri"/>
          <a:ea typeface="Calibri"/>
          <a:cs typeface="Calibri"/>
          <a:sym typeface="Calibri"/>
        </a:defRPr>
      </a:lvl1pPr>
      <a:lvl2pPr marL="39687" marR="0" indent="-39687"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Calibri"/>
          <a:ea typeface="Calibri"/>
          <a:cs typeface="Calibri"/>
          <a:sym typeface="Calibri"/>
        </a:defRPr>
      </a:lvl2pPr>
      <a:lvl3pPr marL="39687" marR="0" indent="-39687"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Calibri"/>
          <a:ea typeface="Calibri"/>
          <a:cs typeface="Calibri"/>
          <a:sym typeface="Calibri"/>
        </a:defRPr>
      </a:lvl3pPr>
      <a:lvl4pPr marL="39687" marR="0" indent="-39687"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Calibri"/>
          <a:ea typeface="Calibri"/>
          <a:cs typeface="Calibri"/>
          <a:sym typeface="Calibri"/>
        </a:defRPr>
      </a:lvl4pPr>
      <a:lvl5pPr marL="39687" marR="0" indent="-39687"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Calibri"/>
          <a:ea typeface="Calibri"/>
          <a:cs typeface="Calibri"/>
          <a:sym typeface="Calibri"/>
        </a:defRPr>
      </a:lvl5pPr>
      <a:lvl6pPr marL="39687" marR="0" indent="417512"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Calibri"/>
          <a:ea typeface="Calibri"/>
          <a:cs typeface="Calibri"/>
          <a:sym typeface="Calibri"/>
        </a:defRPr>
      </a:lvl6pPr>
      <a:lvl7pPr marL="39687" marR="0" indent="874712"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Calibri"/>
          <a:ea typeface="Calibri"/>
          <a:cs typeface="Calibri"/>
          <a:sym typeface="Calibri"/>
        </a:defRPr>
      </a:lvl7pPr>
      <a:lvl8pPr marL="39687" marR="0" indent="1331912"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Calibri"/>
          <a:ea typeface="Calibri"/>
          <a:cs typeface="Calibri"/>
          <a:sym typeface="Calibri"/>
        </a:defRPr>
      </a:lvl8pPr>
      <a:lvl9pPr marL="39687" marR="0" indent="1789112" algn="ctr" defTabSz="914400" rtl="0" latinLnBrk="0">
        <a:lnSpc>
          <a:spcPct val="100000"/>
        </a:lnSpc>
        <a:spcBef>
          <a:spcPts val="0"/>
        </a:spcBef>
        <a:spcAft>
          <a:spcPts val="0"/>
        </a:spcAft>
        <a:buClrTx/>
        <a:buSzTx/>
        <a:buFontTx/>
        <a:buNone/>
        <a:tabLst/>
        <a:defRPr b="0" baseline="0" cap="none" i="0" spc="0" strike="noStrike" sz="4400" u="none">
          <a:solidFill>
            <a:srgbClr val="000000"/>
          </a:solidFill>
          <a:uFillTx/>
          <a:latin typeface="Calibri"/>
          <a:ea typeface="Calibri"/>
          <a:cs typeface="Calibri"/>
          <a:sym typeface="Calibri"/>
        </a:defRPr>
      </a:lvl9pPr>
    </p:titleStyle>
    <p:bodyStyle>
      <a:lvl1pPr marL="382587" marR="0" indent="-34290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Calibri"/>
          <a:ea typeface="Calibri"/>
          <a:cs typeface="Calibri"/>
          <a:sym typeface="Calibri"/>
        </a:defRPr>
      </a:lvl1pPr>
      <a:lvl2pPr marL="772658" marR="0" indent="-326571"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Calibri"/>
          <a:ea typeface="Calibri"/>
          <a:cs typeface="Calibri"/>
          <a:sym typeface="Calibri"/>
        </a:defRPr>
      </a:lvl2pPr>
      <a:lvl3pPr marL="1208087" marR="0" indent="-30480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Calibri"/>
          <a:ea typeface="Calibri"/>
          <a:cs typeface="Calibri"/>
          <a:sym typeface="Calibri"/>
        </a:defRPr>
      </a:lvl3pPr>
      <a:lvl4pPr marL="1726247" marR="0" indent="-36576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Calibri"/>
          <a:ea typeface="Calibri"/>
          <a:cs typeface="Calibri"/>
          <a:sym typeface="Calibri"/>
        </a:defRPr>
      </a:lvl4pPr>
      <a:lvl5pPr marL="2224087" marR="0" indent="-40640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Calibri"/>
          <a:ea typeface="Calibri"/>
          <a:cs typeface="Calibri"/>
          <a:sym typeface="Calibri"/>
        </a:defRPr>
      </a:lvl5pPr>
      <a:lvl6pPr marL="2681287" marR="0" indent="-40640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Calibri"/>
          <a:ea typeface="Calibri"/>
          <a:cs typeface="Calibri"/>
          <a:sym typeface="Calibri"/>
        </a:defRPr>
      </a:lvl6pPr>
      <a:lvl7pPr marL="3138487" marR="0" indent="-40640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Calibri"/>
          <a:ea typeface="Calibri"/>
          <a:cs typeface="Calibri"/>
          <a:sym typeface="Calibri"/>
        </a:defRPr>
      </a:lvl7pPr>
      <a:lvl8pPr marL="3595687" marR="0" indent="-40640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Calibri"/>
          <a:ea typeface="Calibri"/>
          <a:cs typeface="Calibri"/>
          <a:sym typeface="Calibri"/>
        </a:defRPr>
      </a:lvl8pPr>
      <a:lvl9pPr marL="4052887" marR="0" indent="-406400" algn="l" defTabSz="914400" rtl="0" latinLnBrk="0">
        <a:lnSpc>
          <a:spcPct val="100000"/>
        </a:lnSpc>
        <a:spcBef>
          <a:spcPts val="700"/>
        </a:spcBef>
        <a:spcAft>
          <a:spcPts val="0"/>
        </a:spcAft>
        <a:buClrTx/>
        <a:buSzPct val="100000"/>
        <a:buFont typeface="Arial"/>
        <a:buChar char="•"/>
        <a:tabLst/>
        <a:defRPr b="0" baseline="0" cap="none" i="0" spc="0" strike="noStrike" sz="3200" u="none">
          <a:solidFill>
            <a:srgbClr val="000000"/>
          </a:solidFill>
          <a:uFillTx/>
          <a:latin typeface="Calibri"/>
          <a:ea typeface="Calibri"/>
          <a:cs typeface="Calibri"/>
          <a:sym typeface="Calibri"/>
        </a:defRPr>
      </a:lvl9pPr>
    </p:bodyStyle>
    <p:otherStyle>
      <a:lvl1pPr marL="0" marR="0" indent="0" algn="ctr" defTabSz="4572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Calibri"/>
        </a:defRPr>
      </a:lvl1pPr>
      <a:lvl2pPr marL="0" marR="0" indent="457200" algn="ctr" defTabSz="4572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Calibri"/>
        </a:defRPr>
      </a:lvl2pPr>
      <a:lvl3pPr marL="0" marR="0" indent="914400" algn="ctr" defTabSz="4572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Calibri"/>
        </a:defRPr>
      </a:lvl3pPr>
      <a:lvl4pPr marL="0" marR="0" indent="1371600" algn="ctr" defTabSz="4572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Calibri"/>
        </a:defRPr>
      </a:lvl4pPr>
      <a:lvl5pPr marL="0" marR="0" indent="1828800" algn="ctr" defTabSz="4572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Calibri"/>
        </a:defRPr>
      </a:lvl5pPr>
      <a:lvl6pPr marL="0" marR="0" indent="0" algn="ctr" defTabSz="4572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Calibri"/>
        </a:defRPr>
      </a:lvl6pPr>
      <a:lvl7pPr marL="0" marR="0" indent="0" algn="ctr" defTabSz="4572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Calibri"/>
        </a:defRPr>
      </a:lvl7pPr>
      <a:lvl8pPr marL="0" marR="0" indent="0" algn="ctr" defTabSz="4572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Calibri"/>
        </a:defRPr>
      </a:lvl8pPr>
      <a:lvl9pPr marL="0" marR="0" indent="0" algn="ctr" defTabSz="457200" rtl="0" latinLnBrk="0">
        <a:lnSpc>
          <a:spcPct val="100000"/>
        </a:lnSpc>
        <a:spcBef>
          <a:spcPts val="0"/>
        </a:spcBef>
        <a:spcAft>
          <a:spcPts val="0"/>
        </a:spcAft>
        <a:buClrTx/>
        <a:buSzTx/>
        <a:buFontTx/>
        <a:buNone/>
        <a:tabLst/>
        <a:defRPr b="0" baseline="0" cap="none" i="0" spc="0" strike="noStrike" sz="1400" u="none">
          <a:solidFill>
            <a:schemeClr val="tx1"/>
          </a:solidFill>
          <a:uFillTx/>
          <a:latin typeface="+mn-lt"/>
          <a:ea typeface="+mn-ea"/>
          <a:cs typeface="+mn-cs"/>
          <a:sym typeface="Calibri"/>
        </a:defRPr>
      </a:lvl9pPr>
    </p:otherStyle>
  </p:txStyles>
</p:sldMaster>
</file>

<file path=ppt/slides/_rels/slide1.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s>

</file>

<file path=ppt/slides/_rels/slide1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0.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1.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2.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28.xml.rels><?xml version="1.0" encoding="UTF-8"?>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png"/></Relationships>

</file>

<file path=ppt/slides/_rels/slide3.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4.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5.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6.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7.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8.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9.xml.rels><?xml version="1.0" encoding="UTF-8"?>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bg>
      <p:bgPr>
        <a:solidFill>
          <a:srgbClr val="8C0D1C"/>
        </a:solidFill>
      </p:bgPr>
    </p:bg>
    <p:spTree>
      <p:nvGrpSpPr>
        <p:cNvPr id="1" name=""/>
        <p:cNvGrpSpPr/>
        <p:nvPr/>
      </p:nvGrpSpPr>
      <p:grpSpPr>
        <a:xfrm>
          <a:off x="0" y="0"/>
          <a:ext cx="0" cy="0"/>
          <a:chOff x="0" y="0"/>
          <a:chExt cx="0" cy="0"/>
        </a:xfrm>
      </p:grpSpPr>
      <p:pic>
        <p:nvPicPr>
          <p:cNvPr id="29" name="logo-dBC&amp;UniPD_bianco.pdf" descr="logo-dBC&amp;UniPD_bianco.pdf"/>
          <p:cNvPicPr>
            <a:picLocks noChangeAspect="1"/>
          </p:cNvPicPr>
          <p:nvPr/>
        </p:nvPicPr>
        <p:blipFill>
          <a:blip r:embed="rId2">
            <a:extLst/>
          </a:blip>
          <a:stretch>
            <a:fillRect/>
          </a:stretch>
        </p:blipFill>
        <p:spPr>
          <a:xfrm>
            <a:off x="0" y="-963613"/>
            <a:ext cx="9144000" cy="6461126"/>
          </a:xfrm>
          <a:prstGeom prst="rect">
            <a:avLst/>
          </a:prstGeom>
          <a:ln w="12700">
            <a:miter lim="400000"/>
          </a:ln>
        </p:spPr>
      </p:pic>
      <p:sp>
        <p:nvSpPr>
          <p:cNvPr id="30" name="History of Animation…"/>
          <p:cNvSpPr txBox="1"/>
          <p:nvPr>
            <p:ph type="body" sz="half" idx="4294967295"/>
          </p:nvPr>
        </p:nvSpPr>
        <p:spPr>
          <a:xfrm>
            <a:off x="971550" y="3644900"/>
            <a:ext cx="7200900" cy="2879725"/>
          </a:xfrm>
          <a:prstGeom prst="rect">
            <a:avLst/>
          </a:prstGeom>
        </p:spPr>
        <p:txBody>
          <a:bodyPr>
            <a:normAutofit fontScale="100000" lnSpcReduction="0"/>
          </a:bodyPr>
          <a:lstStyle/>
          <a:p>
            <a:pPr marL="0" indent="39687" algn="ctr">
              <a:buSzTx/>
              <a:buNone/>
              <a:defRPr b="1" i="1" sz="6000">
                <a:solidFill>
                  <a:srgbClr val="FFFFFF"/>
                </a:solidFill>
              </a:defRPr>
            </a:pPr>
            <a:r>
              <a:t>History of Animation</a:t>
            </a:r>
          </a:p>
          <a:p>
            <a:pPr marL="0" indent="39687" algn="ctr">
              <a:buSzTx/>
              <a:buNone/>
              <a:defRPr b="1" i="1" sz="1600">
                <a:solidFill>
                  <a:srgbClr val="FFFFFF"/>
                </a:solidFill>
              </a:defRPr>
            </a:pPr>
            <a:r>
              <a:t>Second Cycle Degree in Theatre, Film, Television and Media Studies</a:t>
            </a:r>
          </a:p>
          <a:p>
            <a:pPr marL="0" indent="39687" algn="r">
              <a:buSzTx/>
              <a:buNone/>
              <a:defRPr sz="2000">
                <a:solidFill>
                  <a:srgbClr val="FFFFFF"/>
                </a:solidFill>
              </a:defRPr>
            </a:pPr>
          </a:p>
          <a:p>
            <a:pPr marL="0" indent="39687" algn="r">
              <a:buSzTx/>
              <a:buNone/>
              <a:defRPr sz="2000">
                <a:solidFill>
                  <a:srgbClr val="FFFFFF"/>
                </a:solidFill>
              </a:defRPr>
            </a:pPr>
            <a:r>
              <a:t>Academic Year 2019-2020</a:t>
            </a:r>
          </a:p>
          <a:p>
            <a:pPr marL="0" indent="39687" algn="r">
              <a:buSzTx/>
              <a:buNone/>
              <a:defRPr b="1" sz="4000">
                <a:solidFill>
                  <a:srgbClr val="FFFFFF"/>
                </a:solidFill>
              </a:defRPr>
            </a:pPr>
            <a:r>
              <a:t>Lesson 11</a:t>
            </a:r>
          </a:p>
        </p:txBody>
      </p:sp>
    </p:spTree>
  </p:cSld>
  <p:clrMapOvr>
    <a:masterClrMapping/>
  </p:clrMapOvr>
  <p:transition xmlns:p14="http://schemas.microsoft.com/office/powerpoint/2010/main" spd="med" advClick="1"/>
</p:sld>
</file>

<file path=ppt/slides/slide1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pic>
        <p:nvPicPr>
          <p:cNvPr id="73"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74" name="Golddiggers of ‘49 (Tex Avery, 1936)"/>
          <p:cNvSpPr txBox="1"/>
          <p:nvPr/>
        </p:nvSpPr>
        <p:spPr>
          <a:xfrm>
            <a:off x="1979711" y="5517231"/>
            <a:ext cx="4968554" cy="459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i="1"/>
            </a:pPr>
            <a:r>
              <a:t>Golddiggers of ‘49 </a:t>
            </a:r>
            <a:r>
              <a:rPr i="0"/>
              <a:t>(Tex Avery, 1936)</a:t>
            </a:r>
          </a:p>
        </p:txBody>
      </p:sp>
      <p:sp>
        <p:nvSpPr>
          <p:cNvPr id="75" name="Animation in the USA 5…"/>
          <p:cNvSpPr txBox="1"/>
          <p:nvPr/>
        </p:nvSpPr>
        <p:spPr>
          <a:xfrm>
            <a:off x="5255874" y="116632"/>
            <a:ext cx="3484588" cy="7239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the USA 5</a:t>
            </a:r>
            <a:endParaRPr>
              <a:latin typeface="Arial"/>
              <a:ea typeface="Arial"/>
              <a:cs typeface="Arial"/>
              <a:sym typeface="Arial"/>
            </a:endParaRPr>
          </a:p>
          <a:p>
            <a:pPr indent="39687" algn="r">
              <a:defRPr sz="1800">
                <a:solidFill>
                  <a:srgbClr val="FFFFFF"/>
                </a:solidFill>
              </a:defRPr>
            </a:pPr>
            <a:r>
              <a:t>Warner Bros.</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7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pic>
        <p:nvPicPr>
          <p:cNvPr id="78"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79" name="Little Red Walking Hood (Tex Avery, 1937)"/>
          <p:cNvSpPr txBox="1"/>
          <p:nvPr/>
        </p:nvSpPr>
        <p:spPr>
          <a:xfrm>
            <a:off x="1691679" y="5517231"/>
            <a:ext cx="5688634" cy="459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i="1"/>
            </a:pPr>
            <a:r>
              <a:t>Little Red Walking Hood </a:t>
            </a:r>
            <a:r>
              <a:rPr i="0"/>
              <a:t>(Tex Avery, 1937)</a:t>
            </a:r>
          </a:p>
        </p:txBody>
      </p:sp>
      <p:sp>
        <p:nvSpPr>
          <p:cNvPr id="80" name="Animation in the USA 5…"/>
          <p:cNvSpPr txBox="1"/>
          <p:nvPr/>
        </p:nvSpPr>
        <p:spPr>
          <a:xfrm>
            <a:off x="5255874" y="116632"/>
            <a:ext cx="3484588" cy="7239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the USA 5</a:t>
            </a:r>
            <a:endParaRPr>
              <a:latin typeface="Arial"/>
              <a:ea typeface="Arial"/>
              <a:cs typeface="Arial"/>
              <a:sym typeface="Arial"/>
            </a:endParaRPr>
          </a:p>
          <a:p>
            <a:pPr indent="39687" algn="r">
              <a:defRPr sz="1800">
                <a:solidFill>
                  <a:srgbClr val="FFFFFF"/>
                </a:solidFill>
              </a:defRPr>
            </a:pPr>
            <a:r>
              <a:t>Warner Bros.</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pic>
        <p:nvPicPr>
          <p:cNvPr id="83"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84" name="1942-1947: The Bob Clampett years…"/>
          <p:cNvSpPr txBox="1"/>
          <p:nvPr/>
        </p:nvSpPr>
        <p:spPr>
          <a:xfrm>
            <a:off x="467543" y="980727"/>
            <a:ext cx="8136906" cy="6416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3600"/>
            </a:pPr>
            <a:r>
              <a:t>1942-1947: The Bob Clampett years</a:t>
            </a:r>
          </a:p>
          <a:p>
            <a:pPr algn="just">
              <a:defRPr b="1" sz="2600"/>
            </a:pPr>
          </a:p>
          <a:p>
            <a:pPr algn="just">
              <a:defRPr b="1" sz="2600"/>
            </a:pPr>
            <a:r>
              <a:t>Avery left Warner’s in 1942. Bob Clampett (1913-1984) took over the group’s leadership.</a:t>
            </a:r>
            <a:endParaRPr>
              <a:latin typeface="Arial"/>
              <a:ea typeface="Arial"/>
              <a:cs typeface="Arial"/>
              <a:sym typeface="Arial"/>
            </a:endParaRPr>
          </a:p>
          <a:p>
            <a:pPr algn="just">
              <a:defRPr b="1" sz="2600"/>
            </a:pPr>
          </a:p>
          <a:p>
            <a:pPr algn="just">
              <a:defRPr b="1" sz="2600"/>
            </a:pPr>
            <a:r>
              <a:t>During Clampett’s years, a lot of successful characters were perfectioned: Daffy Duck, Bugs Bunny, Elmer Fudd and more. </a:t>
            </a:r>
            <a:endParaRPr>
              <a:latin typeface="Arial"/>
              <a:ea typeface="Arial"/>
              <a:cs typeface="Arial"/>
              <a:sym typeface="Arial"/>
            </a:endParaRPr>
          </a:p>
          <a:p>
            <a:pPr algn="just">
              <a:defRPr b="1" sz="2600"/>
            </a:pPr>
          </a:p>
          <a:p>
            <a:pPr algn="just">
              <a:defRPr b="1" sz="2600"/>
            </a:pPr>
            <a:r>
              <a:t>Another important director contributed to this period: Friz Freleng (1906-1995). After Warner shut down the animation studio in 1963, he gained further success with his Pink Panther cartoons.</a:t>
            </a:r>
            <a:endParaRPr>
              <a:latin typeface="Arial"/>
              <a:ea typeface="Arial"/>
              <a:cs typeface="Arial"/>
              <a:sym typeface="Arial"/>
            </a:endParaRPr>
          </a:p>
          <a:p>
            <a:pPr algn="just">
              <a:defRPr b="1" sz="2800"/>
            </a:pPr>
          </a:p>
        </p:txBody>
      </p:sp>
      <p:sp>
        <p:nvSpPr>
          <p:cNvPr id="85" name="Animation in the USA 5…"/>
          <p:cNvSpPr txBox="1"/>
          <p:nvPr/>
        </p:nvSpPr>
        <p:spPr>
          <a:xfrm>
            <a:off x="5255874" y="116632"/>
            <a:ext cx="3484588" cy="7239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the USA 5</a:t>
            </a:r>
            <a:endParaRPr>
              <a:latin typeface="Arial"/>
              <a:ea typeface="Arial"/>
              <a:cs typeface="Arial"/>
              <a:sym typeface="Arial"/>
            </a:endParaRPr>
          </a:p>
          <a:p>
            <a:pPr indent="39687" algn="r">
              <a:defRPr sz="1800">
                <a:solidFill>
                  <a:srgbClr val="FFFFFF"/>
                </a:solidFill>
              </a:defRPr>
            </a:pPr>
            <a:r>
              <a:t>Warner Bros.</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8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pic>
        <p:nvPicPr>
          <p:cNvPr id="88"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89" name="Draftee Daffy (Bob Clampett, 1945)"/>
          <p:cNvSpPr txBox="1"/>
          <p:nvPr/>
        </p:nvSpPr>
        <p:spPr>
          <a:xfrm>
            <a:off x="2123727" y="5589239"/>
            <a:ext cx="4680522" cy="459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i="1"/>
            </a:pPr>
            <a:r>
              <a:t>Draftee Daffy </a:t>
            </a:r>
            <a:r>
              <a:rPr i="0"/>
              <a:t>(Bob Clampett, 1945)</a:t>
            </a:r>
          </a:p>
        </p:txBody>
      </p:sp>
      <p:sp>
        <p:nvSpPr>
          <p:cNvPr id="90" name="Animation in the USA 5…"/>
          <p:cNvSpPr txBox="1"/>
          <p:nvPr/>
        </p:nvSpPr>
        <p:spPr>
          <a:xfrm>
            <a:off x="5255874" y="116632"/>
            <a:ext cx="3484588" cy="7239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the USA 5</a:t>
            </a:r>
            <a:endParaRPr>
              <a:latin typeface="Arial"/>
              <a:ea typeface="Arial"/>
              <a:cs typeface="Arial"/>
              <a:sym typeface="Arial"/>
            </a:endParaRPr>
          </a:p>
          <a:p>
            <a:pPr indent="39687" algn="r">
              <a:defRPr sz="1800">
                <a:solidFill>
                  <a:srgbClr val="FFFFFF"/>
                </a:solidFill>
              </a:defRPr>
            </a:pPr>
            <a:r>
              <a:t>Warner Bros.</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pic>
        <p:nvPicPr>
          <p:cNvPr id="93"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94" name="Ding Dong Daddy (Friz Freleng, 1942)"/>
          <p:cNvSpPr txBox="1"/>
          <p:nvPr/>
        </p:nvSpPr>
        <p:spPr>
          <a:xfrm>
            <a:off x="1979711" y="5589239"/>
            <a:ext cx="4968554" cy="459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i="1"/>
            </a:pPr>
            <a:r>
              <a:t>Ding Dong Daddy </a:t>
            </a:r>
            <a:r>
              <a:rPr i="0"/>
              <a:t>(Friz Freleng, 1942)</a:t>
            </a:r>
          </a:p>
        </p:txBody>
      </p:sp>
      <p:sp>
        <p:nvSpPr>
          <p:cNvPr id="95" name="Animation in the USA 5…"/>
          <p:cNvSpPr txBox="1"/>
          <p:nvPr/>
        </p:nvSpPr>
        <p:spPr>
          <a:xfrm>
            <a:off x="5255874" y="116632"/>
            <a:ext cx="3484588" cy="7239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the USA 5</a:t>
            </a:r>
            <a:endParaRPr>
              <a:latin typeface="Arial"/>
              <a:ea typeface="Arial"/>
              <a:cs typeface="Arial"/>
              <a:sym typeface="Arial"/>
            </a:endParaRPr>
          </a:p>
          <a:p>
            <a:pPr indent="39687" algn="r">
              <a:defRPr sz="1800">
                <a:solidFill>
                  <a:srgbClr val="FFFFFF"/>
                </a:solidFill>
              </a:defRPr>
            </a:pPr>
            <a:r>
              <a:t>Warner Bros.</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9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pic>
        <p:nvPicPr>
          <p:cNvPr id="98"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99" name="1948-1958: The Chuck Jones years…"/>
          <p:cNvSpPr txBox="1"/>
          <p:nvPr/>
        </p:nvSpPr>
        <p:spPr>
          <a:xfrm>
            <a:off x="467543" y="980727"/>
            <a:ext cx="8136906" cy="6365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3600"/>
            </a:pPr>
            <a:r>
              <a:t>1948-1958: The Chuck Jones years</a:t>
            </a:r>
          </a:p>
          <a:p>
            <a:pPr algn="just">
              <a:defRPr b="1" sz="2600"/>
            </a:pPr>
          </a:p>
          <a:p>
            <a:pPr algn="just">
              <a:defRPr b="1"/>
            </a:pPr>
            <a:r>
              <a:t>Clampett left to work at Screen Gems in 1946 (Clampett’s TV show “Time for Beany” began in 1949). Chuck Jones (1912-2002) took over the main directorial responsibilities at WB.</a:t>
            </a:r>
            <a:endParaRPr>
              <a:latin typeface="Arial"/>
              <a:ea typeface="Arial"/>
              <a:cs typeface="Arial"/>
              <a:sym typeface="Arial"/>
            </a:endParaRPr>
          </a:p>
          <a:p>
            <a:pPr algn="just">
              <a:defRPr b="1"/>
            </a:pPr>
          </a:p>
          <a:p>
            <a:pPr algn="just">
              <a:defRPr b="1"/>
            </a:pPr>
            <a:r>
              <a:t>Helped by screenwriter Mike Maltese and layout artist Maurice Noble, he was to become the most intellectual of the WB animation directors. He redefined the characters by making them more complex from a psychological point of view; he preferred well-planned gags over screwball comedy; he sometimes played with high culture. His trademark series is the Wile E. Coyote one, started in 1948.</a:t>
            </a:r>
            <a:endParaRPr>
              <a:latin typeface="Arial"/>
              <a:ea typeface="Arial"/>
              <a:cs typeface="Arial"/>
              <a:sym typeface="Arial"/>
            </a:endParaRPr>
          </a:p>
          <a:p>
            <a:pPr algn="just">
              <a:defRPr b="1" sz="2800"/>
            </a:pPr>
          </a:p>
        </p:txBody>
      </p:sp>
      <p:sp>
        <p:nvSpPr>
          <p:cNvPr id="100" name="Animation in the USA 5…"/>
          <p:cNvSpPr txBox="1"/>
          <p:nvPr/>
        </p:nvSpPr>
        <p:spPr>
          <a:xfrm>
            <a:off x="5255874" y="116632"/>
            <a:ext cx="3484588" cy="7239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the USA 5</a:t>
            </a:r>
            <a:endParaRPr>
              <a:latin typeface="Arial"/>
              <a:ea typeface="Arial"/>
              <a:cs typeface="Arial"/>
              <a:sym typeface="Arial"/>
            </a:endParaRPr>
          </a:p>
          <a:p>
            <a:pPr indent="39687" algn="r">
              <a:defRPr sz="1800">
                <a:solidFill>
                  <a:srgbClr val="FFFFFF"/>
                </a:solidFill>
              </a:defRPr>
            </a:pPr>
            <a:r>
              <a:t>Warner Bros.</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pic>
        <p:nvPicPr>
          <p:cNvPr id="103"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04" name="What’s Opera, Doc? (Chuck Jones, 1957)"/>
          <p:cNvSpPr txBox="1"/>
          <p:nvPr/>
        </p:nvSpPr>
        <p:spPr>
          <a:xfrm>
            <a:off x="1907703" y="5589239"/>
            <a:ext cx="5328594" cy="459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i="1"/>
            </a:pPr>
            <a:r>
              <a:t>What’s Opera, Doc? </a:t>
            </a:r>
            <a:r>
              <a:rPr i="0"/>
              <a:t>(Chuck Jones, 1957)</a:t>
            </a:r>
          </a:p>
        </p:txBody>
      </p:sp>
      <p:sp>
        <p:nvSpPr>
          <p:cNvPr id="105" name="Animation in the USA 5…"/>
          <p:cNvSpPr txBox="1"/>
          <p:nvPr/>
        </p:nvSpPr>
        <p:spPr>
          <a:xfrm>
            <a:off x="5255874" y="116632"/>
            <a:ext cx="3484588" cy="7239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the USA 5</a:t>
            </a:r>
            <a:endParaRPr>
              <a:latin typeface="Arial"/>
              <a:ea typeface="Arial"/>
              <a:cs typeface="Arial"/>
              <a:sym typeface="Arial"/>
            </a:endParaRPr>
          </a:p>
          <a:p>
            <a:pPr indent="39687" algn="r">
              <a:defRPr sz="1800">
                <a:solidFill>
                  <a:srgbClr val="FFFFFF"/>
                </a:solidFill>
              </a:defRPr>
            </a:pPr>
            <a:r>
              <a:t>Warner Bros.</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0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pic>
        <p:nvPicPr>
          <p:cNvPr id="108"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09" name="Fred Quimby, a newcomer to animation, was appointed chief of the new animation department of MGM in 1937.…"/>
          <p:cNvSpPr txBox="1"/>
          <p:nvPr/>
        </p:nvSpPr>
        <p:spPr>
          <a:xfrm>
            <a:off x="467543" y="980728"/>
            <a:ext cx="8136906" cy="5577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sz="2200"/>
            </a:pPr>
            <a:r>
              <a:t>Fred Quimby, a newcomer to animation, was appointed chief of the new animation department of MGM in 1937.</a:t>
            </a:r>
            <a:endParaRPr>
              <a:latin typeface="Arial"/>
              <a:ea typeface="Arial"/>
              <a:cs typeface="Arial"/>
              <a:sym typeface="Arial"/>
            </a:endParaRPr>
          </a:p>
          <a:p>
            <a:pPr algn="just">
              <a:defRPr b="1" sz="2200"/>
            </a:pPr>
          </a:p>
          <a:p>
            <a:pPr algn="just">
              <a:defRPr b="1" sz="2200"/>
            </a:pPr>
            <a:r>
              <a:t>After an interlocutory period, the studio reached its first big success with a 1940 short: </a:t>
            </a:r>
            <a:r>
              <a:rPr i="1"/>
              <a:t>Puss Gets the Boot</a:t>
            </a:r>
            <a:r>
              <a:t>. It was directed by William Hanna (1910-2001) and Joseph Barbera (1911-2006), and it featured two new characters: Tom, a cat, and Jerry, a mouse. During the next fifteen years, the series would win seven Academy Awards.</a:t>
            </a:r>
            <a:endParaRPr>
              <a:latin typeface="Arial"/>
              <a:ea typeface="Arial"/>
              <a:cs typeface="Arial"/>
              <a:sym typeface="Arial"/>
            </a:endParaRPr>
          </a:p>
          <a:p>
            <a:pPr algn="just">
              <a:defRPr b="1" sz="2200"/>
            </a:pPr>
          </a:p>
          <a:p>
            <a:pPr algn="just">
              <a:defRPr b="1" sz="2200"/>
            </a:pPr>
            <a:r>
              <a:t>Later, the Hanna-Barbera duo would found and direct one of the world’s most gigantic companies of animated television series. Their first work in that field was “The Ruff and Reddy Show” (1957), shortly followed by “Huckleberry Hound” (1958). Next came “Yogi Bear” (1958), “The Flintstones” (1960), “The Jetsons” (1962), “Scooby-Doo” (1969), “The Smurfs” (1970) and more.</a:t>
            </a:r>
          </a:p>
        </p:txBody>
      </p:sp>
      <p:sp>
        <p:nvSpPr>
          <p:cNvPr id="110" name="Animation in the USA 5"/>
          <p:cNvSpPr txBox="1"/>
          <p:nvPr/>
        </p:nvSpPr>
        <p:spPr>
          <a:xfrm>
            <a:off x="5255874" y="116632"/>
            <a:ext cx="3484588" cy="4445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indent="39687" algn="r">
              <a:defRPr b="1" sz="2800">
                <a:solidFill>
                  <a:srgbClr val="FFFFFF"/>
                </a:solidFill>
              </a:defRPr>
            </a:lvl1pPr>
          </a:lstStyle>
          <a:p>
            <a:pPr/>
            <a:r>
              <a:t>Animation in the USA 5</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pic>
        <p:nvPicPr>
          <p:cNvPr id="113"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14" name="The Cat Concerto (William Hanna, Joseph Barbera, 1947)"/>
          <p:cNvSpPr txBox="1"/>
          <p:nvPr/>
        </p:nvSpPr>
        <p:spPr>
          <a:xfrm>
            <a:off x="899591" y="5589239"/>
            <a:ext cx="7560842" cy="459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i="1"/>
            </a:pPr>
            <a:r>
              <a:t>The Cat Concerto </a:t>
            </a:r>
            <a:r>
              <a:rPr i="0"/>
              <a:t>(William Hanna, Joseph Barbera, 1947)</a:t>
            </a:r>
          </a:p>
        </p:txBody>
      </p:sp>
      <p:sp>
        <p:nvSpPr>
          <p:cNvPr id="115" name="Animation in the USA 5"/>
          <p:cNvSpPr txBox="1"/>
          <p:nvPr/>
        </p:nvSpPr>
        <p:spPr>
          <a:xfrm>
            <a:off x="5255874" y="116632"/>
            <a:ext cx="3484588" cy="4445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indent="39687" algn="r">
              <a:defRPr b="1" sz="2800">
                <a:solidFill>
                  <a:srgbClr val="FFFFFF"/>
                </a:solidFill>
              </a:defRPr>
            </a:lvl1pPr>
          </a:lstStyle>
          <a:p>
            <a:pPr/>
            <a:r>
              <a:t>Animation in the USA 5</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1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pic>
        <p:nvPicPr>
          <p:cNvPr id="118"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19" name="Tex Avery reached his best results at MGM (1942-1957).…"/>
          <p:cNvSpPr txBox="1"/>
          <p:nvPr/>
        </p:nvSpPr>
        <p:spPr>
          <a:xfrm>
            <a:off x="467543" y="980728"/>
            <a:ext cx="8136906" cy="52349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sz="2200"/>
            </a:pPr>
          </a:p>
          <a:p>
            <a:pPr algn="just">
              <a:defRPr b="1" sz="2200"/>
            </a:pPr>
            <a:r>
              <a:t>Tex Avery reached his best results at MGM (1942-1957).</a:t>
            </a:r>
            <a:endParaRPr>
              <a:latin typeface="Arial"/>
              <a:ea typeface="Arial"/>
              <a:cs typeface="Arial"/>
              <a:sym typeface="Arial"/>
            </a:endParaRPr>
          </a:p>
          <a:p>
            <a:pPr algn="just">
              <a:defRPr b="1" sz="2200"/>
            </a:pPr>
          </a:p>
          <a:p>
            <a:pPr algn="just">
              <a:defRPr b="1" sz="2200"/>
            </a:pPr>
            <a:r>
              <a:t>During the Second World War, he created the character of Droopy. However, Avery’s approach to animation was not character-driven (even if his shorts featured some recurring “stars” other than Droopy, like the Wolf or Screwy Squirrel). Actions and acting were more important than characters. The extraordinary histrionic skills of his protagonists, mixed with a distraught, exaggerated setting and a tremendous comedic pace made each one of his films a </a:t>
            </a:r>
            <a:r>
              <a:rPr i="1"/>
              <a:t>tour de force </a:t>
            </a:r>
            <a:r>
              <a:t>of storytelling and timing. With Avery, the American style of comic animation reached its more extreme –yet perfectly logical- development. </a:t>
            </a:r>
          </a:p>
          <a:p>
            <a:pPr algn="just">
              <a:defRPr b="1" sz="2200"/>
            </a:pPr>
          </a:p>
        </p:txBody>
      </p:sp>
      <p:sp>
        <p:nvSpPr>
          <p:cNvPr id="120" name="Animation in the USA 5"/>
          <p:cNvSpPr txBox="1"/>
          <p:nvPr/>
        </p:nvSpPr>
        <p:spPr>
          <a:xfrm>
            <a:off x="5255874" y="116632"/>
            <a:ext cx="3484588" cy="4445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indent="39687" algn="r">
              <a:defRPr b="1" sz="2800">
                <a:solidFill>
                  <a:srgbClr val="FFFFFF"/>
                </a:solidFill>
              </a:defRPr>
            </a:lvl1pPr>
          </a:lstStyle>
          <a:p>
            <a:pPr/>
            <a:r>
              <a:t>Animation in the USA 5</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sp>
        <p:nvSpPr>
          <p:cNvPr id="33" name="Animation in the USA 5…"/>
          <p:cNvSpPr txBox="1"/>
          <p:nvPr/>
        </p:nvSpPr>
        <p:spPr>
          <a:xfrm>
            <a:off x="5255874" y="116632"/>
            <a:ext cx="3484588" cy="7239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the USA 5</a:t>
            </a:r>
            <a:endParaRPr>
              <a:latin typeface="Arial"/>
              <a:ea typeface="Arial"/>
              <a:cs typeface="Arial"/>
              <a:sym typeface="Arial"/>
            </a:endParaRPr>
          </a:p>
          <a:p>
            <a:pPr indent="39687" algn="r">
              <a:defRPr sz="1800">
                <a:solidFill>
                  <a:srgbClr val="FFFFFF"/>
                </a:solidFill>
              </a:defRPr>
            </a:pPr>
            <a:r>
              <a:t>Warner Bros.</a:t>
            </a:r>
          </a:p>
        </p:txBody>
      </p:sp>
      <p:pic>
        <p:nvPicPr>
          <p:cNvPr id="34"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35" name="Around 1940, large Hollywood companies opened (or developed better) their own departments of animation, as Metro-Goldwin-Mayer did in 1937.…"/>
          <p:cNvSpPr txBox="1"/>
          <p:nvPr/>
        </p:nvSpPr>
        <p:spPr>
          <a:xfrm>
            <a:off x="539551" y="1196751"/>
            <a:ext cx="8136906" cy="5336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sz="2800"/>
            </a:pPr>
            <a:r>
              <a:t>Around 1940, large Hollywood companies opened (or developed better) their own departments of animation, as Metro-Goldwin-Mayer did in 1937.</a:t>
            </a:r>
            <a:endParaRPr>
              <a:latin typeface="Arial"/>
              <a:ea typeface="Arial"/>
              <a:cs typeface="Arial"/>
              <a:sym typeface="Arial"/>
            </a:endParaRPr>
          </a:p>
          <a:p>
            <a:pPr algn="just">
              <a:defRPr b="1" sz="2800"/>
            </a:pPr>
          </a:p>
          <a:p>
            <a:pPr algn="just">
              <a:defRPr b="1" sz="2800"/>
            </a:pPr>
            <a:r>
              <a:t>As a result, animation tended to develop something close to a “star system”.</a:t>
            </a:r>
            <a:endParaRPr>
              <a:latin typeface="Arial"/>
              <a:ea typeface="Arial"/>
              <a:cs typeface="Arial"/>
              <a:sym typeface="Arial"/>
            </a:endParaRPr>
          </a:p>
          <a:p>
            <a:pPr algn="just">
              <a:defRPr b="1" sz="2800"/>
            </a:pPr>
          </a:p>
          <a:p>
            <a:pPr algn="just">
              <a:defRPr b="1" sz="2800"/>
            </a:pPr>
            <a:r>
              <a:t>The old “surrealism” was replaced by a kind of slapstick comedy, in the style of Charlie Chaplin or Buster Keaton. </a:t>
            </a:r>
            <a:r>
              <a:rPr i="1"/>
              <a:t>Acting</a:t>
            </a:r>
            <a:r>
              <a:t> becomes more important than simple </a:t>
            </a:r>
            <a:r>
              <a:rPr i="1"/>
              <a:t>action</a:t>
            </a:r>
            <a:r>
              <a:t>.</a:t>
            </a:r>
            <a:endParaRPr sz="2300"/>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pic>
        <p:nvPicPr>
          <p:cNvPr id="123"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24" name="Red Hot Riding Hood (Tex Avery, 1943)"/>
          <p:cNvSpPr txBox="1"/>
          <p:nvPr/>
        </p:nvSpPr>
        <p:spPr>
          <a:xfrm>
            <a:off x="2051720" y="5517231"/>
            <a:ext cx="5472608" cy="459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i="1"/>
            </a:pPr>
            <a:r>
              <a:t>Red Hot Riding Hood </a:t>
            </a:r>
            <a:r>
              <a:rPr i="0"/>
              <a:t>(Tex Avery, 1943)</a:t>
            </a:r>
          </a:p>
        </p:txBody>
      </p:sp>
      <p:sp>
        <p:nvSpPr>
          <p:cNvPr id="125" name="Animation in the USA 5"/>
          <p:cNvSpPr txBox="1"/>
          <p:nvPr/>
        </p:nvSpPr>
        <p:spPr>
          <a:xfrm>
            <a:off x="5255874" y="116632"/>
            <a:ext cx="3484588" cy="4445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indent="39687" algn="r">
              <a:defRPr b="1" sz="2800">
                <a:solidFill>
                  <a:srgbClr val="FFFFFF"/>
                </a:solidFill>
              </a:defRPr>
            </a:lvl1pPr>
          </a:lstStyle>
          <a:p>
            <a:pPr/>
            <a:r>
              <a:t>Animation in the USA 5</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2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pic>
        <p:nvPicPr>
          <p:cNvPr id="128"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29" name="Northwest Hounded Police (Tex Avery, 1946)"/>
          <p:cNvSpPr txBox="1"/>
          <p:nvPr/>
        </p:nvSpPr>
        <p:spPr>
          <a:xfrm>
            <a:off x="1547663" y="5517231"/>
            <a:ext cx="5976666" cy="459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i="1"/>
            </a:pPr>
            <a:r>
              <a:t>Northwest Hounded Police </a:t>
            </a:r>
            <a:r>
              <a:rPr i="0"/>
              <a:t>(Tex Avery, 1946)</a:t>
            </a:r>
          </a:p>
        </p:txBody>
      </p:sp>
      <p:sp>
        <p:nvSpPr>
          <p:cNvPr id="130" name="Animation in the USA 5"/>
          <p:cNvSpPr txBox="1"/>
          <p:nvPr/>
        </p:nvSpPr>
        <p:spPr>
          <a:xfrm>
            <a:off x="5255874" y="116632"/>
            <a:ext cx="3484588" cy="4445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indent="39687" algn="r">
              <a:defRPr b="1" sz="2800">
                <a:solidFill>
                  <a:srgbClr val="FFFFFF"/>
                </a:solidFill>
              </a:defRPr>
            </a:lvl1pPr>
          </a:lstStyle>
          <a:p>
            <a:pPr/>
            <a:r>
              <a:t>Animation in the USA 5</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pic>
        <p:nvPicPr>
          <p:cNvPr id="133"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34" name="King-Size Canary (Tex Avery, 1947)"/>
          <p:cNvSpPr txBox="1"/>
          <p:nvPr/>
        </p:nvSpPr>
        <p:spPr>
          <a:xfrm>
            <a:off x="2051720" y="5517231"/>
            <a:ext cx="5472608" cy="459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i="1"/>
            </a:pPr>
            <a:r>
              <a:t>King-Size Canary </a:t>
            </a:r>
            <a:r>
              <a:rPr i="0"/>
              <a:t>(Tex Avery, 1947)</a:t>
            </a:r>
          </a:p>
        </p:txBody>
      </p:sp>
      <p:sp>
        <p:nvSpPr>
          <p:cNvPr id="135" name="Animation in the USA 5"/>
          <p:cNvSpPr txBox="1"/>
          <p:nvPr/>
        </p:nvSpPr>
        <p:spPr>
          <a:xfrm>
            <a:off x="5255874" y="116632"/>
            <a:ext cx="3484588" cy="4445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indent="39687" algn="r">
              <a:defRPr b="1" sz="2800">
                <a:solidFill>
                  <a:srgbClr val="FFFFFF"/>
                </a:solidFill>
              </a:defRPr>
            </a:lvl1pPr>
          </a:lstStyle>
          <a:p>
            <a:pPr/>
            <a:r>
              <a:t>Animation in the USA 5</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3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pic>
        <p:nvPicPr>
          <p:cNvPr id="138"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39" name="From 1954 to 1955, Avery worked with Walter Lantz at Universal. He produced four short films: the most relevant one was Sh-h-h-h-h (1955).…"/>
          <p:cNvSpPr txBox="1"/>
          <p:nvPr/>
        </p:nvSpPr>
        <p:spPr>
          <a:xfrm>
            <a:off x="467543" y="980727"/>
            <a:ext cx="8136906" cy="45745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sz="2200"/>
            </a:pPr>
          </a:p>
          <a:p>
            <a:pPr algn="just">
              <a:defRPr b="1" sz="2800"/>
            </a:pPr>
            <a:r>
              <a:t>From 1954 to 1955, Avery worked with Walter Lantz at Universal. He produced four short films: the most relevant one was </a:t>
            </a:r>
            <a:r>
              <a:rPr i="1"/>
              <a:t>Sh-h-h-h-h</a:t>
            </a:r>
            <a:r>
              <a:t> (1955).</a:t>
            </a:r>
            <a:endParaRPr>
              <a:latin typeface="Arial"/>
              <a:ea typeface="Arial"/>
              <a:cs typeface="Arial"/>
              <a:sym typeface="Arial"/>
            </a:endParaRPr>
          </a:p>
          <a:p>
            <a:pPr algn="just">
              <a:defRPr b="1" sz="2800"/>
            </a:pPr>
          </a:p>
          <a:p>
            <a:pPr algn="just">
              <a:defRPr b="1" sz="2800"/>
            </a:pPr>
            <a:r>
              <a:t>During the final part of his career, he directed several television commercials and wrote gags for Saturday morning cartoons at Hanna-Barbera Productions.</a:t>
            </a:r>
            <a:endParaRPr>
              <a:latin typeface="Arial"/>
              <a:ea typeface="Arial"/>
              <a:cs typeface="Arial"/>
              <a:sym typeface="Arial"/>
            </a:endParaRPr>
          </a:p>
          <a:p>
            <a:pPr algn="just">
              <a:defRPr b="1" sz="2200"/>
            </a:pPr>
          </a:p>
          <a:p>
            <a:pPr algn="just">
              <a:defRPr b="1" sz="2200"/>
            </a:pPr>
          </a:p>
        </p:txBody>
      </p:sp>
      <p:sp>
        <p:nvSpPr>
          <p:cNvPr id="140" name="Animation in the USA 5"/>
          <p:cNvSpPr txBox="1"/>
          <p:nvPr/>
        </p:nvSpPr>
        <p:spPr>
          <a:xfrm>
            <a:off x="5255874" y="116632"/>
            <a:ext cx="3484588" cy="4445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indent="39687" algn="r">
              <a:defRPr b="1" sz="2800">
                <a:solidFill>
                  <a:srgbClr val="FFFFFF"/>
                </a:solidFill>
              </a:defRPr>
            </a:lvl1pPr>
          </a:lstStyle>
          <a:p>
            <a:pPr/>
            <a:r>
              <a:t>Animation in the USA 5</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pic>
        <p:nvPicPr>
          <p:cNvPr id="143"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44" name="Sh-h-h-h-h (Tex Avery, 1955)"/>
          <p:cNvSpPr txBox="1"/>
          <p:nvPr/>
        </p:nvSpPr>
        <p:spPr>
          <a:xfrm>
            <a:off x="2771799" y="5517231"/>
            <a:ext cx="3888434" cy="459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i="1"/>
            </a:pPr>
            <a:r>
              <a:t>Sh-h-h-h-h </a:t>
            </a:r>
            <a:r>
              <a:rPr i="0"/>
              <a:t>(Tex Avery, 1955)</a:t>
            </a:r>
          </a:p>
        </p:txBody>
      </p:sp>
      <p:sp>
        <p:nvSpPr>
          <p:cNvPr id="145" name="Animation in the USA 5"/>
          <p:cNvSpPr txBox="1"/>
          <p:nvPr/>
        </p:nvSpPr>
        <p:spPr>
          <a:xfrm>
            <a:off x="5255874" y="116632"/>
            <a:ext cx="3484588" cy="4445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indent="39687" algn="r">
              <a:defRPr b="1" sz="2800">
                <a:solidFill>
                  <a:srgbClr val="FFFFFF"/>
                </a:solidFill>
              </a:defRPr>
            </a:lvl1pPr>
          </a:lstStyle>
          <a:p>
            <a:pPr/>
            <a:r>
              <a:t>Animation in the USA 5</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4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pic>
        <p:nvPicPr>
          <p:cNvPr id="148"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49" name="In 1944, Dave Hilberman, Zachary “Zack” Schwartz and Stephen Bosustow, three former-employees of Disney who had left the company during the 1941 strike, joined efforts to produce a short film for Franklin D. Roosevelt: Hell Bent for Election. They named their company United Productions of America: UPA.…"/>
          <p:cNvSpPr txBox="1"/>
          <p:nvPr/>
        </p:nvSpPr>
        <p:spPr>
          <a:xfrm>
            <a:off x="467543" y="980728"/>
            <a:ext cx="8136906" cy="5577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sz="2200"/>
            </a:pPr>
          </a:p>
          <a:p>
            <a:pPr algn="just">
              <a:defRPr b="1" sz="2200"/>
            </a:pPr>
            <a:r>
              <a:t>In 1944, Dave Hilberman, Zachary “Zack” Schwartz and Stephen Bosustow, three former-employees of Disney who had left the company during the 1941 strike, joined efforts to produce a short film for Franklin D. Roosevelt: </a:t>
            </a:r>
            <a:r>
              <a:rPr i="1"/>
              <a:t>Hell Bent for Election</a:t>
            </a:r>
            <a:r>
              <a:t>. They named their company United Productions of America: UPA.</a:t>
            </a:r>
            <a:endParaRPr>
              <a:latin typeface="Arial"/>
              <a:ea typeface="Arial"/>
              <a:cs typeface="Arial"/>
              <a:sym typeface="Arial"/>
            </a:endParaRPr>
          </a:p>
          <a:p>
            <a:pPr algn="just">
              <a:defRPr b="1" sz="2200"/>
            </a:pPr>
          </a:p>
          <a:p>
            <a:pPr algn="just">
              <a:defRPr b="1" sz="2200"/>
            </a:pPr>
            <a:r>
              <a:t>Thanks to a good team of scene designers, layout experts and directors (like John Hubley and Bob Cannon) they started developing a very personal approach to clever stylization.</a:t>
            </a:r>
            <a:endParaRPr>
              <a:latin typeface="Arial"/>
              <a:ea typeface="Arial"/>
              <a:cs typeface="Arial"/>
              <a:sym typeface="Arial"/>
            </a:endParaRPr>
          </a:p>
          <a:p>
            <a:pPr algn="just">
              <a:defRPr b="1" sz="2200"/>
            </a:pPr>
          </a:p>
          <a:p>
            <a:pPr algn="just">
              <a:defRPr b="1" sz="2200"/>
            </a:pPr>
            <a:r>
              <a:t>Hilberman and Schwartz left in 1946; Bosustow (1911-1981) remained the only leader of UPA.</a:t>
            </a:r>
            <a:endParaRPr>
              <a:latin typeface="Arial"/>
              <a:ea typeface="Arial"/>
              <a:cs typeface="Arial"/>
              <a:sym typeface="Arial"/>
            </a:endParaRPr>
          </a:p>
          <a:p>
            <a:pPr algn="just">
              <a:defRPr b="1" sz="2200"/>
            </a:pPr>
          </a:p>
          <a:p>
            <a:pPr algn="just">
              <a:defRPr b="1" sz="2200"/>
            </a:pPr>
          </a:p>
        </p:txBody>
      </p:sp>
      <p:sp>
        <p:nvSpPr>
          <p:cNvPr id="150" name="Animation in the USA 5"/>
          <p:cNvSpPr txBox="1"/>
          <p:nvPr/>
        </p:nvSpPr>
        <p:spPr>
          <a:xfrm>
            <a:off x="5255874" y="116632"/>
            <a:ext cx="3484588" cy="4445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indent="39687" algn="r">
              <a:defRPr b="1" sz="2800">
                <a:solidFill>
                  <a:srgbClr val="FFFFFF"/>
                </a:solidFill>
              </a:defRPr>
            </a:lvl1pPr>
          </a:lstStyle>
          <a:p>
            <a:pPr/>
            <a:r>
              <a:t>Animation in the USA 5</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pic>
        <p:nvPicPr>
          <p:cNvPr id="153"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54" name="The UPA approach preferred refined and cerebral humour over frantic and fast comedy.…"/>
          <p:cNvSpPr txBox="1"/>
          <p:nvPr/>
        </p:nvSpPr>
        <p:spPr>
          <a:xfrm>
            <a:off x="467543" y="980728"/>
            <a:ext cx="8136906" cy="50952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sz="2200"/>
            </a:pPr>
          </a:p>
          <a:p>
            <a:pPr algn="just">
              <a:defRPr b="1" sz="2200">
                <a:latin typeface="Arial"/>
                <a:ea typeface="Arial"/>
                <a:cs typeface="Arial"/>
                <a:sym typeface="Arial"/>
              </a:defRPr>
            </a:pPr>
            <a:r>
              <a:t>The UPA approach preferred refined and cerebral humour over frantic and fast comedy.</a:t>
            </a:r>
          </a:p>
          <a:p>
            <a:pPr algn="just">
              <a:defRPr b="1" sz="2200">
                <a:latin typeface="Arial"/>
                <a:ea typeface="Arial"/>
                <a:cs typeface="Arial"/>
                <a:sym typeface="Arial"/>
              </a:defRPr>
            </a:pPr>
          </a:p>
          <a:p>
            <a:pPr algn="just">
              <a:defRPr b="1" sz="2200">
                <a:latin typeface="Arial"/>
                <a:ea typeface="Arial"/>
                <a:cs typeface="Arial"/>
                <a:sym typeface="Arial"/>
              </a:defRPr>
            </a:pPr>
            <a:r>
              <a:t>UPA declined during the 1960s; however, its style left a longstanding mark in international animation. Among the artists that contributed and who were later influenced by the UPA: Bill Melendez, George Dunning, Jimmy Teru Murakami.</a:t>
            </a:r>
          </a:p>
          <a:p>
            <a:pPr algn="just">
              <a:defRPr b="1" sz="2200">
                <a:latin typeface="Arial"/>
                <a:ea typeface="Arial"/>
                <a:cs typeface="Arial"/>
                <a:sym typeface="Arial"/>
              </a:defRPr>
            </a:pPr>
          </a:p>
          <a:p>
            <a:pPr algn="just">
              <a:defRPr b="1" sz="2200">
                <a:latin typeface="Arial"/>
                <a:ea typeface="Arial"/>
                <a:cs typeface="Arial"/>
                <a:sym typeface="Arial"/>
              </a:defRPr>
            </a:pPr>
            <a:r>
              <a:t>The most successful characters at UPA were Mister Magoo (since 1949) and Gerald McBoing Boing, who debuted in a 1951 short film by Bob Cannon, awarded with a Oscar.</a:t>
            </a:r>
          </a:p>
          <a:p>
            <a:pPr algn="just">
              <a:defRPr b="1" sz="2200"/>
            </a:pPr>
          </a:p>
          <a:p>
            <a:pPr algn="just">
              <a:defRPr b="1" sz="2200"/>
            </a:pPr>
          </a:p>
        </p:txBody>
      </p:sp>
      <p:sp>
        <p:nvSpPr>
          <p:cNvPr id="155" name="Animation in the USA 5"/>
          <p:cNvSpPr txBox="1"/>
          <p:nvPr/>
        </p:nvSpPr>
        <p:spPr>
          <a:xfrm>
            <a:off x="5255874" y="116632"/>
            <a:ext cx="3484588" cy="4445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indent="39687" algn="r">
              <a:defRPr b="1" sz="2800">
                <a:solidFill>
                  <a:srgbClr val="FFFFFF"/>
                </a:solidFill>
              </a:defRPr>
            </a:lvl1pPr>
          </a:lstStyle>
          <a:p>
            <a:pPr/>
            <a:r>
              <a:t>Animation in the USA 5</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5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pic>
        <p:nvPicPr>
          <p:cNvPr id="158"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159" name="Gerald McBoing Boing (Robert Cannon, 1951)"/>
          <p:cNvSpPr txBox="1"/>
          <p:nvPr/>
        </p:nvSpPr>
        <p:spPr>
          <a:xfrm>
            <a:off x="1547663" y="5517231"/>
            <a:ext cx="5976666" cy="459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just">
              <a:defRPr b="1" i="1"/>
            </a:lvl1pPr>
          </a:lstStyle>
          <a:p>
            <a:pPr/>
            <a:r>
              <a:t>Gerald McBoing Boing (Robert Cannon, 1951)</a:t>
            </a:r>
          </a:p>
        </p:txBody>
      </p:sp>
      <p:sp>
        <p:nvSpPr>
          <p:cNvPr id="160" name="Animation in the USA 5"/>
          <p:cNvSpPr txBox="1"/>
          <p:nvPr/>
        </p:nvSpPr>
        <p:spPr>
          <a:xfrm>
            <a:off x="5255874" y="116632"/>
            <a:ext cx="3484588" cy="4445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indent="39687" algn="r">
              <a:defRPr b="1" sz="2800">
                <a:solidFill>
                  <a:srgbClr val="FFFFFF"/>
                </a:solidFill>
              </a:defRPr>
            </a:lvl1pPr>
          </a:lstStyle>
          <a:p>
            <a:pPr/>
            <a:r>
              <a:t>Animation in the USA 5</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162" name="Rettangolo"/>
          <p:cNvSpPr/>
          <p:nvPr/>
        </p:nvSpPr>
        <p:spPr>
          <a:xfrm>
            <a:off x="-1" y="0"/>
            <a:ext cx="9144002" cy="981075"/>
          </a:xfrm>
          <a:prstGeom prst="rect">
            <a:avLst/>
          </a:prstGeom>
          <a:solidFill>
            <a:srgbClr val="8C0E1D"/>
          </a:solidFill>
          <a:ln w="12700">
            <a:miter lim="400000"/>
          </a:ln>
        </p:spPr>
        <p:txBody>
          <a:bodyPr lIns="45719" rIns="45719"/>
          <a:lstStyle/>
          <a:p>
            <a:pPr defTabSz="457200">
              <a:defRPr sz="1800"/>
            </a:pPr>
          </a:p>
        </p:txBody>
      </p:sp>
      <p:sp>
        <p:nvSpPr>
          <p:cNvPr id="163" name="Suggested readings"/>
          <p:cNvSpPr txBox="1"/>
          <p:nvPr/>
        </p:nvSpPr>
        <p:spPr>
          <a:xfrm>
            <a:off x="5982468" y="188912"/>
            <a:ext cx="2890070" cy="4445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lvl1pPr indent="39687" algn="r" defTabSz="457200">
              <a:defRPr b="1" sz="2800">
                <a:solidFill>
                  <a:srgbClr val="FFFFFF"/>
                </a:solidFill>
              </a:defRPr>
            </a:lvl1pPr>
          </a:lstStyle>
          <a:p>
            <a:pPr/>
            <a:r>
              <a:t>Suggested readings</a:t>
            </a:r>
          </a:p>
        </p:txBody>
      </p:sp>
      <p:pic>
        <p:nvPicPr>
          <p:cNvPr id="164" name="logo-dBC&amp;UniPD_orizzontale_testuale_rosso.pdf" descr="logo-dBC&amp;UniPD_orizzontale_testuale_rosso.pdf"/>
          <p:cNvPicPr>
            <a:picLocks noChangeAspect="1"/>
          </p:cNvPicPr>
          <p:nvPr/>
        </p:nvPicPr>
        <p:blipFill>
          <a:blip r:embed="rId2">
            <a:extLst/>
          </a:blip>
          <a:srcRect l="5079" t="40809" r="3254" b="40321"/>
          <a:stretch>
            <a:fillRect/>
          </a:stretch>
        </p:blipFill>
        <p:spPr>
          <a:xfrm>
            <a:off x="179387" y="6453187"/>
            <a:ext cx="1871664" cy="273051"/>
          </a:xfrm>
          <a:prstGeom prst="rect">
            <a:avLst/>
          </a:prstGeom>
          <a:ln w="12700">
            <a:miter lim="400000"/>
          </a:ln>
        </p:spPr>
      </p:pic>
      <p:sp>
        <p:nvSpPr>
          <p:cNvPr id="165" name="Giannalberto Bendazzi, Animation. A World History. 3 voll., Waltham, Massachusetts: Focal Press, 2015. Vol. I, pp. 118-126 (from –and including- the section “Warner Bros.” up to –and including- the section “Carl W. Stalling, Musical Animator). Vol. II, pp. 12-19 (from –and including- the section “Warner Bros.” Up to –and including- the section “Chuck Jones”).…"/>
          <p:cNvSpPr txBox="1"/>
          <p:nvPr/>
        </p:nvSpPr>
        <p:spPr>
          <a:xfrm>
            <a:off x="671512" y="1192212"/>
            <a:ext cx="7367588" cy="41808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sz="2100"/>
            </a:pPr>
            <a:r>
              <a:t>Giannalberto Bendazzi, </a:t>
            </a:r>
            <a:r>
              <a:rPr i="1"/>
              <a:t>Animation. A World History</a:t>
            </a:r>
            <a:r>
              <a:t>. 3 voll., Waltham, Massachusetts: Focal Press, 2015. Vol. I, pp. 118-126 (from –and including- the section “Warner Bros.” up to –and including- the section “Carl W. Stalling, Musical Animator). Vol. II, pp. 12-19 (from –and including- the section “Warner Bros.” Up to –and including- the section “Chuck Jones”).</a:t>
            </a:r>
          </a:p>
          <a:p>
            <a:pPr algn="just">
              <a:defRPr b="1" sz="2100"/>
            </a:pPr>
          </a:p>
          <a:p>
            <a:pPr algn="just">
              <a:defRPr b="1" sz="2100"/>
            </a:pPr>
            <a:r>
              <a:t>Vol. II, p. 21 (only the section “MGM’s Cat and Mouse”); pp. 107-109 (only the section “On the small screen”). Vol. II, pp. 5-12 (from –and including- the section “Gerald McBoing Boing”, up to –and including- the section “The Galaxy”). </a:t>
            </a:r>
          </a:p>
          <a:p>
            <a:pPr algn="just">
              <a:defRPr b="1" sz="1500"/>
            </a:pP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3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pic>
        <p:nvPicPr>
          <p:cNvPr id="38"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39" name="Animators Hugh Harman and Rudolf Ising (previously working for Disney and for Mintz) created a character inspired by Mickey Mouse: Bosko, a black boy.…"/>
          <p:cNvSpPr txBox="1"/>
          <p:nvPr/>
        </p:nvSpPr>
        <p:spPr>
          <a:xfrm>
            <a:off x="539551" y="1196751"/>
            <a:ext cx="8136906" cy="45364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sz="2800"/>
            </a:pPr>
            <a:r>
              <a:t>Animators Hugh Harman and Rudolf Ising (previously working for Disney and for Mintz) created a character inspired by Mickey Mouse: Bosko, a black boy.</a:t>
            </a:r>
            <a:endParaRPr>
              <a:latin typeface="Arial"/>
              <a:ea typeface="Arial"/>
              <a:cs typeface="Arial"/>
              <a:sym typeface="Arial"/>
            </a:endParaRPr>
          </a:p>
          <a:p>
            <a:pPr algn="just">
              <a:defRPr b="1" sz="2800"/>
            </a:pPr>
          </a:p>
          <a:p>
            <a:pPr algn="just">
              <a:defRPr b="1" sz="2800"/>
            </a:pPr>
            <a:r>
              <a:t>Their first short, </a:t>
            </a:r>
            <a:r>
              <a:rPr i="1"/>
              <a:t>Bosko the Talk-Ink Kid </a:t>
            </a:r>
            <a:r>
              <a:t>(1929), caught the interest of producer Leon Schlesinger (1884-1949), chief of Pacific Art and Title.</a:t>
            </a:r>
            <a:endParaRPr>
              <a:latin typeface="Arial"/>
              <a:ea typeface="Arial"/>
              <a:cs typeface="Arial"/>
              <a:sym typeface="Arial"/>
            </a:endParaRPr>
          </a:p>
          <a:p>
            <a:pPr algn="just">
              <a:defRPr b="1" sz="2800"/>
            </a:pPr>
          </a:p>
          <a:p>
            <a:pPr algn="just">
              <a:defRPr b="1" sz="2800"/>
            </a:pPr>
            <a:r>
              <a:t>Schlesinger drew up a contract with Warner Brothers. In 1930, the “Looney Tunes” series began.</a:t>
            </a:r>
          </a:p>
        </p:txBody>
      </p:sp>
      <p:sp>
        <p:nvSpPr>
          <p:cNvPr id="40" name="Animation in the USA 5…"/>
          <p:cNvSpPr txBox="1"/>
          <p:nvPr/>
        </p:nvSpPr>
        <p:spPr>
          <a:xfrm>
            <a:off x="5293974" y="128587"/>
            <a:ext cx="3484588" cy="7239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the USA 5</a:t>
            </a:r>
            <a:endParaRPr>
              <a:latin typeface="Arial"/>
              <a:ea typeface="Arial"/>
              <a:cs typeface="Arial"/>
              <a:sym typeface="Arial"/>
            </a:endParaRPr>
          </a:p>
          <a:p>
            <a:pPr indent="39687" algn="r">
              <a:defRPr sz="1800">
                <a:solidFill>
                  <a:srgbClr val="FFFFFF"/>
                </a:solidFill>
              </a:defRPr>
            </a:pPr>
            <a:r>
              <a:t>Warner Bros.</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pic>
        <p:nvPicPr>
          <p:cNvPr id="43"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44" name="Bosko the Talk-Ink Kid (Hugh Harman, Rudolf Ising, 1929)"/>
          <p:cNvSpPr txBox="1"/>
          <p:nvPr/>
        </p:nvSpPr>
        <p:spPr>
          <a:xfrm>
            <a:off x="827583" y="5733255"/>
            <a:ext cx="7416826" cy="459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i="1"/>
            </a:pPr>
            <a:r>
              <a:t>Bosko the Talk-Ink Kid </a:t>
            </a:r>
            <a:r>
              <a:rPr i="0"/>
              <a:t>(Hugh Harman, Rudolf Ising, 1929)</a:t>
            </a:r>
          </a:p>
        </p:txBody>
      </p:sp>
      <p:sp>
        <p:nvSpPr>
          <p:cNvPr id="45" name="Animation in the USA 5…"/>
          <p:cNvSpPr txBox="1"/>
          <p:nvPr/>
        </p:nvSpPr>
        <p:spPr>
          <a:xfrm>
            <a:off x="5255874" y="116632"/>
            <a:ext cx="3484588" cy="7239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the USA 5</a:t>
            </a:r>
            <a:endParaRPr>
              <a:latin typeface="Arial"/>
              <a:ea typeface="Arial"/>
              <a:cs typeface="Arial"/>
              <a:sym typeface="Arial"/>
            </a:endParaRPr>
          </a:p>
          <a:p>
            <a:pPr indent="39687" algn="r">
              <a:defRPr sz="1800">
                <a:solidFill>
                  <a:srgbClr val="FFFFFF"/>
                </a:solidFill>
              </a:defRPr>
            </a:pPr>
            <a:r>
              <a:t>Warner Bros.</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4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pic>
        <p:nvPicPr>
          <p:cNvPr id="48"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49" name="Congo Jazz (Hugh Harman, Rudolf Ising, 1930)"/>
          <p:cNvSpPr txBox="1"/>
          <p:nvPr/>
        </p:nvSpPr>
        <p:spPr>
          <a:xfrm>
            <a:off x="1475655" y="5589239"/>
            <a:ext cx="6120682" cy="4597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i="1"/>
            </a:pPr>
            <a:r>
              <a:t>Congo Jazz </a:t>
            </a:r>
            <a:r>
              <a:rPr i="0"/>
              <a:t>(Hugh Harman, Rudolf Ising, 1930)</a:t>
            </a:r>
          </a:p>
        </p:txBody>
      </p:sp>
      <p:sp>
        <p:nvSpPr>
          <p:cNvPr id="50" name="Animation in the USA 5…"/>
          <p:cNvSpPr txBox="1"/>
          <p:nvPr/>
        </p:nvSpPr>
        <p:spPr>
          <a:xfrm>
            <a:off x="5255874" y="116632"/>
            <a:ext cx="3484588" cy="7239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the USA 5</a:t>
            </a:r>
            <a:endParaRPr>
              <a:latin typeface="Arial"/>
              <a:ea typeface="Arial"/>
              <a:cs typeface="Arial"/>
              <a:sym typeface="Arial"/>
            </a:endParaRPr>
          </a:p>
          <a:p>
            <a:pPr indent="39687" algn="r">
              <a:defRPr sz="1800">
                <a:solidFill>
                  <a:srgbClr val="FFFFFF"/>
                </a:solidFill>
              </a:defRPr>
            </a:pPr>
            <a:r>
              <a:t>Warner Bros.</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pic>
        <p:nvPicPr>
          <p:cNvPr id="53"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54" name="Harman and Ising created also a sister series to the “Looney Tunes”: the “Merrie Melodies” (since 1931). They featured music that WB had already launched in its musicals.…"/>
          <p:cNvSpPr txBox="1"/>
          <p:nvPr/>
        </p:nvSpPr>
        <p:spPr>
          <a:xfrm>
            <a:off x="539551" y="1196752"/>
            <a:ext cx="8136906" cy="6009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sz="2700"/>
            </a:pPr>
            <a:r>
              <a:t>Harman and Ising created also a sister series to the “Looney Tunes”: the “Merrie Melodies” (since 1931). They featured music that WB had already launched in its musicals.</a:t>
            </a:r>
            <a:endParaRPr>
              <a:latin typeface="Arial"/>
              <a:ea typeface="Arial"/>
              <a:cs typeface="Arial"/>
              <a:sym typeface="Arial"/>
            </a:endParaRPr>
          </a:p>
          <a:p>
            <a:pPr algn="just">
              <a:defRPr b="1" sz="2700"/>
            </a:pPr>
          </a:p>
          <a:p>
            <a:pPr algn="just">
              <a:defRPr b="1" sz="2700"/>
            </a:pPr>
            <a:r>
              <a:t>Because of a clash with Schlesinger, Harman and Ising left WB for MGM in 1933. They took Bosko with them; Schlesinger was left with just the two series’ titles. He needed new directors and artists, as well as new characters. He hired the newcomers Tex Avery and Frank Tashlin; he also promoted chief animator Friz Freleng to be director.</a:t>
            </a:r>
            <a:endParaRPr>
              <a:latin typeface="Arial"/>
              <a:ea typeface="Arial"/>
              <a:cs typeface="Arial"/>
              <a:sym typeface="Arial"/>
            </a:endParaRPr>
          </a:p>
          <a:p>
            <a:pPr algn="just">
              <a:defRPr b="1" sz="2800"/>
            </a:pPr>
          </a:p>
        </p:txBody>
      </p:sp>
      <p:sp>
        <p:nvSpPr>
          <p:cNvPr id="55" name="Animation in the USA 5…"/>
          <p:cNvSpPr txBox="1"/>
          <p:nvPr/>
        </p:nvSpPr>
        <p:spPr>
          <a:xfrm>
            <a:off x="5255874" y="116632"/>
            <a:ext cx="3484588" cy="7239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the USA 5</a:t>
            </a:r>
            <a:endParaRPr>
              <a:latin typeface="Arial"/>
              <a:ea typeface="Arial"/>
              <a:cs typeface="Arial"/>
              <a:sym typeface="Arial"/>
            </a:endParaRPr>
          </a:p>
          <a:p>
            <a:pPr indent="39687" algn="r">
              <a:defRPr sz="1800">
                <a:solidFill>
                  <a:srgbClr val="FFFFFF"/>
                </a:solidFill>
              </a:defRPr>
            </a:pPr>
            <a:r>
              <a:t>Warner Bros.</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5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pic>
        <p:nvPicPr>
          <p:cNvPr id="58"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59" name="Lady, Play Your Mandolin! (Hugh Harman, Rudolf Ising, 1931)"/>
          <p:cNvSpPr txBox="1"/>
          <p:nvPr/>
        </p:nvSpPr>
        <p:spPr>
          <a:xfrm>
            <a:off x="1475655" y="5517231"/>
            <a:ext cx="6120682" cy="8280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i="1"/>
            </a:pPr>
            <a:r>
              <a:t>Lady, Play Your Mandolin! </a:t>
            </a:r>
            <a:r>
              <a:rPr i="0"/>
              <a:t>(Hugh Harman, Rudolf Ising, 1931)</a:t>
            </a:r>
          </a:p>
        </p:txBody>
      </p:sp>
      <p:sp>
        <p:nvSpPr>
          <p:cNvPr id="60" name="Animation in the USA 5…"/>
          <p:cNvSpPr txBox="1"/>
          <p:nvPr/>
        </p:nvSpPr>
        <p:spPr>
          <a:xfrm>
            <a:off x="5255874" y="116632"/>
            <a:ext cx="3484588" cy="7239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the USA 5</a:t>
            </a:r>
            <a:endParaRPr>
              <a:latin typeface="Arial"/>
              <a:ea typeface="Arial"/>
              <a:cs typeface="Arial"/>
              <a:sym typeface="Arial"/>
            </a:endParaRPr>
          </a:p>
          <a:p>
            <a:pPr indent="39687" algn="r">
              <a:defRPr sz="1800">
                <a:solidFill>
                  <a:srgbClr val="FFFFFF"/>
                </a:solidFill>
              </a:defRPr>
            </a:pPr>
            <a:r>
              <a:t>Warner Bros.</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2"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pic>
        <p:nvPicPr>
          <p:cNvPr id="63"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64" name="1936-1941: the Tex Avery years…"/>
          <p:cNvSpPr txBox="1"/>
          <p:nvPr/>
        </p:nvSpPr>
        <p:spPr>
          <a:xfrm>
            <a:off x="467543" y="980727"/>
            <a:ext cx="8136906" cy="53619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3600"/>
            </a:pPr>
            <a:r>
              <a:t>1936-1941: the Tex Avery years</a:t>
            </a:r>
          </a:p>
          <a:p>
            <a:pPr algn="ctr">
              <a:defRPr b="1" sz="3600"/>
            </a:pPr>
          </a:p>
          <a:p>
            <a:pPr algn="just">
              <a:defRPr b="1"/>
            </a:pPr>
            <a:r>
              <a:t>Frederick Bean “Tex” Avery, hired almost by chance, changed the face of WB’s animation. Even if he would reach his creative peak later at MGM, he became a reference point for later WB directors, like Bob Clampett and Chuck Jones.</a:t>
            </a:r>
            <a:endParaRPr>
              <a:latin typeface="Arial"/>
              <a:ea typeface="Arial"/>
              <a:cs typeface="Arial"/>
              <a:sym typeface="Arial"/>
            </a:endParaRPr>
          </a:p>
          <a:p>
            <a:pPr algn="just">
              <a:defRPr b="1"/>
            </a:pPr>
          </a:p>
          <a:p>
            <a:pPr algn="just">
              <a:defRPr b="1"/>
            </a:pPr>
            <a:r>
              <a:t>Avery had a kind of “subversive” comic taste: he delved into absurdity, exaggerated speed, wordplays and breaking the “fourth wall”, always with a deep consciousness and knowledge of his expressive medium.</a:t>
            </a:r>
            <a:endParaRPr>
              <a:latin typeface="Arial"/>
              <a:ea typeface="Arial"/>
              <a:cs typeface="Arial"/>
              <a:sym typeface="Arial"/>
            </a:endParaRPr>
          </a:p>
          <a:p>
            <a:pPr algn="just">
              <a:defRPr b="1" sz="2700"/>
            </a:pPr>
          </a:p>
        </p:txBody>
      </p:sp>
      <p:sp>
        <p:nvSpPr>
          <p:cNvPr id="65" name="Animation in the USA 5…"/>
          <p:cNvSpPr txBox="1"/>
          <p:nvPr/>
        </p:nvSpPr>
        <p:spPr>
          <a:xfrm>
            <a:off x="5255874" y="116632"/>
            <a:ext cx="3484588" cy="7239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the USA 5</a:t>
            </a:r>
            <a:endParaRPr>
              <a:latin typeface="Arial"/>
              <a:ea typeface="Arial"/>
              <a:cs typeface="Arial"/>
              <a:sym typeface="Arial"/>
            </a:endParaRPr>
          </a:p>
          <a:p>
            <a:pPr indent="39687" algn="r">
              <a:defRPr sz="1800">
                <a:solidFill>
                  <a:srgbClr val="FFFFFF"/>
                </a:solidFill>
              </a:defRPr>
            </a:pPr>
            <a:r>
              <a:t>Warner Bros.</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xmlns:m="http://schemas.openxmlformats.org/officeDocument/2006/math" xmlns:a14="http://schemas.microsoft.com/office/drawing/2010/main" showMasterSp="1" showMasterPhAnim="1">
  <p:cSld>
    <p:spTree>
      <p:nvGrpSpPr>
        <p:cNvPr id="1" name=""/>
        <p:cNvGrpSpPr/>
        <p:nvPr/>
      </p:nvGrpSpPr>
      <p:grpSpPr>
        <a:xfrm>
          <a:off x="0" y="0"/>
          <a:ext cx="0" cy="0"/>
          <a:chOff x="0" y="0"/>
          <a:chExt cx="0" cy="0"/>
        </a:xfrm>
      </p:grpSpPr>
      <p:sp>
        <p:nvSpPr>
          <p:cNvPr id="67" name="Rettangolo"/>
          <p:cNvSpPr/>
          <p:nvPr/>
        </p:nvSpPr>
        <p:spPr>
          <a:xfrm>
            <a:off x="0" y="0"/>
            <a:ext cx="9144000" cy="981075"/>
          </a:xfrm>
          <a:prstGeom prst="rect">
            <a:avLst/>
          </a:prstGeom>
          <a:solidFill>
            <a:srgbClr val="8C0E1D"/>
          </a:solidFill>
          <a:ln w="12700">
            <a:miter lim="400000"/>
          </a:ln>
        </p:spPr>
        <p:txBody>
          <a:bodyPr lIns="45719" rIns="45719"/>
          <a:lstStyle/>
          <a:p>
            <a:pPr>
              <a:defRPr b="1">
                <a:latin typeface="Arial"/>
                <a:ea typeface="Arial"/>
                <a:cs typeface="Arial"/>
                <a:sym typeface="Arial"/>
              </a:defRPr>
            </a:pPr>
          </a:p>
        </p:txBody>
      </p:sp>
      <p:pic>
        <p:nvPicPr>
          <p:cNvPr id="68" name="logo-dBC&amp;UniPD_orizzontale_testuale_rosso.pdf" descr="logo-dBC&amp;UniPD_orizzontale_testuale_rosso.pdf"/>
          <p:cNvPicPr>
            <a:picLocks noChangeAspect="1"/>
          </p:cNvPicPr>
          <p:nvPr/>
        </p:nvPicPr>
        <p:blipFill>
          <a:blip r:embed="rId2">
            <a:extLst/>
          </a:blip>
          <a:srcRect l="5080" t="40810" r="3255" b="40321"/>
          <a:stretch>
            <a:fillRect/>
          </a:stretch>
        </p:blipFill>
        <p:spPr>
          <a:xfrm>
            <a:off x="179387" y="6453187"/>
            <a:ext cx="1871663" cy="273051"/>
          </a:xfrm>
          <a:prstGeom prst="rect">
            <a:avLst/>
          </a:prstGeom>
          <a:ln w="12700">
            <a:miter lim="400000"/>
          </a:ln>
        </p:spPr>
      </p:pic>
      <p:sp>
        <p:nvSpPr>
          <p:cNvPr id="69" name="Avery and Frank Tashlin worked with their team of animators (Chuck Jones, Bob Clampett and Robert Cannon) in a cottage detached from the main body of the studio, the so-called “termite terrace”.…"/>
          <p:cNvSpPr txBox="1"/>
          <p:nvPr/>
        </p:nvSpPr>
        <p:spPr>
          <a:xfrm>
            <a:off x="467543" y="980728"/>
            <a:ext cx="8136906" cy="626364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just">
              <a:defRPr b="1" sz="2600"/>
            </a:pPr>
            <a:r>
              <a:t>Avery and Frank Tashlin worked with their team of animators (Chuck Jones, Bob Clampett and Robert Cannon) in a cottage detached from the main body of the studio, the so-called “termite terrace”.</a:t>
            </a:r>
            <a:endParaRPr>
              <a:latin typeface="Arial"/>
              <a:ea typeface="Arial"/>
              <a:cs typeface="Arial"/>
              <a:sym typeface="Arial"/>
            </a:endParaRPr>
          </a:p>
          <a:p>
            <a:pPr algn="just">
              <a:defRPr b="1" sz="2600"/>
            </a:pPr>
          </a:p>
          <a:p>
            <a:pPr algn="just">
              <a:defRPr b="1" sz="2600"/>
            </a:pPr>
            <a:r>
              <a:t>The first relevant carachter he worked on was Porky Pig, co-protagonist of </a:t>
            </a:r>
            <a:r>
              <a:rPr i="1"/>
              <a:t>Golddiggers of ‘49 </a:t>
            </a:r>
            <a:r>
              <a:t>(1936). The stammering pig was a creation of Bob Clampett; however, as Bendazzi argues, «it would be misleading to attempt to determine the individual creators or the precise dates of birth of these characters, since they developed over the course of years, undergoing many alterations in their physical aspects, manners and personalities».</a:t>
            </a:r>
            <a:endParaRPr>
              <a:latin typeface="Arial"/>
              <a:ea typeface="Arial"/>
              <a:cs typeface="Arial"/>
              <a:sym typeface="Arial"/>
            </a:endParaRPr>
          </a:p>
          <a:p>
            <a:pPr algn="just">
              <a:defRPr b="1" sz="2800"/>
            </a:pPr>
          </a:p>
        </p:txBody>
      </p:sp>
      <p:sp>
        <p:nvSpPr>
          <p:cNvPr id="70" name="Animation in the USA 5…"/>
          <p:cNvSpPr txBox="1"/>
          <p:nvPr/>
        </p:nvSpPr>
        <p:spPr>
          <a:xfrm>
            <a:off x="5255874" y="116632"/>
            <a:ext cx="3484588" cy="723901"/>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indent="39687" algn="r">
              <a:defRPr b="1" sz="2800">
                <a:solidFill>
                  <a:srgbClr val="FFFFFF"/>
                </a:solidFill>
              </a:defRPr>
            </a:pPr>
            <a:r>
              <a:t>Animation in the USA 5</a:t>
            </a:r>
            <a:endParaRPr>
              <a:latin typeface="Arial"/>
              <a:ea typeface="Arial"/>
              <a:cs typeface="Arial"/>
              <a:sym typeface="Arial"/>
            </a:endParaRPr>
          </a:p>
          <a:p>
            <a:pPr indent="39687" algn="r">
              <a:defRPr sz="1800">
                <a:solidFill>
                  <a:srgbClr val="FFFFFF"/>
                </a:solidFill>
              </a:defRPr>
            </a:pPr>
            <a:r>
              <a:t>Warner Bros.</a:t>
            </a:r>
          </a:p>
        </p:txBody>
      </p:sp>
    </p:spTree>
  </p:cSld>
  <p:clrMapOvr>
    <a:masterClrMapping/>
  </p:clrMapOvr>
  <mc:AlternateContent xmlns:mc="http://schemas.openxmlformats.org/markup-compatibility/2006">
    <mc:Choice xmlns:p14="http://schemas.microsoft.com/office/powerpoint/2010/main" Requires="p14">
      <p:transition spd="med" advClick="1" p14:dur="1000">
        <p:dissolve/>
      </p:transition>
    </mc:Choice>
    <mc:Fallback>
      <p:transition spd="med">
        <p:fade/>
      </p:transition>
    </mc:Fallback>
  </mc:AlternateContent>
</p:sld>
</file>

<file path=ppt/theme/theme1.xml><?xml version="1.0" encoding="utf-8"?>
<a:theme xmlns:a="http://schemas.openxmlformats.org/drawingml/2006/main" xmlns:r="http://schemas.openxmlformats.org/officeDocument/2006/relationships" name="Struttura predefinita">
  <a:themeElements>
    <a:clrScheme name="Struttura predefinita">
      <a:dk1>
        <a:srgbClr val="000000"/>
      </a:dk1>
      <a:lt1>
        <a:srgbClr val="FFFF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Struttura predefinita">
      <a:majorFont>
        <a:latin typeface="Helvetica"/>
        <a:ea typeface="Helvetica"/>
        <a:cs typeface="Helvetica"/>
      </a:majorFont>
      <a:minorFont>
        <a:latin typeface="Helvetica Neue"/>
        <a:ea typeface="Helvetica Neue"/>
        <a:cs typeface="Helvetica Neue"/>
      </a:minorFont>
    </a:fontScheme>
    <a:fmtScheme name="Struttura predefinit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Struttura predefinita">
  <a:themeElements>
    <a:clrScheme name="Struttura predefinita">
      <a:dk1>
        <a:srgbClr val="000000"/>
      </a:dk1>
      <a:lt1>
        <a:srgbClr val="FFFF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Struttura predefinita">
      <a:majorFont>
        <a:latin typeface="Helvetica"/>
        <a:ea typeface="Helvetica"/>
        <a:cs typeface="Helvetica"/>
      </a:majorFont>
      <a:minorFont>
        <a:latin typeface="Helvetica Neue"/>
        <a:ea typeface="Helvetica Neue"/>
        <a:cs typeface="Helvetica Neue"/>
      </a:minorFont>
    </a:fontScheme>
    <a:fmtScheme name="Struttura predefinit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Calibri"/>
            <a:ea typeface="Calibri"/>
            <a:cs typeface="Calibri"/>
            <a:sym typeface="Calibri"/>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