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18" name="Titolo Testo"/>
          <p:cNvSpPr txBox="1"/>
          <p:nvPr>
            <p:ph type="title"/>
          </p:nvPr>
        </p:nvSpPr>
        <p:spPr>
          <a:xfrm>
            <a:off x="457200" y="0"/>
            <a:ext cx="8229600" cy="1692275"/>
          </a:xfrm>
          <a:prstGeom prst="rect">
            <a:avLst/>
          </a:prstGeom>
        </p:spPr>
        <p:txBody>
          <a:bodyPr>
            <a:normAutofit fontScale="100000" lnSpcReduction="0"/>
          </a:bodyPr>
          <a:lstStyle>
            <a:lvl1pPr marL="39687" indent="-39687"/>
          </a:lstStyle>
          <a:p>
            <a:pPr/>
            <a:r>
              <a:t>Titolo Testo</a:t>
            </a:r>
          </a:p>
        </p:txBody>
      </p:sp>
      <p:sp>
        <p:nvSpPr>
          <p:cNvPr id="19" name="Corpo livello uno…"/>
          <p:cNvSpPr txBox="1"/>
          <p:nvPr>
            <p:ph type="body" idx="1"/>
          </p:nvPr>
        </p:nvSpPr>
        <p:spPr>
          <a:prstGeom prst="rect">
            <a:avLst/>
          </a:prstGeom>
        </p:spPr>
        <p:txBody>
          <a:bodyPr>
            <a:normAutofit fontScale="100000" lnSpcReduction="0"/>
          </a:bodyPr>
          <a:lstStyle>
            <a:lvl1pPr marL="382588">
              <a:buChar char="•"/>
            </a:lvl1pPr>
            <a:lvl2pPr marL="772659"/>
            <a:lvl3pPr marL="1208087"/>
            <a:lvl4pPr marL="1726247" indent="-365759"/>
            <a:lvl5pPr marL="2183448" indent="-365760"/>
          </a:lstStyle>
          <a:p>
            <a:pPr/>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p:nvPr>
            <p:ph type="sldNum" sz="quarter" idx="2"/>
          </p:nvPr>
        </p:nvSpPr>
        <p:spPr>
          <a:xfrm>
            <a:off x="7477021" y="6245225"/>
            <a:ext cx="284372" cy="307340"/>
          </a:xfrm>
          <a:prstGeom prst="rect">
            <a:avLst/>
          </a:prstGeom>
        </p:spPr>
        <p:txBody>
          <a:bodyPr/>
          <a:lstStyle>
            <a:lvl1pPr defTabSz="9144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Numero diapositiva"/>
          <p:cNvSpPr txBox="1"/>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pPr/>
            <a:fld id="{86CB4B4D-7CA3-9044-876B-883B54F8677D}" type="slidenum"/>
          </a:p>
        </p:txBody>
      </p:sp>
      <p:sp>
        <p:nvSpPr>
          <p:cNvPr id="3" name="Titolo Testo"/>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Titolo Testo</a:t>
            </a:r>
          </a:p>
        </p:txBody>
      </p:sp>
      <p:sp>
        <p:nvSpPr>
          <p:cNvPr id="4" name="Corpo livello uno…"/>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4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8C0D1C"/>
        </a:solidFill>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p:nvPr>
            <p:ph type="body" sz="half" idx="4294967295"/>
          </p:nvPr>
        </p:nvSpPr>
        <p:spPr>
          <a:xfrm>
            <a:off x="971550" y="3644900"/>
            <a:ext cx="7200900" cy="2879725"/>
          </a:xfrm>
          <a:prstGeom prst="rect">
            <a:avLst/>
          </a:prstGeom>
        </p:spPr>
        <p:txBody>
          <a:bodyPr>
            <a:normAutofit fontScale="100000" lnSpcReduction="0"/>
          </a:bodyPr>
          <a:lstStyle/>
          <a:p>
            <a:pPr marL="0" indent="39687" algn="ctr">
              <a:buSzTx/>
              <a:buNone/>
              <a:defRPr b="1" i="1" sz="6000">
                <a:solidFill>
                  <a:srgbClr val="FFFFFF"/>
                </a:solidFill>
              </a:defRPr>
            </a:pPr>
            <a:r>
              <a:t>History of Animation</a:t>
            </a:r>
          </a:p>
          <a:p>
            <a:pPr marL="0" indent="39687" algn="ctr">
              <a:buSzTx/>
              <a:buNone/>
              <a:defRPr b="1" i="1" sz="1600">
                <a:solidFill>
                  <a:srgbClr val="FFFFFF"/>
                </a:solidFill>
              </a:defRPr>
            </a:pPr>
            <a:r>
              <a:t>Second Cycle Degree in Theatre, Film, Television and Media Studies</a:t>
            </a:r>
          </a:p>
          <a:p>
            <a:pPr marL="0" indent="39687" algn="r">
              <a:buSzTx/>
              <a:buNone/>
              <a:defRPr sz="2000">
                <a:solidFill>
                  <a:srgbClr val="FFFFFF"/>
                </a:solidFill>
              </a:defRPr>
            </a:pPr>
          </a:p>
          <a:p>
            <a:pPr marL="0" indent="39687" algn="r">
              <a:buSzTx/>
              <a:buNone/>
              <a:defRPr sz="2000">
                <a:solidFill>
                  <a:srgbClr val="FFFFFF"/>
                </a:solidFill>
              </a:defRPr>
            </a:pPr>
            <a:r>
              <a:t>Academic Year 2019-2020</a:t>
            </a:r>
          </a:p>
          <a:p>
            <a:pPr marL="0" indent="39687" algn="r">
              <a:buSzTx/>
              <a:buNone/>
              <a:defRPr b="1" sz="4000">
                <a:solidFill>
                  <a:srgbClr val="FFFFFF"/>
                </a:solidFill>
              </a:defRPr>
            </a:pPr>
            <a:r>
              <a:t>Lesson 12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7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7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75" name="Walther Ruttmann…"/>
          <p:cNvSpPr txBox="1"/>
          <p:nvPr/>
        </p:nvSpPr>
        <p:spPr>
          <a:xfrm>
            <a:off x="468312" y="1196975"/>
            <a:ext cx="8135938" cy="7330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Walther Ruttmann</a:t>
            </a:r>
          </a:p>
          <a:p>
            <a:pPr algn="ctr" defTabSz="457200">
              <a:defRPr b="1" sz="3600"/>
            </a:pPr>
          </a:p>
          <a:p>
            <a:pPr algn="just" defTabSz="457200">
              <a:buSzPct val="100000"/>
              <a:buFont typeface="Arial"/>
              <a:buChar char="•"/>
              <a:defRPr b="1" sz="3200"/>
            </a:pPr>
            <a:r>
              <a:t>A student of architecture in Zurich, of Fine Arts in Munich and a cellist;</a:t>
            </a:r>
          </a:p>
          <a:p>
            <a:pPr algn="just" defTabSz="457200">
              <a:buSzPct val="100000"/>
              <a:buFont typeface="Arial"/>
              <a:buChar char="•"/>
              <a:defRPr b="1" sz="3200"/>
            </a:pPr>
            <a:r>
              <a:t>after World War I he started to put into practice his theories about “painting with time”;</a:t>
            </a:r>
          </a:p>
          <a:p>
            <a:pPr algn="just" defTabSz="457200">
              <a:buSzPct val="100000"/>
              <a:buFont typeface="Arial"/>
              <a:buChar char="•"/>
              <a:defRPr b="1" sz="3200"/>
            </a:pPr>
            <a:r>
              <a:t>his </a:t>
            </a:r>
            <a:r>
              <a:rPr i="1"/>
              <a:t>Lichtspiel Opus I </a:t>
            </a:r>
            <a:r>
              <a:t>(1921) had a successful debut in Berlin. Three more </a:t>
            </a:r>
            <a:r>
              <a:rPr i="1"/>
              <a:t>Opus</a:t>
            </a:r>
            <a:r>
              <a:t> followed.</a:t>
            </a:r>
          </a:p>
          <a:p>
            <a:pPr algn="just" defTabSz="457200">
              <a:defRPr b="1" sz="32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7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7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80" name="Walther Ruttmann…"/>
          <p:cNvSpPr txBox="1"/>
          <p:nvPr/>
        </p:nvSpPr>
        <p:spPr>
          <a:xfrm>
            <a:off x="539750" y="1196975"/>
            <a:ext cx="8135938" cy="7368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Walther Ruttmann</a:t>
            </a:r>
          </a:p>
          <a:p>
            <a:pPr algn="ctr" defTabSz="457200">
              <a:defRPr b="1" sz="3600"/>
            </a:pPr>
          </a:p>
          <a:p>
            <a:pPr algn="just" defTabSz="457200">
              <a:buSzPct val="100000"/>
              <a:buFont typeface="Arial"/>
              <a:buChar char="•"/>
              <a:defRPr b="1" sz="2800"/>
            </a:pPr>
            <a:r>
              <a:t>He collaborated with Fritz Lang on </a:t>
            </a:r>
            <a:r>
              <a:rPr i="1"/>
              <a:t>Die Nibelungen</a:t>
            </a:r>
            <a:r>
              <a:t> (Part One), for the sequence of Kriemhild’s nightmare; he also did a nightmare sequence for Paul Wegener’s </a:t>
            </a:r>
            <a:r>
              <a:rPr i="1"/>
              <a:t>Lebende Buddhas</a:t>
            </a:r>
            <a:r>
              <a:t> (1923);</a:t>
            </a:r>
          </a:p>
          <a:p>
            <a:pPr algn="just" defTabSz="457200">
              <a:buSzPct val="100000"/>
              <a:buFont typeface="Arial"/>
              <a:buChar char="•"/>
              <a:defRPr b="1" sz="2800"/>
            </a:pPr>
            <a:r>
              <a:t>he joined Lotte Reininger’s team, at work on </a:t>
            </a:r>
            <a:r>
              <a:rPr i="1"/>
              <a:t>Die Abenteuer des Prinzen Achmed </a:t>
            </a:r>
            <a:r>
              <a:t>(1926);</a:t>
            </a:r>
          </a:p>
          <a:p>
            <a:pPr algn="just" defTabSz="457200">
              <a:buSzPct val="100000"/>
              <a:buFont typeface="Arial"/>
              <a:buChar char="•"/>
              <a:defRPr b="1" sz="2800"/>
            </a:pPr>
            <a:r>
              <a:t>later, he realized that he desired to link the music of images with history</a:t>
            </a: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8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8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85" name="Walther Ruttmann…"/>
          <p:cNvSpPr txBox="1"/>
          <p:nvPr/>
        </p:nvSpPr>
        <p:spPr>
          <a:xfrm>
            <a:off x="539750" y="1196975"/>
            <a:ext cx="8135938" cy="60477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Walther Ruttmann</a:t>
            </a:r>
          </a:p>
          <a:p>
            <a:pPr algn="ctr" defTabSz="457200">
              <a:defRPr b="1" sz="3600"/>
            </a:pPr>
          </a:p>
          <a:p>
            <a:pPr algn="just" defTabSz="457200">
              <a:buSzPct val="100000"/>
              <a:buFont typeface="Arial"/>
              <a:buChar char="•"/>
              <a:defRPr b="1" sz="1800"/>
            </a:pPr>
            <a:r>
              <a:t>The result of the new aesthetics conceived by Ruttman was an innovative film genre: the “city symphony”;</a:t>
            </a:r>
          </a:p>
          <a:p>
            <a:pPr algn="just" defTabSz="457200">
              <a:buSzPct val="100000"/>
              <a:buFont typeface="Arial"/>
              <a:buChar char="•"/>
              <a:defRPr b="1" i="1" sz="1800"/>
            </a:pPr>
            <a:r>
              <a:t>Berlin, Die Sinfonie der Großstadt </a:t>
            </a:r>
            <a:r>
              <a:rPr i="0"/>
              <a:t>(1927) starts with 30 seconds of abstract animation: a kind of “farewell” to his previous aesthetics. He later created </a:t>
            </a:r>
            <a:r>
              <a:t>Melodie der Welt</a:t>
            </a:r>
            <a:r>
              <a:rPr i="0"/>
              <a:t> (1929);</a:t>
            </a:r>
          </a:p>
          <a:p>
            <a:pPr algn="just" defTabSz="457200">
              <a:buSzPct val="100000"/>
              <a:buFont typeface="Arial"/>
              <a:buChar char="•"/>
              <a:defRPr b="1" sz="1800"/>
            </a:pPr>
            <a:r>
              <a:t>i</a:t>
            </a:r>
            <a:r>
              <a:t>n 1933, Ruttmann went to Italy for the shooting of </a:t>
            </a:r>
            <a:r>
              <a:rPr i="1"/>
              <a:t>Acciaio</a:t>
            </a:r>
            <a:r>
              <a:t>, based on a text by Luigi Pirandello;</a:t>
            </a:r>
          </a:p>
          <a:p>
            <a:pPr algn="just" defTabSz="457200">
              <a:buSzPct val="100000"/>
              <a:buFont typeface="Arial"/>
              <a:buChar char="•"/>
              <a:defRPr b="1" sz="1800"/>
            </a:pPr>
            <a:r>
              <a:t>he died in Berlin in 1941, because of the wounds he suffered as a war photographer.</a:t>
            </a: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8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8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90" name="Lichtspiel Opus I (Walther Ruttmann, 1921)"/>
          <p:cNvSpPr txBox="1"/>
          <p:nvPr/>
        </p:nvSpPr>
        <p:spPr>
          <a:xfrm>
            <a:off x="2471985" y="5745162"/>
            <a:ext cx="4200030"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Lichtspiel Opus I </a:t>
            </a:r>
            <a:r>
              <a:rPr i="0"/>
              <a:t>(Walther Ruttmann, 1921)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9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9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95" name="Lichtspiel Opus 2 (Walther Ruttmann, 1922)"/>
          <p:cNvSpPr txBox="1"/>
          <p:nvPr/>
        </p:nvSpPr>
        <p:spPr>
          <a:xfrm>
            <a:off x="2461766" y="5821362"/>
            <a:ext cx="422046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Lichtspiel Opus 2 </a:t>
            </a:r>
            <a:r>
              <a:rPr i="0"/>
              <a:t>(Walther Ruttmann, 1922)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9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9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00" name="Lichtspiel Opus 3 (Walther Ruttmann, 1924)"/>
          <p:cNvSpPr txBox="1"/>
          <p:nvPr/>
        </p:nvSpPr>
        <p:spPr>
          <a:xfrm>
            <a:off x="2454622" y="6018212"/>
            <a:ext cx="423475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Lichtspiel Opus 3 </a:t>
            </a:r>
            <a:r>
              <a:rPr i="0"/>
              <a:t>(Walther Ruttmann, 1924)</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0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0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05" name="Lichtspiel Opus 4 (Walther Ruttmann, 1925)"/>
          <p:cNvSpPr txBox="1"/>
          <p:nvPr/>
        </p:nvSpPr>
        <p:spPr>
          <a:xfrm>
            <a:off x="2465362" y="5770562"/>
            <a:ext cx="421327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Lichtspiel Opus 4 </a:t>
            </a:r>
            <a:r>
              <a:rPr i="0"/>
              <a:t>(Walther Ruttmann, 1925)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0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0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10" name="Berlin, Die Sinfonie der Großstadt (Walther Ruttmann, 1929)"/>
          <p:cNvSpPr txBox="1"/>
          <p:nvPr/>
        </p:nvSpPr>
        <p:spPr>
          <a:xfrm>
            <a:off x="1637208" y="5719762"/>
            <a:ext cx="586958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Berlin, Die Sinfonie der Großstadt </a:t>
            </a:r>
            <a:r>
              <a:rPr i="0"/>
              <a:t>(Walther Ruttmann, 1929)</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1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1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15" name="Viking Eggeling…"/>
          <p:cNvSpPr txBox="1"/>
          <p:nvPr/>
        </p:nvSpPr>
        <p:spPr>
          <a:xfrm>
            <a:off x="468312" y="1052512"/>
            <a:ext cx="8135938" cy="6797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Viking Eggeling</a:t>
            </a:r>
          </a:p>
          <a:p>
            <a:pPr algn="ctr" defTabSz="457200">
              <a:defRPr b="1" sz="3600"/>
            </a:pPr>
          </a:p>
          <a:p>
            <a:pPr algn="just" defTabSz="457200">
              <a:buSzPct val="100000"/>
              <a:buFont typeface="Arial"/>
              <a:buChar char="•"/>
              <a:defRPr b="1" sz="2200"/>
            </a:pPr>
            <a:r>
              <a:t>He left Sweden to study in Germany, Switzerland, Italy and France;</a:t>
            </a:r>
          </a:p>
          <a:p>
            <a:pPr algn="just" defTabSz="457200">
              <a:buSzPct val="100000"/>
              <a:buFont typeface="Arial"/>
              <a:buChar char="•"/>
              <a:defRPr b="1" sz="2200"/>
            </a:pPr>
            <a:r>
              <a:t>he befriended Richter and started working on “visual music”;</a:t>
            </a:r>
          </a:p>
          <a:p>
            <a:pPr algn="just" defTabSz="457200">
              <a:buSzPct val="100000"/>
              <a:buFont typeface="Arial"/>
              <a:buChar char="•"/>
              <a:defRPr b="1" sz="2200"/>
            </a:pPr>
            <a:r>
              <a:t>after the unfinished </a:t>
            </a:r>
            <a:r>
              <a:rPr i="1"/>
              <a:t>Horizontal-Vertikal Orchestra </a:t>
            </a:r>
            <a:r>
              <a:t>he planned the </a:t>
            </a:r>
            <a:r>
              <a:rPr i="1"/>
              <a:t>Diagonal Symphonie</a:t>
            </a:r>
            <a:r>
              <a:t>; filming started in summer 1923;</a:t>
            </a:r>
          </a:p>
          <a:p>
            <a:pPr algn="just" defTabSz="457200">
              <a:buSzPct val="100000"/>
              <a:buFont typeface="Arial"/>
              <a:buChar char="•"/>
              <a:defRPr b="1" sz="2200"/>
            </a:pPr>
            <a:r>
              <a:t>finally, the film received support from UFA (Universum Film-Aktien Gesellschaft) and was included in a May 3, 1925 screening, featuring works by Richter, Ruttmann, Fernand Léger and René Clair;</a:t>
            </a:r>
          </a:p>
          <a:p>
            <a:pPr algn="just" defTabSz="457200">
              <a:buSzPct val="100000"/>
              <a:buFont typeface="Arial"/>
              <a:buChar char="•"/>
              <a:defRPr b="1" sz="2200"/>
            </a:pPr>
            <a:r>
              <a:t>Eggeling did not attend the show, as he died of septic angina on May 9, 1925.</a:t>
            </a:r>
          </a:p>
          <a:p>
            <a:pPr algn="just" defTabSz="457200">
              <a:defRPr b="1" sz="22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1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1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20" name="Diagonal Symphonie (Viking Eggeling, 1925)"/>
          <p:cNvSpPr txBox="1"/>
          <p:nvPr/>
        </p:nvSpPr>
        <p:spPr>
          <a:xfrm>
            <a:off x="2433736" y="5813425"/>
            <a:ext cx="4276528"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Diagonal Symphonie </a:t>
            </a:r>
            <a:r>
              <a:rPr i="0"/>
              <a:t>(Viking Eggeling, 1925)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33" name="Animation in Europe 1…"/>
          <p:cNvSpPr txBox="1"/>
          <p:nvPr/>
        </p:nvSpPr>
        <p:spPr>
          <a:xfrm>
            <a:off x="5390529" y="260350"/>
            <a:ext cx="3347072" cy="72390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a:t>
            </a:r>
          </a:p>
        </p:txBody>
      </p:sp>
      <p:pic>
        <p:nvPicPr>
          <p:cNvPr id="3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35" name="«In Europe the animated cartoon has never attained the slightest industrial force. Except for old German publicity films and some Russian cartoons, there has never been the continuous production necessary for future development».…"/>
          <p:cNvSpPr txBox="1"/>
          <p:nvPr/>
        </p:nvSpPr>
        <p:spPr>
          <a:xfrm>
            <a:off x="539750" y="1196974"/>
            <a:ext cx="8135938" cy="557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3200"/>
            </a:pPr>
            <a:r>
              <a:t>«In Europe the animated cartoon has never attained the slightest industrial force. Except for old German publicity films and some Russian cartoons, there has never been the continuous production necessary for future development».</a:t>
            </a:r>
          </a:p>
          <a:p>
            <a:pPr algn="just" defTabSz="457200">
              <a:defRPr b="1" sz="2800"/>
            </a:pPr>
          </a:p>
          <a:p>
            <a:pPr algn="just" defTabSz="457200">
              <a:defRPr b="1" sz="2000"/>
            </a:pPr>
            <a:r>
              <a:t>Joseph-Marie Lo Duca, 1948, quoted in Donald Crafton, </a:t>
            </a:r>
            <a:r>
              <a:rPr i="1"/>
              <a:t>Before Mickey. The animated film 1898-1928</a:t>
            </a:r>
            <a:r>
              <a:t>, The University of Chicago Press, Chicago, 1993, p. 217.</a:t>
            </a: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2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2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25" name="Lotte Reininger…"/>
          <p:cNvSpPr txBox="1"/>
          <p:nvPr/>
        </p:nvSpPr>
        <p:spPr>
          <a:xfrm>
            <a:off x="539750" y="1052512"/>
            <a:ext cx="8135938" cy="6327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Lotte Reininger</a:t>
            </a:r>
          </a:p>
          <a:p>
            <a:pPr algn="ctr" defTabSz="457200">
              <a:defRPr b="1" sz="3600"/>
            </a:pPr>
          </a:p>
          <a:p>
            <a:pPr algn="just" defTabSz="457200">
              <a:buSzPct val="100000"/>
              <a:buFont typeface="Arial"/>
              <a:buChar char="•"/>
              <a:defRPr b="1" sz="1800"/>
            </a:pPr>
            <a:r>
              <a:t>1919: she attends a lecture by Paul Wegener and learns about “trickfilms”;</a:t>
            </a:r>
          </a:p>
          <a:p>
            <a:pPr algn="just" defTabSz="457200">
              <a:buSzPct val="100000"/>
              <a:buFont typeface="Arial"/>
              <a:buChar char="•"/>
              <a:defRPr b="1" sz="1800"/>
            </a:pPr>
            <a:r>
              <a:t>she studies at Max Reinhardt’s acting school; she starts cutting out silhouettes for stage plays;</a:t>
            </a:r>
          </a:p>
          <a:p>
            <a:pPr algn="just" defTabSz="457200">
              <a:buSzPct val="100000"/>
              <a:buFont typeface="Arial"/>
              <a:buChar char="•"/>
              <a:defRPr b="1" sz="1800"/>
            </a:pPr>
            <a:r>
              <a:t>1918: she does the captions for </a:t>
            </a:r>
            <a:r>
              <a:rPr i="1"/>
              <a:t>Der Rattenfänger von Hamelin </a:t>
            </a:r>
            <a:r>
              <a:t>(Paul Wegener, 1918); </a:t>
            </a:r>
          </a:p>
          <a:p>
            <a:pPr algn="just" defTabSz="457200">
              <a:buSzPct val="100000"/>
              <a:buFont typeface="Arial"/>
              <a:buChar char="•"/>
              <a:defRPr b="1" sz="1800"/>
            </a:pPr>
            <a:r>
              <a:t>1919: Wegener introduces her to a group of artists and animators: Hans Cürlis, Carl Koch, Berthold Bartosch; she creates her first silhouette film, </a:t>
            </a:r>
            <a:r>
              <a:rPr i="1"/>
              <a:t>Das Ornament des verliebten Herzens</a:t>
            </a:r>
            <a:r>
              <a:t>.</a:t>
            </a:r>
          </a:p>
          <a:p>
            <a:pPr algn="just" defTabSz="457200">
              <a:defRPr b="1" sz="1800"/>
            </a:pP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2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2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30" name="Lotte Reininger…"/>
          <p:cNvSpPr txBox="1"/>
          <p:nvPr/>
        </p:nvSpPr>
        <p:spPr>
          <a:xfrm>
            <a:off x="539750" y="1052512"/>
            <a:ext cx="8135938" cy="660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Lotte Reininger</a:t>
            </a:r>
          </a:p>
          <a:p>
            <a:pPr algn="just" defTabSz="457200">
              <a:defRPr b="1" sz="3600"/>
            </a:pPr>
          </a:p>
          <a:p>
            <a:pPr algn="just" defTabSz="457200">
              <a:buSzPct val="100000"/>
              <a:buFont typeface="Arial"/>
              <a:buChar char="•"/>
              <a:defRPr b="1" sz="1800"/>
            </a:pPr>
            <a:r>
              <a:t>1923: a proposal for a full-length film from a young Berlin banker, Louis Hagen;</a:t>
            </a:r>
          </a:p>
          <a:p>
            <a:pPr algn="just" defTabSz="457200">
              <a:buSzPct val="100000"/>
              <a:buFont typeface="Arial"/>
              <a:buChar char="•"/>
              <a:defRPr b="1" sz="1800"/>
            </a:pPr>
            <a:r>
              <a:t>a studio was set up in Hagen’s garage, near his house in Potsdam; Carl Koch (now Reininger’s husband), Berthold Bartosch and Walter Ruttmann joined the production;</a:t>
            </a:r>
          </a:p>
          <a:p>
            <a:pPr algn="just" defTabSz="457200">
              <a:buSzPct val="100000"/>
              <a:buFont typeface="Arial"/>
              <a:buChar char="•"/>
              <a:defRPr b="1" sz="1800"/>
            </a:pPr>
            <a:r>
              <a:t>Ruttmann created the background scenery, while Reininger filmed the action using silhouettes; </a:t>
            </a:r>
            <a:r>
              <a:rPr i="1"/>
              <a:t>Die Abenteuer des Prinzen Achmed</a:t>
            </a:r>
            <a:r>
              <a:t>, the first European full-length animate film, was finished in 1926;</a:t>
            </a:r>
          </a:p>
          <a:p>
            <a:pPr algn="just" defTabSz="457200">
              <a:buSzPct val="100000"/>
              <a:buFont typeface="Arial"/>
              <a:buChar char="•"/>
              <a:defRPr b="1" sz="1800"/>
            </a:pPr>
            <a:r>
              <a:t>She kept directing silhouette films in Germany, Italy and Great Britain.</a:t>
            </a:r>
          </a:p>
          <a:p>
            <a:pPr algn="just" defTabSz="457200">
              <a:buSzPct val="100000"/>
              <a:buFont typeface="Arial"/>
              <a:buChar char="•"/>
              <a:defRPr b="1" i="1" sz="1800"/>
            </a:pPr>
          </a:p>
          <a:p>
            <a:pPr algn="just" defTabSz="457200">
              <a:buSzPct val="100000"/>
              <a:buFont typeface="Arial"/>
              <a:buChar char="•"/>
              <a:defRPr b="1" sz="1800"/>
            </a:pP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3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3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35" name="Die Abenteuer des Prinzen Achmed (Lotte Reininger, 1926)"/>
          <p:cNvSpPr txBox="1"/>
          <p:nvPr/>
        </p:nvSpPr>
        <p:spPr>
          <a:xfrm>
            <a:off x="1691977" y="5843587"/>
            <a:ext cx="576004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1800"/>
            </a:pPr>
            <a:r>
              <a:t> </a:t>
            </a:r>
            <a:r>
              <a:rPr i="1"/>
              <a:t>Die Abenteuer des Prinzen Achmed </a:t>
            </a:r>
            <a:r>
              <a:t>(Lotte Reininger, 1926)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3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13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40" name="The Star of Bethlehem (Lotte Reininger, 1956)"/>
          <p:cNvSpPr txBox="1"/>
          <p:nvPr/>
        </p:nvSpPr>
        <p:spPr>
          <a:xfrm>
            <a:off x="2336973" y="5805487"/>
            <a:ext cx="447005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1800"/>
            </a:pPr>
            <a:r>
              <a:t> </a:t>
            </a:r>
            <a:r>
              <a:rPr i="1"/>
              <a:t>The Star of Bethlehem </a:t>
            </a:r>
            <a:r>
              <a:t>(Lotte Reininger, 1956)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4" name="Oskar Fischinger (1900-1967)…"/>
          <p:cNvSpPr txBox="1"/>
          <p:nvPr/>
        </p:nvSpPr>
        <p:spPr>
          <a:xfrm>
            <a:off x="467544" y="1052735"/>
            <a:ext cx="8135936" cy="711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4000"/>
            </a:pPr>
            <a:r>
              <a:t>Oskar Fischinger (1900-1967)</a:t>
            </a:r>
            <a:endParaRPr>
              <a:latin typeface="Arial"/>
              <a:ea typeface="Arial"/>
              <a:cs typeface="Arial"/>
              <a:sym typeface="Arial"/>
            </a:endParaRPr>
          </a:p>
          <a:p>
            <a:pPr algn="ctr">
              <a:defRPr b="1"/>
            </a:pPr>
          </a:p>
          <a:p>
            <a:pPr algn="just">
              <a:defRPr b="1" sz="2000"/>
            </a:pPr>
            <a:r>
              <a:t>He was born in Germany.</a:t>
            </a:r>
            <a:endParaRPr>
              <a:latin typeface="Arial"/>
              <a:ea typeface="Arial"/>
              <a:cs typeface="Arial"/>
              <a:sym typeface="Arial"/>
            </a:endParaRPr>
          </a:p>
          <a:p>
            <a:pPr algn="just">
              <a:defRPr b="1" sz="2000"/>
            </a:pPr>
          </a:p>
          <a:p>
            <a:pPr algn="just">
              <a:defRPr b="1" sz="2000"/>
            </a:pPr>
            <a:r>
              <a:t>Early years: he studied violin and practiced as an organ-builder and as a technical artist at an architect’s office. After the War, his family moved to Frankfurt. There, he joined a literary circle and Bernhard Diebold, a local critic. Diebold encouraged his attempts in abstract painting and let him know the works by Walther Ruttmann. 1921: “Wax Experiments”. 1922: he moved to Munich; he founded a studio with Louis Seel, which produced animated shorts (and a second firm, aimed at developing a motor); he licensed the “Wax Machine” to Ruttmann.</a:t>
            </a:r>
            <a:endParaRPr>
              <a:latin typeface="Arial"/>
              <a:ea typeface="Arial"/>
              <a:cs typeface="Arial"/>
              <a:sym typeface="Arial"/>
            </a:endParaRPr>
          </a:p>
          <a:p>
            <a:pPr algn="just">
              <a:defRPr b="1" sz="2000"/>
            </a:pPr>
          </a:p>
          <a:p>
            <a:pPr algn="just">
              <a:defRPr b="1" sz="2000"/>
            </a:pPr>
            <a:r>
              <a:t>1927: after many financial hardships, he left Munich for Berlin. He traveled 564 km on foot, while taking pictures. He later used them in a film, </a:t>
            </a:r>
            <a:r>
              <a:rPr i="1"/>
              <a:t>München-Berlin Wanderung </a:t>
            </a:r>
            <a:r>
              <a:t>(1927).</a:t>
            </a:r>
            <a:endParaRPr>
              <a:latin typeface="Arial"/>
              <a:ea typeface="Arial"/>
              <a:cs typeface="Arial"/>
              <a:sym typeface="Arial"/>
            </a:endParaRPr>
          </a:p>
          <a:p>
            <a:pPr algn="just">
              <a:defRPr b="1"/>
            </a:pPr>
          </a:p>
          <a:p>
            <a:pPr algn="ctr">
              <a:defRPr b="1" sz="4400"/>
            </a:pPr>
          </a:p>
          <a:p>
            <a:pPr algn="just">
              <a:defRPr b="1" sz="2300"/>
            </a:pPr>
          </a:p>
        </p:txBody>
      </p:sp>
      <p:sp>
        <p:nvSpPr>
          <p:cNvPr id="145"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4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9" name="1928: he joined UFA and created special effect for Fritz Lang’s Frau im Mond.…"/>
          <p:cNvSpPr txBox="1"/>
          <p:nvPr/>
        </p:nvSpPr>
        <p:spPr>
          <a:xfrm>
            <a:off x="467544" y="1052735"/>
            <a:ext cx="8135936" cy="5819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000"/>
            </a:pPr>
            <a:r>
              <a:t>1928: he joined UFA and created special effect for Fritz Lang’s </a:t>
            </a:r>
            <a:r>
              <a:rPr i="1"/>
              <a:t>Frau im Mond</a:t>
            </a:r>
            <a:r>
              <a:t>.</a:t>
            </a:r>
            <a:endParaRPr>
              <a:latin typeface="Arial"/>
              <a:ea typeface="Arial"/>
              <a:cs typeface="Arial"/>
              <a:sym typeface="Arial"/>
            </a:endParaRPr>
          </a:p>
          <a:p>
            <a:pPr algn="just">
              <a:defRPr b="1" sz="2000"/>
            </a:pPr>
          </a:p>
          <a:p>
            <a:pPr algn="just">
              <a:defRPr b="1" sz="2000"/>
            </a:pPr>
            <a:r>
              <a:t>1929-1933: 12 </a:t>
            </a:r>
            <a:r>
              <a:rPr i="1"/>
              <a:t>Studien</a:t>
            </a:r>
            <a:r>
              <a:t>. Exploration of the sound-moving image relationship; abstract animations based on pieces from the “classical” repertoire. He also experimented with colour (Gasparcolor). The </a:t>
            </a:r>
            <a:r>
              <a:rPr i="1"/>
              <a:t>Studien</a:t>
            </a:r>
            <a:r>
              <a:t> were highly appreciated.</a:t>
            </a:r>
            <a:endParaRPr>
              <a:latin typeface="Arial"/>
              <a:ea typeface="Arial"/>
              <a:cs typeface="Arial"/>
              <a:sym typeface="Arial"/>
            </a:endParaRPr>
          </a:p>
          <a:p>
            <a:pPr algn="just">
              <a:defRPr b="1" sz="2000"/>
            </a:pPr>
          </a:p>
          <a:p>
            <a:pPr algn="just">
              <a:defRPr b="1" sz="2000"/>
            </a:pPr>
            <a:r>
              <a:t>1934: </a:t>
            </a:r>
            <a:r>
              <a:rPr i="1"/>
              <a:t>Muratti Greift Ein</a:t>
            </a:r>
            <a:r>
              <a:t>, a cigarette commercial which was screened in cinemas around Europe.</a:t>
            </a:r>
            <a:endParaRPr>
              <a:latin typeface="Arial"/>
              <a:ea typeface="Arial"/>
              <a:cs typeface="Arial"/>
              <a:sym typeface="Arial"/>
            </a:endParaRPr>
          </a:p>
          <a:p>
            <a:pPr algn="just">
              <a:defRPr b="1" sz="2000"/>
            </a:pPr>
          </a:p>
          <a:p>
            <a:pPr algn="just">
              <a:defRPr b="1" sz="2000"/>
            </a:pPr>
            <a:r>
              <a:t>1935: </a:t>
            </a:r>
            <a:r>
              <a:rPr i="1"/>
              <a:t>Komposition in Blau</a:t>
            </a:r>
            <a:r>
              <a:t>. An agent from Paramount invited Fischinger to work in the USA. He accepted, because of the consolidation of the Nazi power and its threats on avant-garde artistic expressions. </a:t>
            </a:r>
            <a:endParaRPr>
              <a:latin typeface="Arial"/>
              <a:ea typeface="Arial"/>
              <a:cs typeface="Arial"/>
              <a:sym typeface="Arial"/>
            </a:endParaRPr>
          </a:p>
          <a:p>
            <a:pPr algn="just">
              <a:defRPr b="1"/>
            </a:pPr>
          </a:p>
          <a:p>
            <a:pPr algn="ctr">
              <a:defRPr b="1" sz="4400"/>
            </a:pPr>
          </a:p>
          <a:p>
            <a:pPr algn="just">
              <a:defRPr b="1" sz="2300"/>
            </a:pPr>
          </a:p>
        </p:txBody>
      </p:sp>
      <p:sp>
        <p:nvSpPr>
          <p:cNvPr id="150"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5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4" name="1936: the film project The Big Broadcast of 1937, at Paramount. As the studio turned the film in black and white, Fischinger quit. He later completed his abstract sequence as the color short Allegretto.…"/>
          <p:cNvSpPr txBox="1"/>
          <p:nvPr/>
        </p:nvSpPr>
        <p:spPr>
          <a:xfrm>
            <a:off x="467544" y="1052736"/>
            <a:ext cx="8135936" cy="6428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000"/>
            </a:pPr>
            <a:r>
              <a:t>1936: the film project </a:t>
            </a:r>
            <a:r>
              <a:rPr i="1"/>
              <a:t>The Big Broadcast of 1937</a:t>
            </a:r>
            <a:r>
              <a:t>, at Paramount. As the studio turned the film in black and white, Fischinger quit. He later completed his abstract sequence as the color short </a:t>
            </a:r>
            <a:r>
              <a:rPr i="1"/>
              <a:t>Allegretto</a:t>
            </a:r>
            <a:r>
              <a:t>.</a:t>
            </a:r>
            <a:endParaRPr>
              <a:latin typeface="Arial"/>
              <a:ea typeface="Arial"/>
              <a:cs typeface="Arial"/>
              <a:sym typeface="Arial"/>
            </a:endParaRPr>
          </a:p>
          <a:p>
            <a:pPr algn="just">
              <a:defRPr b="1" sz="2000"/>
            </a:pPr>
          </a:p>
          <a:p>
            <a:pPr algn="just">
              <a:defRPr b="1" sz="2000"/>
            </a:pPr>
            <a:r>
              <a:t>1938: </a:t>
            </a:r>
            <a:r>
              <a:rPr i="1"/>
              <a:t>An Optical Poem</a:t>
            </a:r>
            <a:r>
              <a:t>, for MGM.</a:t>
            </a:r>
            <a:endParaRPr>
              <a:latin typeface="Arial"/>
              <a:ea typeface="Arial"/>
              <a:cs typeface="Arial"/>
              <a:sym typeface="Arial"/>
            </a:endParaRPr>
          </a:p>
          <a:p>
            <a:pPr algn="just">
              <a:defRPr b="1" sz="2000"/>
            </a:pPr>
          </a:p>
          <a:p>
            <a:pPr algn="just">
              <a:defRPr b="1" sz="2000"/>
            </a:pPr>
            <a:r>
              <a:t>1940: </a:t>
            </a:r>
            <a:r>
              <a:rPr i="1"/>
              <a:t>Fantasia</a:t>
            </a:r>
            <a:r>
              <a:t> and </a:t>
            </a:r>
            <a:r>
              <a:rPr i="1"/>
              <a:t>Pinocchio</a:t>
            </a:r>
            <a:r>
              <a:t>, at Disney. Meanwhile, following advice from his friends, he started to make a living as a traditional painter.</a:t>
            </a:r>
            <a:endParaRPr>
              <a:latin typeface="Arial"/>
              <a:ea typeface="Arial"/>
              <a:cs typeface="Arial"/>
              <a:sym typeface="Arial"/>
            </a:endParaRPr>
          </a:p>
          <a:p>
            <a:pPr algn="just">
              <a:defRPr b="1" sz="2000"/>
            </a:pPr>
          </a:p>
          <a:p>
            <a:pPr algn="just">
              <a:defRPr b="1" sz="2000"/>
            </a:pPr>
            <a:r>
              <a:t>1942:</a:t>
            </a:r>
            <a:r>
              <a:rPr i="1"/>
              <a:t> Radio Dynamics</a:t>
            </a:r>
            <a:endParaRPr>
              <a:latin typeface="Arial"/>
              <a:ea typeface="Arial"/>
              <a:cs typeface="Arial"/>
              <a:sym typeface="Arial"/>
            </a:endParaRPr>
          </a:p>
          <a:p>
            <a:pPr algn="just">
              <a:defRPr b="1" sz="2000"/>
            </a:pPr>
          </a:p>
          <a:p>
            <a:pPr algn="just">
              <a:defRPr b="1" sz="2000"/>
            </a:pPr>
            <a:r>
              <a:t>1947: Fischinger’s last finished work, </a:t>
            </a:r>
            <a:r>
              <a:rPr i="1"/>
              <a:t>Motion Painting No. 1</a:t>
            </a:r>
            <a:r>
              <a:t>, based on Johann Sebastian Bach’s </a:t>
            </a:r>
            <a:r>
              <a:rPr i="1"/>
              <a:t>Third Brandeburg Concerto</a:t>
            </a:r>
            <a:r>
              <a:t>.</a:t>
            </a:r>
            <a:endParaRPr>
              <a:latin typeface="Arial"/>
              <a:ea typeface="Arial"/>
              <a:cs typeface="Arial"/>
              <a:sym typeface="Arial"/>
            </a:endParaRPr>
          </a:p>
          <a:p>
            <a:pPr algn="just">
              <a:defRPr b="1" sz="2000"/>
            </a:pPr>
          </a:p>
          <a:p>
            <a:pPr algn="just">
              <a:defRPr b="1" sz="2000"/>
            </a:pPr>
            <a:r>
              <a:t>1950s: the Lumigraph, a new take on the color organ.</a:t>
            </a:r>
            <a:endParaRPr>
              <a:latin typeface="Arial"/>
              <a:ea typeface="Arial"/>
              <a:cs typeface="Arial"/>
              <a:sym typeface="Arial"/>
            </a:endParaRPr>
          </a:p>
          <a:p>
            <a:pPr algn="just">
              <a:defRPr b="1"/>
            </a:pPr>
          </a:p>
          <a:p>
            <a:pPr algn="ctr">
              <a:defRPr b="1" sz="4400"/>
            </a:pPr>
          </a:p>
          <a:p>
            <a:pPr algn="just">
              <a:defRPr b="1" sz="2300"/>
            </a:pPr>
          </a:p>
        </p:txBody>
      </p:sp>
      <p:sp>
        <p:nvSpPr>
          <p:cNvPr id="155"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5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9"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
        <p:nvSpPr>
          <p:cNvPr id="160" name="Wax Experiments (Oskar Fischinger, 1921-26)"/>
          <p:cNvSpPr txBox="1"/>
          <p:nvPr/>
        </p:nvSpPr>
        <p:spPr>
          <a:xfrm>
            <a:off x="2382899" y="6055914"/>
            <a:ext cx="4378202"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Wax Experiments </a:t>
            </a:r>
            <a:r>
              <a:rPr i="0"/>
              <a:t>(Oskar Fischinger, 1921-26)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6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4"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
        <p:nvSpPr>
          <p:cNvPr id="165" name="Studie nr. 7 (Oskar Fischinger, 1931)"/>
          <p:cNvSpPr txBox="1"/>
          <p:nvPr/>
        </p:nvSpPr>
        <p:spPr>
          <a:xfrm>
            <a:off x="2808845" y="5876925"/>
            <a:ext cx="3526310"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Studie nr. 7 </a:t>
            </a:r>
            <a:r>
              <a:rPr i="0"/>
              <a:t>(Oskar Fischinger, 1931)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6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69"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
        <p:nvSpPr>
          <p:cNvPr id="170" name="Komposition in Blau (Oskar Fischinger, 1935)"/>
          <p:cNvSpPr txBox="1"/>
          <p:nvPr/>
        </p:nvSpPr>
        <p:spPr>
          <a:xfrm>
            <a:off x="2267743" y="5949279"/>
            <a:ext cx="4464498"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Komposition in Blau </a:t>
            </a:r>
            <a:r>
              <a:rPr i="0"/>
              <a:t>(Oskar Fischinger, 1935)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3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3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40" name="Hans Richter (1888-1976)…"/>
          <p:cNvSpPr txBox="1"/>
          <p:nvPr/>
        </p:nvSpPr>
        <p:spPr>
          <a:xfrm>
            <a:off x="539750" y="1196975"/>
            <a:ext cx="8135938" cy="672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3600"/>
            </a:pPr>
            <a:r>
              <a:t>Hans Richter (1888-1976)</a:t>
            </a:r>
          </a:p>
          <a:p>
            <a:pPr algn="just" defTabSz="457200">
              <a:defRPr b="1" sz="3600"/>
            </a:pPr>
          </a:p>
          <a:p>
            <a:pPr algn="just" defTabSz="457200">
              <a:defRPr b="1" sz="3600"/>
            </a:pPr>
            <a:r>
              <a:t>Walther Ruttmann (1887-1941)</a:t>
            </a:r>
          </a:p>
          <a:p>
            <a:pPr algn="just" defTabSz="457200">
              <a:defRPr b="1" sz="3600"/>
            </a:pPr>
          </a:p>
          <a:p>
            <a:pPr algn="just" defTabSz="457200">
              <a:defRPr b="1" sz="3600"/>
            </a:pPr>
            <a:r>
              <a:t>Viking Eggeling (1880-1925)</a:t>
            </a:r>
          </a:p>
          <a:p>
            <a:pPr algn="just" defTabSz="457200">
              <a:defRPr b="1" sz="3600"/>
            </a:pPr>
          </a:p>
          <a:p>
            <a:pPr algn="just" defTabSz="457200">
              <a:defRPr b="1" sz="3600"/>
            </a:pPr>
            <a:r>
              <a:t>Lotte Reininger (1899-1981)</a:t>
            </a:r>
          </a:p>
          <a:p>
            <a:pPr algn="just" defTabSz="457200">
              <a:defRPr b="1" sz="3600"/>
            </a:pPr>
          </a:p>
          <a:p>
            <a:pPr algn="just" defTabSz="457200">
              <a:defRPr b="1" sz="3600"/>
            </a:pPr>
            <a:r>
              <a:t>Oskar Fischinger (1900-1967)</a:t>
            </a:r>
          </a:p>
          <a:p>
            <a:pPr algn="just"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7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4"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
        <p:nvSpPr>
          <p:cNvPr id="175" name="Radio Dynamics (Oskar Fischinger, 1942)"/>
          <p:cNvSpPr txBox="1"/>
          <p:nvPr/>
        </p:nvSpPr>
        <p:spPr>
          <a:xfrm>
            <a:off x="2584102" y="5949279"/>
            <a:ext cx="397579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Radio Dynamics </a:t>
            </a:r>
            <a:r>
              <a:rPr i="0"/>
              <a:t>(Oskar Fischinger, 1942)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7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79" name="The Masters of Animation…"/>
          <p:cNvSpPr txBox="1"/>
          <p:nvPr/>
        </p:nvSpPr>
        <p:spPr>
          <a:xfrm>
            <a:off x="4824668" y="188639"/>
            <a:ext cx="3876999" cy="6858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The Masters of Animation</a:t>
            </a:r>
            <a:endParaRPr>
              <a:latin typeface="Arial"/>
              <a:ea typeface="Arial"/>
              <a:cs typeface="Arial"/>
              <a:sym typeface="Arial"/>
            </a:endParaRPr>
          </a:p>
          <a:p>
            <a:pPr indent="39687" algn="r">
              <a:defRPr sz="1600">
                <a:solidFill>
                  <a:srgbClr val="FFFFFF"/>
                </a:solidFill>
              </a:defRPr>
            </a:pPr>
            <a:r>
              <a:t>Fischinger</a:t>
            </a:r>
          </a:p>
        </p:txBody>
      </p:sp>
      <p:sp>
        <p:nvSpPr>
          <p:cNvPr id="180" name="Motion Painting No. 1 (Oskar Fischinger, 1947)"/>
          <p:cNvSpPr txBox="1"/>
          <p:nvPr/>
        </p:nvSpPr>
        <p:spPr>
          <a:xfrm>
            <a:off x="2277368" y="5949279"/>
            <a:ext cx="4589264"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i="1" sz="1800"/>
            </a:pPr>
            <a:r>
              <a:t>Motion Painting No. 1 </a:t>
            </a:r>
            <a:r>
              <a:rPr i="0"/>
              <a:t>(Oskar Fischinger, 1947)</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8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18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85" name="Ladislas Starewich (1882-1965)…"/>
          <p:cNvSpPr txBox="1"/>
          <p:nvPr/>
        </p:nvSpPr>
        <p:spPr>
          <a:xfrm>
            <a:off x="539750" y="1052512"/>
            <a:ext cx="8135938" cy="5768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3600"/>
            </a:pPr>
          </a:p>
          <a:p>
            <a:pPr algn="just" defTabSz="457200">
              <a:defRPr b="1" sz="3600"/>
            </a:pPr>
          </a:p>
          <a:p>
            <a:pPr algn="just" defTabSz="457200">
              <a:defRPr b="1" sz="3600"/>
            </a:pPr>
            <a:r>
              <a:t>Ladislas Starewich (1882-1965)</a:t>
            </a:r>
          </a:p>
          <a:p>
            <a:pPr algn="just" defTabSz="457200">
              <a:defRPr b="1" sz="3600"/>
            </a:pPr>
          </a:p>
          <a:p>
            <a:pPr algn="just" defTabSz="457200">
              <a:defRPr b="1" sz="3600"/>
            </a:pPr>
            <a:r>
              <a:t>Berthold Bartosch (1893-1968)</a:t>
            </a:r>
          </a:p>
          <a:p>
            <a:pPr algn="just" defTabSz="457200">
              <a:buSzPct val="100000"/>
              <a:buFont typeface="Arial"/>
              <a:buChar char="•"/>
              <a:defRPr b="1" sz="1800"/>
            </a:pP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8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18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90" name="Ladislas Starewich…"/>
          <p:cNvSpPr txBox="1"/>
          <p:nvPr/>
        </p:nvSpPr>
        <p:spPr>
          <a:xfrm>
            <a:off x="539750" y="1196975"/>
            <a:ext cx="8135938" cy="7368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Ladislas Starewich</a:t>
            </a:r>
          </a:p>
          <a:p>
            <a:pPr algn="ctr" defTabSz="457200">
              <a:defRPr b="1" sz="3600"/>
            </a:pPr>
          </a:p>
          <a:p>
            <a:pPr algn="just" defTabSz="457200">
              <a:buSzPct val="100000"/>
              <a:buFont typeface="Arial"/>
              <a:buChar char="•"/>
              <a:defRPr b="1" sz="2800"/>
            </a:pPr>
            <a:r>
              <a:t>He was born in Moscow from a Polish family; his early interest for entomology and a film by Èmile Cohl  lead him to cinema;</a:t>
            </a:r>
          </a:p>
          <a:p>
            <a:pPr algn="just" defTabSz="457200">
              <a:buSzPct val="100000"/>
              <a:buFont typeface="Arial"/>
              <a:buChar char="•"/>
              <a:defRPr b="1" sz="2800"/>
            </a:pPr>
            <a:r>
              <a:t>his 1910-1919 production dealt both with stop-motion animation and live-action films;</a:t>
            </a:r>
          </a:p>
          <a:p>
            <a:pPr algn="just" defTabSz="457200">
              <a:buSzPct val="100000"/>
              <a:buFont typeface="Arial"/>
              <a:buChar char="•"/>
              <a:defRPr b="1" sz="2800"/>
            </a:pPr>
            <a:r>
              <a:t>in 1919 he moved to Fontenay-Sous-Bois, near Paris; he started an exclusively animated production, inspired by fables.</a:t>
            </a:r>
          </a:p>
          <a:p>
            <a:pPr algn="just" defTabSz="457200">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9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19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95" name="Ladislas Starewich…"/>
          <p:cNvSpPr txBox="1"/>
          <p:nvPr/>
        </p:nvSpPr>
        <p:spPr>
          <a:xfrm>
            <a:off x="539750" y="981075"/>
            <a:ext cx="8135938" cy="7876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Ladislas Starewich</a:t>
            </a:r>
          </a:p>
          <a:p>
            <a:pPr algn="ctr" defTabSz="457200">
              <a:defRPr b="1" sz="3600"/>
            </a:pPr>
          </a:p>
          <a:p>
            <a:pPr algn="just" defTabSz="457200">
              <a:buSzPct val="100000"/>
              <a:buFont typeface="Arial"/>
              <a:buChar char="•"/>
              <a:defRPr b="1" sz="2600"/>
            </a:pPr>
            <a:r>
              <a:t>1930: </a:t>
            </a:r>
            <a:r>
              <a:rPr i="1"/>
              <a:t>Le roman de renard</a:t>
            </a:r>
            <a:r>
              <a:t>, a full-length puppet film; it was sonorized and screened in Berlin in 1937, and finally released in France in 1941;</a:t>
            </a:r>
          </a:p>
          <a:p>
            <a:pPr algn="just" defTabSz="457200">
              <a:buSzPct val="100000"/>
              <a:buFont typeface="Arial"/>
              <a:buChar char="•"/>
              <a:defRPr b="1" sz="2600"/>
            </a:pPr>
            <a:r>
              <a:t>Starewich’s art was received with mixed reviews and appreciations;</a:t>
            </a:r>
          </a:p>
          <a:p>
            <a:pPr algn="just" defTabSz="457200">
              <a:buSzPct val="100000"/>
              <a:buFont typeface="Arial"/>
              <a:buChar char="•"/>
              <a:defRPr b="1" sz="2600"/>
            </a:pPr>
            <a:r>
              <a:t>«Starewich received negative criticism, mainly due to his exaggerated lyricism and extremely slow action. Overall, an extensive analysis of his work […] confirms this sense of contradiction, even if his originality is irrefutable». Bendazzi, </a:t>
            </a:r>
            <a:r>
              <a:rPr i="1"/>
              <a:t>Cartoons</a:t>
            </a:r>
            <a:r>
              <a:t>, p. 38.</a:t>
            </a:r>
          </a:p>
          <a:p>
            <a:pPr algn="just" defTabSz="457200">
              <a:buSzPct val="100000"/>
              <a:buFont typeface="Arial"/>
              <a:buChar char="•"/>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9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19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00" name="Miest Kinomatograficheskovo Operatora (Ladislas Starewich, 1911)"/>
          <p:cNvSpPr txBox="1"/>
          <p:nvPr/>
        </p:nvSpPr>
        <p:spPr>
          <a:xfrm>
            <a:off x="827087" y="5589587"/>
            <a:ext cx="7489826" cy="396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sz="1800"/>
            </a:pPr>
            <a:r>
              <a:t> </a:t>
            </a:r>
            <a:r>
              <a:rPr i="1" sz="2000"/>
              <a:t>Miest Kinomatograficheskovo Operatora </a:t>
            </a:r>
            <a:r>
              <a:rPr sz="2000"/>
              <a:t>(Ladislas Starewich, 1911)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0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20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05" name="Le roman de renard (Ladislas Starewich, 1930)"/>
          <p:cNvSpPr txBox="1"/>
          <p:nvPr/>
        </p:nvSpPr>
        <p:spPr>
          <a:xfrm>
            <a:off x="2323430" y="3068637"/>
            <a:ext cx="4497140"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Le roman de renard </a:t>
            </a:r>
            <a:r>
              <a:rPr i="0"/>
              <a:t>(Ladislas Starewich, 1930)</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0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20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10" name="Berthold Bartosch…"/>
          <p:cNvSpPr txBox="1"/>
          <p:nvPr/>
        </p:nvSpPr>
        <p:spPr>
          <a:xfrm>
            <a:off x="539750" y="981075"/>
            <a:ext cx="8135938" cy="82829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Berthold Bartosch</a:t>
            </a:r>
          </a:p>
          <a:p>
            <a:pPr algn="ctr" defTabSz="457200">
              <a:defRPr b="1" sz="3600"/>
            </a:pPr>
          </a:p>
          <a:p>
            <a:pPr algn="just" defTabSz="457200">
              <a:buSzPct val="100000"/>
              <a:buFont typeface="Arial"/>
              <a:buChar char="•"/>
              <a:defRPr b="1" sz="2600"/>
            </a:pPr>
            <a:r>
              <a:t>He was born in Austrian Bohemia;</a:t>
            </a:r>
          </a:p>
          <a:p>
            <a:pPr algn="just" defTabSz="457200">
              <a:buSzPct val="100000"/>
              <a:buFont typeface="Arial"/>
              <a:buChar char="•"/>
              <a:defRPr b="1" sz="2600"/>
            </a:pPr>
            <a:r>
              <a:t>he studied Architecture and Fine Arts in Vienna, with Prof. Hanslick, who suggested him to produce educational films;</a:t>
            </a:r>
          </a:p>
          <a:p>
            <a:pPr algn="just" defTabSz="457200">
              <a:buSzPct val="100000"/>
              <a:buFont typeface="Arial"/>
              <a:buChar char="•"/>
              <a:defRPr b="1" sz="2600"/>
            </a:pPr>
            <a:r>
              <a:t>he was a self-taught filmmaker; he learnt more about animation by working with Lotte Reininger in Berlin;</a:t>
            </a:r>
          </a:p>
          <a:p>
            <a:pPr algn="just" defTabSz="457200">
              <a:buSzPct val="100000"/>
              <a:buFont typeface="Arial"/>
              <a:buChar char="•"/>
              <a:defRPr b="1" sz="2600"/>
            </a:pPr>
            <a:r>
              <a:t>In 1929, publisher Kurt Wolff asked Bartosch to create an animation based on an illustrated storybook by Frans Masereel;</a:t>
            </a:r>
          </a:p>
          <a:p>
            <a:pPr algn="just" defTabSz="457200">
              <a:buSzPct val="100000"/>
              <a:buFont typeface="Arial"/>
              <a:buChar char="•"/>
              <a:defRPr b="1" sz="2600"/>
            </a:pPr>
            <a:r>
              <a:t>Bartosch moved to Paris and started his work.</a:t>
            </a:r>
          </a:p>
          <a:p>
            <a:pPr algn="just" defTabSz="457200">
              <a:buSzPct val="100000"/>
              <a:buFont typeface="Arial"/>
              <a:buChar char="•"/>
              <a:defRPr b="1" sz="2600"/>
            </a:pPr>
          </a:p>
          <a:p>
            <a:pPr algn="just" defTabSz="457200">
              <a:buSzPct val="100000"/>
              <a:buFont typeface="Arial"/>
              <a:buChar char="•"/>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1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21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15" name="Berthold Bartosch…"/>
          <p:cNvSpPr txBox="1"/>
          <p:nvPr/>
        </p:nvSpPr>
        <p:spPr>
          <a:xfrm>
            <a:off x="539750" y="908050"/>
            <a:ext cx="8135938" cy="77495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Berthold Bartosch</a:t>
            </a:r>
          </a:p>
          <a:p>
            <a:pPr algn="ctr" defTabSz="457200">
              <a:defRPr b="1" sz="3600"/>
            </a:pPr>
          </a:p>
          <a:p>
            <a:pPr algn="just" defTabSz="457200">
              <a:defRPr b="1" sz="2500"/>
            </a:pPr>
            <a:r>
              <a:t>«In order to create the depth of field which is not offered by simple drawings, he placed the motion picture camera vertically above a working surface formed by several levels of glass plates. On each of them he would arrange scenographic elements or cut-out figures with the illumination coming from below. In an attempt to soften the hard lines of the drawings and the rigidity of the animation, he created a muffled, opalescent atmosphere by blurring the glass plates with common soap, while also making frequent use of superimposition». Bendazzi, </a:t>
            </a:r>
            <a:r>
              <a:rPr i="1"/>
              <a:t>Cartoons</a:t>
            </a:r>
            <a:r>
              <a:t>, p. 38.</a:t>
            </a:r>
          </a:p>
          <a:p>
            <a:pPr algn="just" defTabSz="457200">
              <a:buSzPct val="100000"/>
              <a:buFont typeface="Arial"/>
              <a:buChar char="•"/>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1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21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20" name="Berthold Bartosch…"/>
          <p:cNvSpPr txBox="1"/>
          <p:nvPr/>
        </p:nvSpPr>
        <p:spPr>
          <a:xfrm>
            <a:off x="468312" y="908050"/>
            <a:ext cx="8135938" cy="85496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Berthold Bartosch</a:t>
            </a:r>
          </a:p>
          <a:p>
            <a:pPr algn="ctr" defTabSz="457200">
              <a:defRPr b="1" sz="3600"/>
            </a:pPr>
          </a:p>
          <a:p>
            <a:pPr algn="just" defTabSz="457200">
              <a:buSzPct val="100000"/>
              <a:buFont typeface="Arial"/>
              <a:buChar char="•"/>
              <a:defRPr b="1" sz="2500"/>
            </a:pPr>
            <a:r>
              <a:rPr i="1"/>
              <a:t>L’Idée</a:t>
            </a:r>
            <a:r>
              <a:t> was completed in 1931; it retained little of Masereel’s book;</a:t>
            </a:r>
          </a:p>
          <a:p>
            <a:pPr algn="just" defTabSz="457200">
              <a:buSzPct val="100000"/>
              <a:buFont typeface="Arial"/>
              <a:buChar char="•"/>
              <a:defRPr b="1" sz="2500"/>
            </a:pPr>
            <a:r>
              <a:t>It was never released, but the few who saw it highly appreciated it; English critic Thorold Dickinson offered Bartosch financial help for the creation of a new film;</a:t>
            </a:r>
          </a:p>
          <a:p>
            <a:pPr algn="just" defTabSz="457200">
              <a:buSzPct val="100000"/>
              <a:buFont typeface="Arial"/>
              <a:buChar char="•"/>
              <a:defRPr b="1" sz="2500"/>
            </a:pPr>
            <a:r>
              <a:t>a colour anti-war film was started; it was entitled Cauchemar, or Saint François, and it was to be released with music by Arthur Honegger;</a:t>
            </a:r>
          </a:p>
          <a:p>
            <a:pPr algn="just" defTabSz="457200">
              <a:buSzPct val="100000"/>
              <a:buFont typeface="Arial"/>
              <a:buChar char="•"/>
              <a:defRPr b="1" sz="2500"/>
            </a:pPr>
            <a:r>
              <a:t>The film was destroyed during World War II; Bartosch later planned a third work about the cosmos and light, but he never filmed it.</a:t>
            </a:r>
          </a:p>
          <a:p>
            <a:pPr algn="just" defTabSz="457200">
              <a:buSzPct val="100000"/>
              <a:buFont typeface="Arial"/>
              <a:buChar char="•"/>
              <a:defRPr b="1" sz="2600"/>
            </a:pPr>
          </a:p>
          <a:p>
            <a:pPr algn="just" defTabSz="457200">
              <a:buSzPct val="100000"/>
              <a:buFont typeface="Arial"/>
              <a:buChar char="•"/>
              <a:defRPr b="1" sz="2800"/>
            </a:pPr>
          </a:p>
          <a:p>
            <a:pPr algn="just"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43"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4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45" name="Hans Richter…"/>
          <p:cNvSpPr txBox="1"/>
          <p:nvPr/>
        </p:nvSpPr>
        <p:spPr>
          <a:xfrm>
            <a:off x="539750" y="1196975"/>
            <a:ext cx="8135938" cy="68351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Hans Richter</a:t>
            </a:r>
          </a:p>
          <a:p>
            <a:pPr algn="ctr" defTabSz="457200">
              <a:defRPr b="1" sz="3600"/>
            </a:pPr>
          </a:p>
          <a:p>
            <a:pPr algn="just" defTabSz="457200">
              <a:buSzPct val="100000"/>
              <a:buFont typeface="Arial"/>
              <a:buChar char="•"/>
              <a:defRPr b="1" sz="3200"/>
            </a:pPr>
            <a:r>
              <a:t>A Cubist painter;</a:t>
            </a:r>
          </a:p>
          <a:p>
            <a:pPr algn="just" defTabSz="457200">
              <a:buSzPct val="100000"/>
              <a:buFont typeface="Arial"/>
              <a:buChar char="•"/>
              <a:defRPr b="1" sz="3200"/>
            </a:pPr>
            <a:r>
              <a:t>he later co-founded Dadaism in Zurich;</a:t>
            </a:r>
          </a:p>
          <a:p>
            <a:pPr algn="just" defTabSz="457200">
              <a:buSzPct val="100000"/>
              <a:buFont typeface="Arial"/>
              <a:buChar char="•"/>
              <a:defRPr b="1" sz="3200"/>
            </a:pPr>
            <a:r>
              <a:t>he studied counterpoint with Ferruccio Busoni;</a:t>
            </a:r>
          </a:p>
          <a:p>
            <a:pPr algn="just" defTabSz="457200">
              <a:buSzPct val="100000"/>
              <a:buFont typeface="Arial"/>
              <a:buChar char="•"/>
              <a:defRPr b="1" sz="3200"/>
            </a:pPr>
            <a:r>
              <a:t>with Swedish painter Viking Eggeling, he started a series of artistic experiments, first in Switzerland, later in Germany.</a:t>
            </a:r>
          </a:p>
          <a:p>
            <a:pPr algn="ctr" defTabSz="457200">
              <a:defRPr b="1" sz="3600"/>
            </a:pPr>
          </a:p>
          <a:p>
            <a:pPr algn="ctr" defTabSz="457200">
              <a:defRPr b="1" sz="2800"/>
            </a:pPr>
          </a:p>
          <a:p>
            <a:pPr algn="just" defTabSz="457200">
              <a:defRPr b="1" sz="2800"/>
            </a:pPr>
          </a:p>
          <a:p>
            <a:pPr algn="just" defTabSz="457200">
              <a:defRPr b="1" sz="23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2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France</a:t>
            </a:r>
          </a:p>
        </p:txBody>
      </p:sp>
      <p:pic>
        <p:nvPicPr>
          <p:cNvPr id="22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25" name="L’Idée (Berthold Bartosch, 1931)"/>
          <p:cNvSpPr txBox="1"/>
          <p:nvPr/>
        </p:nvSpPr>
        <p:spPr>
          <a:xfrm>
            <a:off x="2966342" y="5661025"/>
            <a:ext cx="3211316" cy="370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L’Idée</a:t>
            </a:r>
            <a:r>
              <a:rPr i="0"/>
              <a:t> (Berthold Bartosch, 1931)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228"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b="1" sz="2800">
                <a:solidFill>
                  <a:srgbClr val="FFFFFF"/>
                </a:solidFill>
              </a:defRPr>
            </a:lvl1pPr>
          </a:lstStyle>
          <a:p>
            <a:pPr/>
            <a:r>
              <a:t>Suggested readings</a:t>
            </a:r>
          </a:p>
        </p:txBody>
      </p:sp>
      <p:pic>
        <p:nvPicPr>
          <p:cNvPr id="22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30" name="Giannalberto Bendazzi, Animation. A World History. 3 voll., Waltham, Massachusetts: Focal Press, 2015. Vol. I, pp. 55-65 (from –and including- the section “Germany: Animation in the Weimar Republic” up to –and including- the section “Lotte Reininger”). Vol. I, pp. 72-75 (only the section “Ladislas Starewich”); Vol. II, pp. 46-48 (only the section “Ladislas Starewich and the Feature Film). Vol. I, pp. 138-140 (only the section “Berthold Bartosch”). Vol. I, pp. 153-157: Oskar Fischinger."/>
          <p:cNvSpPr txBox="1"/>
          <p:nvPr/>
        </p:nvSpPr>
        <p:spPr>
          <a:xfrm>
            <a:off x="671512" y="1192212"/>
            <a:ext cx="7367588" cy="372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100"/>
            </a:pPr>
            <a:r>
              <a:t>Giannalberto Bendazzi, </a:t>
            </a:r>
            <a:r>
              <a:rPr i="1"/>
              <a:t>Animation. A World History</a:t>
            </a:r>
            <a:r>
              <a:t>. 3 voll., Waltham, Massachusetts: Focal Press, 2015. Vol. I, pp. 55-65 (from –and including- the section “Germany: Animation in the Weimar Republic” up to –and including- the section “Lotte Reininger”). Vol. I, pp. 72-75 (only the section “Ladislas Starewich”); Vol. II, pp. 46-48 (only the section “Ladislas Starewich and the Feature Film). Vol. I, pp. 138-140 (only the section “Berthold Bartosch”). Vol. I, pp. 153-157: Oskar Fischinger.</a:t>
            </a:r>
          </a:p>
          <a:p>
            <a:pPr algn="just">
              <a:defRPr b="1" sz="21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48" name="Animation in Europe 1…"/>
          <p:cNvSpPr txBox="1"/>
          <p:nvPr/>
        </p:nvSpPr>
        <p:spPr>
          <a:xfrm>
            <a:off x="5317504" y="188912"/>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4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50" name="Hans Richter…"/>
          <p:cNvSpPr txBox="1"/>
          <p:nvPr/>
        </p:nvSpPr>
        <p:spPr>
          <a:xfrm>
            <a:off x="539750" y="1196974"/>
            <a:ext cx="8135938" cy="4663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defTabSz="457200">
              <a:defRPr b="1" sz="3600"/>
            </a:pPr>
            <a:r>
              <a:t>Hans Richter</a:t>
            </a:r>
          </a:p>
          <a:p>
            <a:pPr algn="ctr" defTabSz="457200">
              <a:defRPr b="1" sz="3600"/>
            </a:pPr>
          </a:p>
          <a:p>
            <a:pPr algn="just" defTabSz="457200">
              <a:defRPr b="1" sz="1800"/>
            </a:pPr>
            <a:r>
              <a:t>His main contribution to European animation was the series of three abstract films </a:t>
            </a:r>
            <a:r>
              <a:rPr i="1"/>
              <a:t>Rhythmus 21</a:t>
            </a:r>
            <a:r>
              <a:t>, </a:t>
            </a:r>
            <a:r>
              <a:rPr i="1"/>
              <a:t>Rhythmus 23 </a:t>
            </a:r>
            <a:r>
              <a:t>and </a:t>
            </a:r>
            <a:r>
              <a:rPr i="1"/>
              <a:t>Rhythmus 25</a:t>
            </a:r>
            <a:r>
              <a:t> (1921-1925).</a:t>
            </a:r>
          </a:p>
          <a:p>
            <a:pPr algn="just" defTabSz="457200">
              <a:defRPr b="1" sz="1800"/>
            </a:pPr>
          </a:p>
          <a:p>
            <a:pPr algn="just" defTabSz="457200">
              <a:defRPr b="1" sz="1800"/>
            </a:pPr>
            <a:r>
              <a:t>Later, he started experimenting with a mixture of animation and live-action (</a:t>
            </a:r>
            <a:r>
              <a:rPr i="1"/>
              <a:t>Filmstudie</a:t>
            </a:r>
            <a:r>
              <a:t>, 1926). He would use only live-action, or just “tricks”, in his later films (</a:t>
            </a:r>
            <a:r>
              <a:rPr i="1"/>
              <a:t>Vormittaggsspuk</a:t>
            </a:r>
            <a:r>
              <a:t>, 1927-28; </a:t>
            </a:r>
            <a:r>
              <a:rPr i="1"/>
              <a:t>Rennsymphonie</a:t>
            </a:r>
            <a:r>
              <a:t>, 1929</a:t>
            </a:r>
            <a:r>
              <a:rPr i="1"/>
              <a:t>; Dreams That Money Can Buy</a:t>
            </a:r>
            <a:r>
              <a:t>, 1947). He emigrated to the USA in 1940, after a rather obscure period as an advertising filmmaker.</a:t>
            </a:r>
          </a:p>
          <a:p>
            <a:pPr algn="ctr" defTabSz="457200">
              <a:defRPr b="1" sz="2000"/>
            </a:pPr>
          </a:p>
          <a:p>
            <a:pPr algn="just" defTabSz="457200">
              <a:defRPr b="1" sz="2000"/>
            </a:pPr>
          </a:p>
          <a:p>
            <a:pPr algn="just" defTabSz="457200">
              <a:defRPr b="1" sz="20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5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5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55" name="Rhythmus 21 (Hans Richter, 1921)"/>
          <p:cNvSpPr txBox="1"/>
          <p:nvPr/>
        </p:nvSpPr>
        <p:spPr>
          <a:xfrm>
            <a:off x="2907010" y="5732462"/>
            <a:ext cx="3329980"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Rhythmus 21 </a:t>
            </a:r>
            <a:r>
              <a:rPr i="0"/>
              <a:t>(Hans Richter, 1921)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5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5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60" name="Rhythmus 23 (Hans Richter, 1923)"/>
          <p:cNvSpPr txBox="1"/>
          <p:nvPr/>
        </p:nvSpPr>
        <p:spPr>
          <a:xfrm>
            <a:off x="2923827" y="5770562"/>
            <a:ext cx="329634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Rhythmus 23 </a:t>
            </a:r>
            <a:r>
              <a:rPr i="0"/>
              <a:t>(Hans Richter, 1923)</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63"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6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65" name="Filmstudie (Hans Richter, 1926)"/>
          <p:cNvSpPr txBox="1"/>
          <p:nvPr/>
        </p:nvSpPr>
        <p:spPr>
          <a:xfrm>
            <a:off x="3049314" y="5732462"/>
            <a:ext cx="3045372"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Filmstudie </a:t>
            </a:r>
            <a:r>
              <a:rPr i="0"/>
              <a:t>(Hans Richter, 1926)</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68" name="Animation in Europe 1…"/>
          <p:cNvSpPr txBox="1"/>
          <p:nvPr/>
        </p:nvSpPr>
        <p:spPr>
          <a:xfrm>
            <a:off x="5393704" y="115887"/>
            <a:ext cx="3347072"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defTabSz="457200">
              <a:defRPr b="1" sz="2800">
                <a:solidFill>
                  <a:srgbClr val="FFFFFF"/>
                </a:solidFill>
              </a:defRPr>
            </a:pPr>
            <a:r>
              <a:t>Animation in Europe 1</a:t>
            </a:r>
          </a:p>
          <a:p>
            <a:pPr indent="39687" algn="r" defTabSz="457200">
              <a:defRPr sz="1800">
                <a:solidFill>
                  <a:srgbClr val="FFFFFF"/>
                </a:solidFill>
              </a:defRPr>
            </a:pPr>
            <a:r>
              <a:t>Germany</a:t>
            </a:r>
          </a:p>
        </p:txBody>
      </p:sp>
      <p:pic>
        <p:nvPicPr>
          <p:cNvPr id="6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70" name="Vormittagsspuk (Hans Richter, 1927-28)"/>
          <p:cNvSpPr txBox="1"/>
          <p:nvPr/>
        </p:nvSpPr>
        <p:spPr>
          <a:xfrm>
            <a:off x="2638077" y="5757862"/>
            <a:ext cx="3867846" cy="37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defTabSz="457200">
              <a:defRPr b="1" i="1" sz="1800"/>
            </a:pPr>
            <a:r>
              <a:t>Vormittagsspuk </a:t>
            </a:r>
            <a:r>
              <a:rPr i="0"/>
              <a:t>(Hans Richter, 1927-28)</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