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5" name="Shape 35"/>
          <p:cNvSpPr/>
          <p:nvPr>
            <p:ph type="sldImg"/>
          </p:nvPr>
        </p:nvSpPr>
        <p:spPr>
          <a:xfrm>
            <a:off x="1143000" y="685800"/>
            <a:ext cx="4572000" cy="3429000"/>
          </a:xfrm>
          <a:prstGeom prst="rect">
            <a:avLst/>
          </a:prstGeom>
        </p:spPr>
        <p:txBody>
          <a:bodyPr/>
          <a:lstStyle/>
          <a:p>
            <a:pPr/>
          </a:p>
        </p:txBody>
      </p:sp>
      <p:sp>
        <p:nvSpPr>
          <p:cNvPr id="36" name="Shape 3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a:latin typeface="+mn-lt"/>
        <a:ea typeface="+mn-ea"/>
        <a:cs typeface="+mn-cs"/>
        <a:sym typeface="Helvetica Neue"/>
      </a:defRPr>
    </a:lvl1pPr>
    <a:lvl2pPr indent="228600" latinLnBrk="0">
      <a:defRPr>
        <a:latin typeface="+mn-lt"/>
        <a:ea typeface="+mn-ea"/>
        <a:cs typeface="+mn-cs"/>
        <a:sym typeface="Helvetica Neue"/>
      </a:defRPr>
    </a:lvl2pPr>
    <a:lvl3pPr indent="457200" latinLnBrk="0">
      <a:defRPr>
        <a:latin typeface="+mn-lt"/>
        <a:ea typeface="+mn-ea"/>
        <a:cs typeface="+mn-cs"/>
        <a:sym typeface="Helvetica Neue"/>
      </a:defRPr>
    </a:lvl3pPr>
    <a:lvl4pPr indent="685800" latinLnBrk="0">
      <a:defRPr>
        <a:latin typeface="+mn-lt"/>
        <a:ea typeface="+mn-ea"/>
        <a:cs typeface="+mn-cs"/>
        <a:sym typeface="Helvetica Neue"/>
      </a:defRPr>
    </a:lvl4pPr>
    <a:lvl5pPr indent="914400" latinLnBrk="0">
      <a:defRPr>
        <a:latin typeface="+mn-lt"/>
        <a:ea typeface="+mn-ea"/>
        <a:cs typeface="+mn-cs"/>
        <a:sym typeface="Helvetica Neue"/>
      </a:defRPr>
    </a:lvl5pPr>
    <a:lvl6pPr indent="1143000" latinLnBrk="0">
      <a:defRPr>
        <a:latin typeface="+mn-lt"/>
        <a:ea typeface="+mn-ea"/>
        <a:cs typeface="+mn-cs"/>
        <a:sym typeface="Helvetica Neue"/>
      </a:defRPr>
    </a:lvl6pPr>
    <a:lvl7pPr indent="1371600" latinLnBrk="0">
      <a:defRPr>
        <a:latin typeface="+mn-lt"/>
        <a:ea typeface="+mn-ea"/>
        <a:cs typeface="+mn-cs"/>
        <a:sym typeface="Helvetica Neue"/>
      </a:defRPr>
    </a:lvl7pPr>
    <a:lvl8pPr indent="1600200" latinLnBrk="0">
      <a:defRPr>
        <a:latin typeface="+mn-lt"/>
        <a:ea typeface="+mn-ea"/>
        <a:cs typeface="+mn-cs"/>
        <a:sym typeface="Helvetica Neue"/>
      </a:defRPr>
    </a:lvl8pPr>
    <a:lvl9pPr indent="1828800" latinLnBrk="0">
      <a:defRPr>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contenuto">
    <p:spTree>
      <p:nvGrpSpPr>
        <p:cNvPr id="1" name=""/>
        <p:cNvGrpSpPr/>
        <p:nvPr/>
      </p:nvGrpSpPr>
      <p:grpSpPr>
        <a:xfrm>
          <a:off x="0" y="0"/>
          <a:ext cx="0" cy="0"/>
          <a:chOff x="0" y="0"/>
          <a:chExt cx="0" cy="0"/>
        </a:xfrm>
      </p:grpSpPr>
      <p:sp>
        <p:nvSpPr>
          <p:cNvPr id="18" name="Titolo Testo"/>
          <p:cNvSpPr txBox="1"/>
          <p:nvPr>
            <p:ph type="title"/>
          </p:nvPr>
        </p:nvSpPr>
        <p:spPr>
          <a:xfrm>
            <a:off x="457200" y="0"/>
            <a:ext cx="8229600" cy="1692275"/>
          </a:xfrm>
          <a:prstGeom prst="rect">
            <a:avLst/>
          </a:prstGeom>
        </p:spPr>
        <p:txBody>
          <a:bodyPr>
            <a:normAutofit fontScale="100000" lnSpcReduction="0"/>
          </a:bodyPr>
          <a:lstStyle>
            <a:lvl1pPr marL="39687" indent="-39687"/>
          </a:lstStyle>
          <a:p>
            <a:pPr/>
            <a:r>
              <a:t>Titolo Testo</a:t>
            </a:r>
          </a:p>
        </p:txBody>
      </p:sp>
      <p:sp>
        <p:nvSpPr>
          <p:cNvPr id="19" name="Corpo livello uno…"/>
          <p:cNvSpPr txBox="1"/>
          <p:nvPr>
            <p:ph type="body" idx="1"/>
          </p:nvPr>
        </p:nvSpPr>
        <p:spPr>
          <a:prstGeom prst="rect">
            <a:avLst/>
          </a:prstGeom>
        </p:spPr>
        <p:txBody>
          <a:bodyPr>
            <a:normAutofit fontScale="100000" lnSpcReduction="0"/>
          </a:bodyPr>
          <a:lstStyle>
            <a:lvl1pPr marL="382588">
              <a:buChar char="•"/>
            </a:lvl1pPr>
            <a:lvl2pPr marL="772659"/>
            <a:lvl3pPr marL="1208087"/>
            <a:lvl4pPr marL="1726247" indent="-365759"/>
            <a:lvl5pPr marL="2183448" indent="-365760"/>
          </a:lstStyle>
          <a:p>
            <a:pPr/>
            <a:r>
              <a:t>Corpo livello uno</a:t>
            </a:r>
          </a:p>
          <a:p>
            <a:pPr lvl="1"/>
            <a:r>
              <a:t>Corpo livello due</a:t>
            </a:r>
          </a:p>
          <a:p>
            <a:pPr lvl="2"/>
            <a:r>
              <a:t>Corpo livello tre</a:t>
            </a:r>
          </a:p>
          <a:p>
            <a:pPr lvl="3"/>
            <a:r>
              <a:t>Corpo livello quattro</a:t>
            </a:r>
          </a:p>
          <a:p>
            <a:pPr lvl="4"/>
            <a:r>
              <a:t>Corpo livello cinque</a:t>
            </a:r>
          </a:p>
        </p:txBody>
      </p:sp>
      <p:sp>
        <p:nvSpPr>
          <p:cNvPr id="20" name="Numero diapositiva"/>
          <p:cNvSpPr txBox="1"/>
          <p:nvPr>
            <p:ph type="sldNum" sz="quarter" idx="2"/>
          </p:nvPr>
        </p:nvSpPr>
        <p:spPr>
          <a:xfrm>
            <a:off x="7477021" y="6245225"/>
            <a:ext cx="284372" cy="307340"/>
          </a:xfrm>
          <a:prstGeom prst="rect">
            <a:avLst/>
          </a:prstGeom>
        </p:spPr>
        <p:txBody>
          <a:bodyPr/>
          <a:lstStyle>
            <a:lvl1pPr defTabSz="914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contenuto">
    <p:spTree>
      <p:nvGrpSpPr>
        <p:cNvPr id="1" name=""/>
        <p:cNvGrpSpPr/>
        <p:nvPr/>
      </p:nvGrpSpPr>
      <p:grpSpPr>
        <a:xfrm>
          <a:off x="0" y="0"/>
          <a:ext cx="0" cy="0"/>
          <a:chOff x="0" y="0"/>
          <a:chExt cx="0" cy="0"/>
        </a:xfrm>
      </p:grpSpPr>
      <p:sp>
        <p:nvSpPr>
          <p:cNvPr id="27" name="Titolo Testo"/>
          <p:cNvSpPr txBox="1"/>
          <p:nvPr>
            <p:ph type="title"/>
          </p:nvPr>
        </p:nvSpPr>
        <p:spPr>
          <a:xfrm>
            <a:off x="457199" y="-1"/>
            <a:ext cx="8229601" cy="1692276"/>
          </a:xfrm>
          <a:prstGeom prst="rect">
            <a:avLst/>
          </a:prstGeom>
        </p:spPr>
        <p:txBody>
          <a:bodyPr>
            <a:normAutofit fontScale="100000" lnSpcReduction="0"/>
          </a:bodyPr>
          <a:lstStyle>
            <a:lvl1pPr marL="39687" indent="-39687">
              <a:defRPr sz="4200"/>
            </a:lvl1pPr>
          </a:lstStyle>
          <a:p>
            <a:pPr/>
            <a:r>
              <a:t>Titolo Testo</a:t>
            </a:r>
          </a:p>
        </p:txBody>
      </p:sp>
      <p:sp>
        <p:nvSpPr>
          <p:cNvPr id="28" name="Corpo livello uno…"/>
          <p:cNvSpPr txBox="1"/>
          <p:nvPr>
            <p:ph type="body" idx="1"/>
          </p:nvPr>
        </p:nvSpPr>
        <p:spPr>
          <a:xfrm>
            <a:off x="457199" y="1600200"/>
            <a:ext cx="8229601" cy="5257800"/>
          </a:xfrm>
          <a:prstGeom prst="rect">
            <a:avLst/>
          </a:prstGeom>
        </p:spPr>
        <p:txBody>
          <a:bodyPr>
            <a:normAutofit fontScale="100000" lnSpcReduction="0"/>
          </a:bodyPr>
          <a:lstStyle>
            <a:lvl1pPr marL="361156" indent="-321468">
              <a:buChar char="•"/>
              <a:defRPr sz="3000"/>
            </a:lvl1pPr>
            <a:lvl2pPr marL="752248" indent="-306160">
              <a:defRPr sz="3000"/>
            </a:lvl2pPr>
            <a:lvl3pPr marL="1189037" indent="-285750">
              <a:defRPr sz="3000"/>
            </a:lvl3pPr>
            <a:lvl4pPr marL="1703387" indent="-342899">
              <a:defRPr sz="3000"/>
            </a:lvl4pPr>
            <a:lvl5pPr marL="2160588" indent="-342900">
              <a:defRPr sz="3000"/>
            </a:lvl5pPr>
          </a:lstStyle>
          <a:p>
            <a:pPr/>
            <a:r>
              <a:t>Corpo livello uno</a:t>
            </a:r>
          </a:p>
          <a:p>
            <a:pPr lvl="1"/>
            <a:r>
              <a:t>Corpo livello due</a:t>
            </a:r>
          </a:p>
          <a:p>
            <a:pPr lvl="2"/>
            <a:r>
              <a:t>Corpo livello tre</a:t>
            </a:r>
          </a:p>
          <a:p>
            <a:pPr lvl="3"/>
            <a:r>
              <a:t>Corpo livello quattro</a:t>
            </a:r>
          </a:p>
          <a:p>
            <a:pPr lvl="4"/>
            <a:r>
              <a:t>Corpo livello cinque</a:t>
            </a:r>
          </a:p>
        </p:txBody>
      </p:sp>
      <p:sp>
        <p:nvSpPr>
          <p:cNvPr id="29" name="Numero diapositiva"/>
          <p:cNvSpPr txBox="1"/>
          <p:nvPr>
            <p:ph type="sldNum" sz="quarter" idx="2"/>
          </p:nvPr>
        </p:nvSpPr>
        <p:spPr>
          <a:xfrm>
            <a:off x="7489895" y="6245225"/>
            <a:ext cx="258624" cy="269241"/>
          </a:xfrm>
          <a:prstGeom prst="rect">
            <a:avLst/>
          </a:prstGeom>
        </p:spPr>
        <p:txBody>
          <a:bodyPr/>
          <a:lstStyle>
            <a:lvl1pPr defTabSz="914400">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Numero diapositiva"/>
          <p:cNvSpPr txBox="1"/>
          <p:nvPr>
            <p:ph type="sldNum" sz="quarter" idx="2"/>
          </p:nvPr>
        </p:nvSpPr>
        <p:spPr>
          <a:xfrm>
            <a:off x="7477020" y="6245225"/>
            <a:ext cx="284372" cy="307340"/>
          </a:xfrm>
          <a:prstGeom prst="rect">
            <a:avLst/>
          </a:prstGeom>
          <a:ln w="12700">
            <a:miter lim="400000"/>
          </a:ln>
        </p:spPr>
        <p:txBody>
          <a:bodyPr wrap="none" lIns="45719" rIns="45719">
            <a:spAutoFit/>
          </a:bodyPr>
          <a:lstStyle>
            <a:lvl1pPr algn="ctr" defTabSz="457200">
              <a:defRPr sz="1400"/>
            </a:lvl1pPr>
          </a:lstStyle>
          <a:p>
            <a:pPr/>
            <a:fld id="{86CB4B4D-7CA3-9044-876B-883B54F8677D}" type="slidenum"/>
          </a:p>
        </p:txBody>
      </p:sp>
      <p:sp>
        <p:nvSpPr>
          <p:cNvPr id="3" name="Titolo Testo"/>
          <p:cNvSpPr txBox="1"/>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Titolo Testo</a:t>
            </a:r>
          </a:p>
        </p:txBody>
      </p:sp>
      <p:sp>
        <p:nvSpPr>
          <p:cNvPr id="4" name="Corpo livello uno…"/>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r>
              <a:t>Corpo livello uno</a:t>
            </a:r>
          </a:p>
          <a:p>
            <a:pPr lvl="1"/>
            <a:r>
              <a:t>Corpo livello due</a:t>
            </a:r>
          </a:p>
          <a:p>
            <a:pPr lvl="2"/>
            <a:r>
              <a:t>Corpo livello tre</a:t>
            </a:r>
          </a:p>
          <a:p>
            <a:pPr lvl="3"/>
            <a:r>
              <a:t>Corpo livello quattro</a:t>
            </a:r>
          </a:p>
          <a:p>
            <a:pPr lvl="4"/>
            <a:r>
              <a:t>Corpo livello cinque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Lst>
  <p:transition xmlns:p14="http://schemas.microsoft.com/office/powerpoint/2010/main" spd="med" advClick="1"/>
  <p:txStyles>
    <p:titleStyle>
      <a:lvl1pPr marL="39687" marR="0" indent="-39687"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1pPr>
      <a:lvl2pPr marL="39687" marR="0" indent="-39687"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2pPr>
      <a:lvl3pPr marL="39687" marR="0" indent="-39687"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3pPr>
      <a:lvl4pPr marL="39687" marR="0" indent="-39687"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4pPr>
      <a:lvl5pPr marL="39687" marR="0" indent="-39687"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5pPr>
      <a:lvl6pPr marL="39687" marR="0" indent="417512"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6pPr>
      <a:lvl7pPr marL="39687" marR="0" indent="874712"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7pPr>
      <a:lvl8pPr marL="39687" marR="0" indent="1331912"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8pPr>
      <a:lvl9pPr marL="39687" marR="0" indent="1789112"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9pPr>
    </p:titleStyle>
    <p:bodyStyle>
      <a:lvl1pPr marL="382587"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1pPr>
      <a:lvl2pPr marL="772658"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2pPr>
      <a:lvl3pPr marL="1208087"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3pPr>
      <a:lvl4pPr marL="1726247"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4pPr>
      <a:lvl5pPr marL="2224087"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5pPr>
      <a:lvl6pPr marL="2681287"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6pPr>
      <a:lvl7pPr marL="3138487"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7pPr>
      <a:lvl8pPr marL="3595687"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8pPr>
      <a:lvl9pPr marL="4052887"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Calibri"/>
          <a:ea typeface="Calibri"/>
          <a:cs typeface="Calibri"/>
          <a:sym typeface="Calibri"/>
        </a:defRPr>
      </a:lvl9pPr>
    </p:bodyStyle>
    <p:otherStyle>
      <a:lvl1pPr marL="0" marR="0" indent="0" algn="ctr" defTabSz="457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Calibri"/>
        </a:defRPr>
      </a:lvl1pPr>
      <a:lvl2pPr marL="0" marR="0" indent="457200" algn="ctr" defTabSz="457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Calibri"/>
        </a:defRPr>
      </a:lvl2pPr>
      <a:lvl3pPr marL="0" marR="0" indent="914400" algn="ctr" defTabSz="457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Calibri"/>
        </a:defRPr>
      </a:lvl3pPr>
      <a:lvl4pPr marL="0" marR="0" indent="1371600" algn="ctr" defTabSz="457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Calibri"/>
        </a:defRPr>
      </a:lvl4pPr>
      <a:lvl5pPr marL="0" marR="0" indent="1828800" algn="ctr" defTabSz="457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9.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C0D1C"/>
        </a:solidFill>
      </p:bgPr>
    </p:bg>
    <p:spTree>
      <p:nvGrpSpPr>
        <p:cNvPr id="1" name=""/>
        <p:cNvGrpSpPr/>
        <p:nvPr/>
      </p:nvGrpSpPr>
      <p:grpSpPr>
        <a:xfrm>
          <a:off x="0" y="0"/>
          <a:ext cx="0" cy="0"/>
          <a:chOff x="0" y="0"/>
          <a:chExt cx="0" cy="0"/>
        </a:xfrm>
      </p:grpSpPr>
      <p:pic>
        <p:nvPicPr>
          <p:cNvPr id="38" name="logo-dBC&amp;UniPD_bianco.pdf" descr="logo-dBC&amp;UniPD_bianco.pdf"/>
          <p:cNvPicPr>
            <a:picLocks noChangeAspect="1"/>
          </p:cNvPicPr>
          <p:nvPr/>
        </p:nvPicPr>
        <p:blipFill>
          <a:blip r:embed="rId2">
            <a:extLst/>
          </a:blip>
          <a:stretch>
            <a:fillRect/>
          </a:stretch>
        </p:blipFill>
        <p:spPr>
          <a:xfrm>
            <a:off x="0" y="-963613"/>
            <a:ext cx="9144000" cy="6461126"/>
          </a:xfrm>
          <a:prstGeom prst="rect">
            <a:avLst/>
          </a:prstGeom>
          <a:ln w="12700">
            <a:miter lim="400000"/>
          </a:ln>
        </p:spPr>
      </p:pic>
      <p:sp>
        <p:nvSpPr>
          <p:cNvPr id="39" name="History of Animation…"/>
          <p:cNvSpPr txBox="1"/>
          <p:nvPr>
            <p:ph type="body" sz="half" idx="4294967295"/>
          </p:nvPr>
        </p:nvSpPr>
        <p:spPr>
          <a:xfrm>
            <a:off x="971550" y="3644900"/>
            <a:ext cx="7200900" cy="2879725"/>
          </a:xfrm>
          <a:prstGeom prst="rect">
            <a:avLst/>
          </a:prstGeom>
        </p:spPr>
        <p:txBody>
          <a:bodyPr>
            <a:normAutofit fontScale="100000" lnSpcReduction="0"/>
          </a:bodyPr>
          <a:lstStyle/>
          <a:p>
            <a:pPr marL="0" indent="39687" algn="ctr">
              <a:buSzTx/>
              <a:buNone/>
              <a:defRPr b="1" i="1" sz="6000">
                <a:solidFill>
                  <a:srgbClr val="FFFFFF"/>
                </a:solidFill>
              </a:defRPr>
            </a:pPr>
            <a:r>
              <a:t>History of Animation</a:t>
            </a:r>
          </a:p>
          <a:p>
            <a:pPr marL="0" indent="39687" algn="ctr">
              <a:buSzTx/>
              <a:buNone/>
              <a:defRPr b="1" i="1" sz="1600">
                <a:solidFill>
                  <a:srgbClr val="FFFFFF"/>
                </a:solidFill>
              </a:defRPr>
            </a:pPr>
            <a:r>
              <a:t>Second Cycle Degree in Theatre, Film, Television and Media Studies</a:t>
            </a:r>
          </a:p>
          <a:p>
            <a:pPr marL="0" indent="39687" algn="r">
              <a:buSzTx/>
              <a:buNone/>
              <a:defRPr sz="2000">
                <a:solidFill>
                  <a:srgbClr val="FFFFFF"/>
                </a:solidFill>
              </a:defRPr>
            </a:pPr>
          </a:p>
          <a:p>
            <a:pPr marL="0" indent="39687" algn="r">
              <a:buSzTx/>
              <a:buNone/>
              <a:defRPr sz="2000">
                <a:solidFill>
                  <a:srgbClr val="FFFFFF"/>
                </a:solidFill>
              </a:defRPr>
            </a:pPr>
            <a:r>
              <a:t>Academic Year 2019-2020</a:t>
            </a:r>
          </a:p>
          <a:p>
            <a:pPr marL="0" indent="39687" algn="r">
              <a:buSzTx/>
              <a:buNone/>
              <a:defRPr b="1" sz="4000">
                <a:solidFill>
                  <a:srgbClr val="FFFFFF"/>
                </a:solidFill>
              </a:defRPr>
            </a:pPr>
            <a:r>
              <a:t>Lesson 13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8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84" name="1935: the musician Romolo Bacchini joins comic artists Attalo (Gioacchino Colizzi), Mameli Barbara and Raoul Verdini to produce a full-length feature inspired by Collodi’s Pinocchio. The film was never completed.…"/>
          <p:cNvSpPr txBox="1"/>
          <p:nvPr/>
        </p:nvSpPr>
        <p:spPr>
          <a:xfrm>
            <a:off x="395535" y="980727"/>
            <a:ext cx="8136906" cy="47042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2000"/>
            </a:pPr>
            <a:r>
              <a:t>1935: the musician Romolo Bacchini joins comic artists Attalo (Gioacchino Colizzi), Mameli Barbara and Raoul Verdini to produce a full-length feature inspired by Collodi’s Pinocchio. The film was never completed.</a:t>
            </a:r>
            <a:endParaRPr>
              <a:latin typeface="Arial"/>
              <a:ea typeface="Arial"/>
              <a:cs typeface="Arial"/>
              <a:sym typeface="Arial"/>
            </a:endParaRPr>
          </a:p>
          <a:p>
            <a:pPr algn="just">
              <a:defRPr b="1" sz="2000"/>
            </a:pPr>
            <a:r>
              <a:t>During the 30s and early 40s, Italian animation seems to be searching for a kind of artistic independence: references to Italian literary sources become more common.</a:t>
            </a:r>
            <a:endParaRPr>
              <a:latin typeface="Arial"/>
              <a:ea typeface="Arial"/>
              <a:cs typeface="Arial"/>
              <a:sym typeface="Arial"/>
            </a:endParaRPr>
          </a:p>
          <a:p>
            <a:pPr algn="just">
              <a:defRPr b="1" sz="2000"/>
            </a:pPr>
          </a:p>
          <a:p>
            <a:pPr algn="just">
              <a:defRPr b="1" i="1" sz="2000"/>
            </a:pPr>
            <a:r>
              <a:t>Il prode Anselmo </a:t>
            </a:r>
            <a:r>
              <a:rPr i="0"/>
              <a:t>(Gino Parenti, 1936, from Giovanni Visconti Venosta)</a:t>
            </a:r>
          </a:p>
          <a:p>
            <a:pPr algn="just">
              <a:defRPr b="1" sz="2000"/>
            </a:pPr>
          </a:p>
          <a:p>
            <a:pPr algn="just">
              <a:defRPr b="1" i="1" sz="2000"/>
            </a:pPr>
            <a:r>
              <a:t>La secchia rapita </a:t>
            </a:r>
            <a:r>
              <a:rPr i="0"/>
              <a:t>(Carlo and Vittorio Cossio, 1937, from Alessandro Tassoni)</a:t>
            </a:r>
            <a:endParaRPr>
              <a:latin typeface="Arial"/>
              <a:ea typeface="Arial"/>
              <a:cs typeface="Arial"/>
              <a:sym typeface="Arial"/>
            </a:endParaRPr>
          </a:p>
          <a:p>
            <a:pPr algn="just">
              <a:defRPr b="1" sz="2000"/>
            </a:pPr>
          </a:p>
          <a:p>
            <a:pPr algn="just">
              <a:defRPr b="1" sz="2000"/>
            </a:pPr>
            <a:r>
              <a:t>The “Pulcinella” shorts (Luigi Giobbe, Cossio brothers, 1941)</a:t>
            </a:r>
            <a:endParaRPr>
              <a:latin typeface="Arial"/>
              <a:ea typeface="Arial"/>
              <a:cs typeface="Arial"/>
              <a:sym typeface="Arial"/>
            </a:endParaRPr>
          </a:p>
          <a:p>
            <a:pPr algn="just">
              <a:defRPr b="1" sz="2000"/>
            </a:pPr>
          </a:p>
          <a:p>
            <a:pPr algn="just">
              <a:defRPr b="1" i="1" sz="2000"/>
            </a:pPr>
            <a:r>
              <a:t>Chichibio</a:t>
            </a:r>
            <a:r>
              <a:rPr i="0"/>
              <a:t> (Piero Crisolini Malatesta, 1944, from Giovanni Boccaccio)</a:t>
            </a:r>
            <a:endParaRPr>
              <a:latin typeface="Arial"/>
              <a:ea typeface="Arial"/>
              <a:cs typeface="Arial"/>
              <a:sym typeface="Arial"/>
            </a:endParaRPr>
          </a:p>
        </p:txBody>
      </p:sp>
      <p:sp>
        <p:nvSpPr>
          <p:cNvPr id="85"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sp>
        <p:nvSpPr>
          <p:cNvPr id="88"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pic>
        <p:nvPicPr>
          <p:cNvPr id="8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90" name="During the World War II, Italian animation devotes itself also to advertising, education and propaganda.…"/>
          <p:cNvSpPr txBox="1"/>
          <p:nvPr/>
        </p:nvSpPr>
        <p:spPr>
          <a:xfrm>
            <a:off x="395535" y="980727"/>
            <a:ext cx="8136906" cy="553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3200"/>
            </a:pPr>
            <a:r>
              <a:t>During the World War II, Italian animation devotes itself also to advertising, education and propaganda.</a:t>
            </a:r>
            <a:endParaRPr>
              <a:latin typeface="Arial"/>
              <a:ea typeface="Arial"/>
              <a:cs typeface="Arial"/>
              <a:sym typeface="Arial"/>
            </a:endParaRPr>
          </a:p>
          <a:p>
            <a:pPr algn="just">
              <a:defRPr b="1" sz="3200"/>
            </a:pPr>
          </a:p>
          <a:p>
            <a:pPr algn="just">
              <a:defRPr b="1" sz="3200"/>
            </a:pPr>
            <a:r>
              <a:t>Luigi Liberio Pensuti (1903-1945)</a:t>
            </a:r>
            <a:endParaRPr>
              <a:latin typeface="Arial"/>
              <a:ea typeface="Arial"/>
              <a:cs typeface="Arial"/>
              <a:sym typeface="Arial"/>
            </a:endParaRPr>
          </a:p>
          <a:p>
            <a:pPr algn="just">
              <a:defRPr b="1" sz="3200"/>
            </a:pPr>
          </a:p>
          <a:p>
            <a:pPr algn="just">
              <a:defRPr b="1" i="1" sz="3200"/>
            </a:pPr>
            <a:r>
              <a:t>Crociato 900 </a:t>
            </a:r>
            <a:r>
              <a:rPr i="0"/>
              <a:t>(1938)</a:t>
            </a:r>
            <a:endParaRPr>
              <a:latin typeface="Arial"/>
              <a:ea typeface="Arial"/>
              <a:cs typeface="Arial"/>
              <a:sym typeface="Arial"/>
            </a:endParaRPr>
          </a:p>
          <a:p>
            <a:pPr algn="just">
              <a:defRPr b="1" sz="3200"/>
            </a:pPr>
          </a:p>
          <a:p>
            <a:pPr algn="just">
              <a:defRPr b="1" i="1" sz="3200"/>
            </a:pPr>
            <a:r>
              <a:t>Il Dottor Churkill </a:t>
            </a:r>
            <a:r>
              <a:rPr i="0"/>
              <a:t>(1941)</a:t>
            </a:r>
          </a:p>
          <a:p>
            <a:pPr algn="just">
              <a:defRPr b="1" sz="3200"/>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9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94" name="Crociato 900 (Luigi Liberio Pensuti, 1938)"/>
          <p:cNvSpPr txBox="1"/>
          <p:nvPr/>
        </p:nvSpPr>
        <p:spPr>
          <a:xfrm>
            <a:off x="1907703" y="5733255"/>
            <a:ext cx="4968554" cy="3629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1900">
                <a:latin typeface="Arial"/>
                <a:ea typeface="Arial"/>
                <a:cs typeface="Arial"/>
                <a:sym typeface="Arial"/>
              </a:defRPr>
            </a:pPr>
            <a:r>
              <a:t>Crociato 900 </a:t>
            </a:r>
            <a:r>
              <a:rPr i="0"/>
              <a:t>(Luigi Liberio Pensuti, 1938)</a:t>
            </a:r>
          </a:p>
        </p:txBody>
      </p:sp>
      <p:pic>
        <p:nvPicPr>
          <p:cNvPr id="95" name="9-Il crociato Novecento.JPG" descr="9-Il crociato Novecento.JPG"/>
          <p:cNvPicPr>
            <a:picLocks noChangeAspect="1"/>
          </p:cNvPicPr>
          <p:nvPr/>
        </p:nvPicPr>
        <p:blipFill>
          <a:blip r:embed="rId3">
            <a:extLst/>
          </a:blip>
          <a:stretch>
            <a:fillRect/>
          </a:stretch>
        </p:blipFill>
        <p:spPr>
          <a:xfrm>
            <a:off x="1547663" y="980726"/>
            <a:ext cx="5832649" cy="4632342"/>
          </a:xfrm>
          <a:prstGeom prst="rect">
            <a:avLst/>
          </a:prstGeom>
          <a:ln w="12700">
            <a:miter lim="400000"/>
          </a:ln>
        </p:spPr>
      </p:pic>
      <p:sp>
        <p:nvSpPr>
          <p:cNvPr id="96"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9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00" name="Crociato 900 (Luigi Liberio Pensuti, 1938)"/>
          <p:cNvSpPr txBox="1"/>
          <p:nvPr/>
        </p:nvSpPr>
        <p:spPr>
          <a:xfrm>
            <a:off x="1907703" y="5733255"/>
            <a:ext cx="4968554" cy="3629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1900">
                <a:latin typeface="Arial"/>
                <a:ea typeface="Arial"/>
                <a:cs typeface="Arial"/>
                <a:sym typeface="Arial"/>
              </a:defRPr>
            </a:pPr>
            <a:r>
              <a:t>Crociato 900 </a:t>
            </a:r>
            <a:r>
              <a:rPr i="0"/>
              <a:t>(Luigi Liberio Pensuti, 1938)</a:t>
            </a:r>
          </a:p>
        </p:txBody>
      </p:sp>
      <p:pic>
        <p:nvPicPr>
          <p:cNvPr id="101" name="crociato 900.JPG" descr="crociato 900.JPG"/>
          <p:cNvPicPr>
            <a:picLocks noChangeAspect="1"/>
          </p:cNvPicPr>
          <p:nvPr/>
        </p:nvPicPr>
        <p:blipFill>
          <a:blip r:embed="rId3">
            <a:extLst/>
          </a:blip>
          <a:stretch>
            <a:fillRect/>
          </a:stretch>
        </p:blipFill>
        <p:spPr>
          <a:xfrm>
            <a:off x="1619671" y="980728"/>
            <a:ext cx="5914768" cy="4608513"/>
          </a:xfrm>
          <a:prstGeom prst="rect">
            <a:avLst/>
          </a:prstGeom>
          <a:ln w="12700">
            <a:miter lim="400000"/>
          </a:ln>
        </p:spPr>
      </p:pic>
      <p:sp>
        <p:nvSpPr>
          <p:cNvPr id="102"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05"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06" name="Crociato 900 (Luigi Liberio Pensuti, 1938)"/>
          <p:cNvSpPr txBox="1"/>
          <p:nvPr/>
        </p:nvSpPr>
        <p:spPr>
          <a:xfrm>
            <a:off x="1907703" y="5733255"/>
            <a:ext cx="4968554" cy="3629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1900">
                <a:latin typeface="Arial"/>
                <a:ea typeface="Arial"/>
                <a:cs typeface="Arial"/>
                <a:sym typeface="Arial"/>
              </a:defRPr>
            </a:pPr>
            <a:r>
              <a:t>Crociato 900 </a:t>
            </a:r>
            <a:r>
              <a:rPr i="0"/>
              <a:t>(Luigi Liberio Pensuti, 1938)</a:t>
            </a:r>
          </a:p>
        </p:txBody>
      </p:sp>
      <p:pic>
        <p:nvPicPr>
          <p:cNvPr id="107" name="crociato900.jpg" descr="crociato900.jpg"/>
          <p:cNvPicPr>
            <a:picLocks noChangeAspect="1"/>
          </p:cNvPicPr>
          <p:nvPr/>
        </p:nvPicPr>
        <p:blipFill>
          <a:blip r:embed="rId3">
            <a:extLst/>
          </a:blip>
          <a:stretch>
            <a:fillRect/>
          </a:stretch>
        </p:blipFill>
        <p:spPr>
          <a:xfrm>
            <a:off x="1619671" y="980728"/>
            <a:ext cx="5760641" cy="4728587"/>
          </a:xfrm>
          <a:prstGeom prst="rect">
            <a:avLst/>
          </a:prstGeom>
          <a:ln w="12700">
            <a:miter lim="400000"/>
          </a:ln>
        </p:spPr>
      </p:pic>
      <p:sp>
        <p:nvSpPr>
          <p:cNvPr id="108"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1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12" name="Il Dottor Churkill (Luigi Liberio Pensuti, 1941)"/>
          <p:cNvSpPr txBox="1"/>
          <p:nvPr/>
        </p:nvSpPr>
        <p:spPr>
          <a:xfrm>
            <a:off x="1691680" y="5733255"/>
            <a:ext cx="5472608" cy="3629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1900">
                <a:latin typeface="Arial"/>
                <a:ea typeface="Arial"/>
                <a:cs typeface="Arial"/>
                <a:sym typeface="Arial"/>
              </a:defRPr>
            </a:pPr>
            <a:r>
              <a:t>Il Dottor Churkill </a:t>
            </a:r>
            <a:r>
              <a:rPr i="0"/>
              <a:t>(Luigi Liberio Pensuti, 1941)</a:t>
            </a:r>
          </a:p>
        </p:txBody>
      </p:sp>
      <p:sp>
        <p:nvSpPr>
          <p:cNvPr id="113"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1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17" name="Other relevant Italian animations from World War II:…"/>
          <p:cNvSpPr txBox="1"/>
          <p:nvPr/>
        </p:nvSpPr>
        <p:spPr>
          <a:xfrm>
            <a:off x="395535" y="980728"/>
            <a:ext cx="8136906" cy="405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3200"/>
            </a:pPr>
            <a:r>
              <a:t>Other relevant Italian animations from World War II:</a:t>
            </a:r>
            <a:endParaRPr>
              <a:latin typeface="Arial"/>
              <a:ea typeface="Arial"/>
              <a:cs typeface="Arial"/>
              <a:sym typeface="Arial"/>
            </a:endParaRPr>
          </a:p>
          <a:p>
            <a:pPr algn="just">
              <a:defRPr b="1" sz="3200"/>
            </a:pPr>
          </a:p>
          <a:p>
            <a:pPr algn="just">
              <a:defRPr b="1" sz="3200"/>
            </a:pPr>
            <a:r>
              <a:rPr i="1"/>
              <a:t>Anacleto e la faina</a:t>
            </a:r>
            <a:r>
              <a:t> (Roberto Sgrilli, 1941)</a:t>
            </a:r>
            <a:endParaRPr>
              <a:latin typeface="Arial"/>
              <a:ea typeface="Arial"/>
              <a:cs typeface="Arial"/>
              <a:sym typeface="Arial"/>
            </a:endParaRPr>
          </a:p>
          <a:p>
            <a:pPr algn="just">
              <a:defRPr b="1" sz="3200"/>
            </a:pPr>
          </a:p>
          <a:p>
            <a:pPr algn="just">
              <a:defRPr b="1" i="1" sz="3200"/>
            </a:pPr>
            <a:r>
              <a:t>Nel paese dei ranocchi</a:t>
            </a:r>
            <a:r>
              <a:rPr i="0"/>
              <a:t> (Antonio Rubino, 1941)</a:t>
            </a:r>
          </a:p>
          <a:p>
            <a:pPr algn="just">
              <a:defRPr b="1" sz="3200"/>
            </a:pPr>
          </a:p>
        </p:txBody>
      </p:sp>
      <p:sp>
        <p:nvSpPr>
          <p:cNvPr id="118"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2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122" name="Anacleto.jpg" descr="Anacleto.jpg"/>
          <p:cNvPicPr>
            <a:picLocks noChangeAspect="1"/>
          </p:cNvPicPr>
          <p:nvPr/>
        </p:nvPicPr>
        <p:blipFill>
          <a:blip r:embed="rId3">
            <a:extLst/>
          </a:blip>
          <a:stretch>
            <a:fillRect/>
          </a:stretch>
        </p:blipFill>
        <p:spPr>
          <a:xfrm>
            <a:off x="2411759" y="980728"/>
            <a:ext cx="4154347" cy="5877272"/>
          </a:xfrm>
          <a:prstGeom prst="rect">
            <a:avLst/>
          </a:prstGeom>
          <a:ln w="12700">
            <a:miter lim="400000"/>
          </a:ln>
        </p:spPr>
      </p:pic>
      <p:sp>
        <p:nvSpPr>
          <p:cNvPr id="123"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2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27" name="After World War II…"/>
          <p:cNvSpPr txBox="1"/>
          <p:nvPr/>
        </p:nvSpPr>
        <p:spPr>
          <a:xfrm>
            <a:off x="395535" y="1412775"/>
            <a:ext cx="8136906" cy="46374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4000"/>
            </a:pPr>
            <a:r>
              <a:t>After World War II</a:t>
            </a:r>
            <a:endParaRPr>
              <a:latin typeface="Arial"/>
              <a:ea typeface="Arial"/>
              <a:cs typeface="Arial"/>
              <a:sym typeface="Arial"/>
            </a:endParaRPr>
          </a:p>
          <a:p>
            <a:pPr algn="just">
              <a:defRPr b="1" sz="3200"/>
            </a:pPr>
          </a:p>
          <a:p>
            <a:pPr algn="just">
              <a:defRPr b="1" sz="3200"/>
            </a:pPr>
            <a:r>
              <a:t>Gibba (Francesco Maurizio Guido, 1924-2018): </a:t>
            </a:r>
            <a:r>
              <a:rPr i="1"/>
              <a:t>L’ultimo sciuscià </a:t>
            </a:r>
            <a:r>
              <a:t>(1947).</a:t>
            </a:r>
            <a:endParaRPr>
              <a:latin typeface="Arial"/>
              <a:ea typeface="Arial"/>
              <a:cs typeface="Arial"/>
              <a:sym typeface="Arial"/>
            </a:endParaRPr>
          </a:p>
          <a:p>
            <a:pPr algn="just">
              <a:defRPr b="1" sz="3200"/>
            </a:pPr>
          </a:p>
          <a:p>
            <a:pPr algn="just">
              <a:defRPr b="1" sz="3200"/>
            </a:pPr>
            <a:r>
              <a:t>(The voice of the unnamed “sciuscià” is by Luciano De Ambrosis, who debuted at 5 in </a:t>
            </a:r>
            <a:r>
              <a:rPr i="1"/>
              <a:t>I bambini ci guardano</a:t>
            </a:r>
            <a:r>
              <a:t>, Vittorio De Sica, 1943).</a:t>
            </a:r>
            <a:endParaRPr>
              <a:latin typeface="Arial"/>
              <a:ea typeface="Arial"/>
              <a:cs typeface="Arial"/>
              <a:sym typeface="Arial"/>
            </a:endParaRPr>
          </a:p>
        </p:txBody>
      </p:sp>
      <p:sp>
        <p:nvSpPr>
          <p:cNvPr id="128"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3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32" name="L’ultimo sciuscià (Gibba, 1947)"/>
          <p:cNvSpPr txBox="1"/>
          <p:nvPr/>
        </p:nvSpPr>
        <p:spPr>
          <a:xfrm>
            <a:off x="2483767" y="5733255"/>
            <a:ext cx="3816425" cy="3629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1900">
                <a:latin typeface="Arial"/>
                <a:ea typeface="Arial"/>
                <a:cs typeface="Arial"/>
                <a:sym typeface="Arial"/>
              </a:defRPr>
            </a:pPr>
            <a:r>
              <a:t>L’ultimo sciuscià </a:t>
            </a:r>
            <a:r>
              <a:rPr i="0"/>
              <a:t>(Gibba, 1947)</a:t>
            </a:r>
          </a:p>
        </p:txBody>
      </p:sp>
      <p:sp>
        <p:nvSpPr>
          <p:cNvPr id="133"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sp>
        <p:nvSpPr>
          <p:cNvPr id="42"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pic>
        <p:nvPicPr>
          <p:cNvPr id="4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44" name="Italian cinema has always offered to the techniques and aesthetics of animation a very fertile, but hard soil. From its beginnings, marked by the late-XIX-century experiences of the Fregoligraph, to the most recent and digitally animated commercial productions, four complementary dimensions, divided into “conflicting” couples, traced the intricate path of this expressive domain: “schools” vs. individuals, imitation vs. originality."/>
          <p:cNvSpPr txBox="1"/>
          <p:nvPr/>
        </p:nvSpPr>
        <p:spPr>
          <a:xfrm>
            <a:off x="467543" y="980728"/>
            <a:ext cx="8136906" cy="4803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2800"/>
            </a:pPr>
            <a:r>
              <a:t>Italian cinema has always offered to the techniques and aesthetics of animation a very fertile, but hard soil. From its beginnings, marked by the late-XIX-century experiences of the </a:t>
            </a:r>
            <a:r>
              <a:rPr i="1"/>
              <a:t>Fregoligraph</a:t>
            </a:r>
            <a:r>
              <a:t>, to the most recent and digitally animated commercial productions, four complementary dimensions, divided into “conflicting” couples, traced the intricate path of this expressive domain: “schools” vs. individuals, imitation vs. originality. </a:t>
            </a:r>
          </a:p>
          <a:p>
            <a:pPr algn="just">
              <a:defRPr b="1" sz="2300"/>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sp>
        <p:nvSpPr>
          <p:cNvPr id="136" name="Animation in Europe 2…"/>
          <p:cNvSpPr txBox="1"/>
          <p:nvPr/>
        </p:nvSpPr>
        <p:spPr>
          <a:xfrm>
            <a:off x="5393391"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a:t>
            </a:r>
          </a:p>
        </p:txBody>
      </p:sp>
      <p:pic>
        <p:nvPicPr>
          <p:cNvPr id="137"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138" name="1.jpg" descr="1.jpg"/>
          <p:cNvPicPr>
            <a:picLocks noChangeAspect="1"/>
          </p:cNvPicPr>
          <p:nvPr/>
        </p:nvPicPr>
        <p:blipFill>
          <a:blip r:embed="rId3">
            <a:extLst/>
          </a:blip>
          <a:stretch>
            <a:fillRect/>
          </a:stretch>
        </p:blipFill>
        <p:spPr>
          <a:xfrm>
            <a:off x="0" y="212944"/>
            <a:ext cx="9144000" cy="66450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4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142" name="2.jpg" descr="2.jpg"/>
          <p:cNvPicPr>
            <a:picLocks noChangeAspect="1"/>
          </p:cNvPicPr>
          <p:nvPr/>
        </p:nvPicPr>
        <p:blipFill>
          <a:blip r:embed="rId3">
            <a:extLst/>
          </a:blip>
          <a:stretch>
            <a:fillRect/>
          </a:stretch>
        </p:blipFill>
        <p:spPr>
          <a:xfrm>
            <a:off x="2195735" y="-12802"/>
            <a:ext cx="4825867" cy="68644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45"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146" name="3.jpg" descr="3.jpg"/>
          <p:cNvPicPr>
            <a:picLocks noChangeAspect="1"/>
          </p:cNvPicPr>
          <p:nvPr/>
        </p:nvPicPr>
        <p:blipFill>
          <a:blip r:embed="rId3">
            <a:extLst/>
          </a:blip>
          <a:stretch>
            <a:fillRect/>
          </a:stretch>
        </p:blipFill>
        <p:spPr>
          <a:xfrm>
            <a:off x="0" y="351869"/>
            <a:ext cx="9144000" cy="647634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4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50" name="1949: Italy’s first full-lenght animated films…"/>
          <p:cNvSpPr txBox="1"/>
          <p:nvPr/>
        </p:nvSpPr>
        <p:spPr>
          <a:xfrm>
            <a:off x="395535" y="1412775"/>
            <a:ext cx="8136906" cy="42691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4000"/>
            </a:pPr>
            <a:r>
              <a:t>1949: Italy’s first full-lenght animated films</a:t>
            </a:r>
          </a:p>
          <a:p>
            <a:pPr algn="just">
              <a:defRPr b="1" sz="3200"/>
            </a:pPr>
          </a:p>
          <a:p>
            <a:pPr algn="just">
              <a:defRPr b="1" i="1" sz="3200"/>
            </a:pPr>
            <a:r>
              <a:t>I fratelli dinamite </a:t>
            </a:r>
            <a:r>
              <a:rPr i="0"/>
              <a:t>(Nino Pagot, 1949)</a:t>
            </a:r>
            <a:endParaRPr>
              <a:latin typeface="Arial"/>
              <a:ea typeface="Arial"/>
              <a:cs typeface="Arial"/>
              <a:sym typeface="Arial"/>
            </a:endParaRPr>
          </a:p>
          <a:p>
            <a:pPr algn="just">
              <a:defRPr b="1" sz="3200"/>
            </a:pPr>
          </a:p>
          <a:p>
            <a:pPr algn="just">
              <a:defRPr b="1" i="1" sz="3200"/>
            </a:pPr>
            <a:r>
              <a:t>La rosa di Bagdad </a:t>
            </a:r>
            <a:r>
              <a:rPr i="0"/>
              <a:t>(Anton Gino Domeneghini, 1949)</a:t>
            </a:r>
            <a:endParaRPr>
              <a:latin typeface="Arial"/>
              <a:ea typeface="Arial"/>
              <a:cs typeface="Arial"/>
              <a:sym typeface="Arial"/>
            </a:endParaRPr>
          </a:p>
        </p:txBody>
      </p:sp>
      <p:sp>
        <p:nvSpPr>
          <p:cNvPr id="151"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5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55" name="I fratelli dinamite (Nino Pagot, 1949)"/>
          <p:cNvSpPr txBox="1"/>
          <p:nvPr/>
        </p:nvSpPr>
        <p:spPr>
          <a:xfrm>
            <a:off x="2195735" y="5733255"/>
            <a:ext cx="4392490" cy="3629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1900">
                <a:latin typeface="Arial"/>
                <a:ea typeface="Arial"/>
                <a:cs typeface="Arial"/>
                <a:sym typeface="Arial"/>
              </a:defRPr>
            </a:pPr>
            <a:r>
              <a:t>I fratelli dinamite </a:t>
            </a:r>
            <a:r>
              <a:rPr i="0"/>
              <a:t>(Nino Pagot, 1949)</a:t>
            </a:r>
          </a:p>
        </p:txBody>
      </p:sp>
      <p:sp>
        <p:nvSpPr>
          <p:cNvPr id="156"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5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60" name="La Rosa di Bagdad (Anton Gino Domeneghini, 1949)"/>
          <p:cNvSpPr txBox="1"/>
          <p:nvPr/>
        </p:nvSpPr>
        <p:spPr>
          <a:xfrm>
            <a:off x="1403647" y="5733255"/>
            <a:ext cx="6192690" cy="3629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1900">
                <a:latin typeface="Arial"/>
                <a:ea typeface="Arial"/>
                <a:cs typeface="Arial"/>
                <a:sym typeface="Arial"/>
              </a:defRPr>
            </a:pPr>
            <a:r>
              <a:t>La Rosa di Bagdad </a:t>
            </a:r>
            <a:r>
              <a:rPr i="0"/>
              <a:t>(Anton Gino Domeneghini, 1949)</a:t>
            </a:r>
          </a:p>
        </p:txBody>
      </p:sp>
      <p:sp>
        <p:nvSpPr>
          <p:cNvPr id="161"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6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65" name="1957-1977: “Carosello”…"/>
          <p:cNvSpPr txBox="1"/>
          <p:nvPr/>
        </p:nvSpPr>
        <p:spPr>
          <a:xfrm>
            <a:off x="395535" y="1412775"/>
            <a:ext cx="8136906" cy="444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4000"/>
            </a:pPr>
            <a:r>
              <a:t>1957-1977: “Carosello”</a:t>
            </a:r>
            <a:endParaRPr>
              <a:latin typeface="Arial"/>
              <a:ea typeface="Arial"/>
              <a:cs typeface="Arial"/>
              <a:sym typeface="Arial"/>
            </a:endParaRPr>
          </a:p>
          <a:p>
            <a:pPr algn="just">
              <a:defRPr b="1" sz="4000"/>
            </a:pPr>
          </a:p>
          <a:p>
            <a:pPr algn="just">
              <a:defRPr b="1" sz="4000"/>
            </a:pPr>
            <a:r>
              <a:t>An advertising series which would mark a turning point in the history of Italian animation.</a:t>
            </a:r>
            <a:endParaRPr>
              <a:latin typeface="Arial"/>
              <a:ea typeface="Arial"/>
              <a:cs typeface="Arial"/>
              <a:sym typeface="Arial"/>
            </a:endParaRPr>
          </a:p>
          <a:p>
            <a:pPr algn="just">
              <a:defRPr b="1" sz="4000"/>
            </a:pPr>
          </a:p>
        </p:txBody>
      </p:sp>
      <p:sp>
        <p:nvSpPr>
          <p:cNvPr id="166"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6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70" name="Some artists and studios involved in “Carosello”:…"/>
          <p:cNvSpPr txBox="1"/>
          <p:nvPr/>
        </p:nvSpPr>
        <p:spPr>
          <a:xfrm>
            <a:off x="395535" y="1412775"/>
            <a:ext cx="8136906" cy="7127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3200"/>
            </a:pPr>
            <a:r>
              <a:t>Some artists and studios involved in “Carosello”:</a:t>
            </a:r>
            <a:endParaRPr>
              <a:latin typeface="Arial"/>
              <a:ea typeface="Arial"/>
              <a:cs typeface="Arial"/>
              <a:sym typeface="Arial"/>
            </a:endParaRPr>
          </a:p>
          <a:p>
            <a:pPr algn="just">
              <a:defRPr b="1" sz="3200"/>
            </a:pPr>
          </a:p>
          <a:p>
            <a:pPr algn="just">
              <a:lnSpc>
                <a:spcPct val="150000"/>
              </a:lnSpc>
              <a:defRPr b="1"/>
            </a:pPr>
            <a:r>
              <a:t>Paul Campani (Omino coi baffi; Angelino)</a:t>
            </a:r>
            <a:endParaRPr>
              <a:latin typeface="Arial"/>
              <a:ea typeface="Arial"/>
              <a:cs typeface="Arial"/>
              <a:sym typeface="Arial"/>
            </a:endParaRPr>
          </a:p>
          <a:p>
            <a:pPr algn="just">
              <a:lnSpc>
                <a:spcPct val="150000"/>
              </a:lnSpc>
              <a:defRPr b="1"/>
            </a:pPr>
            <a:r>
              <a:t>Roberto and Gino Gavioli (Gamma Film: Ulisse e l’ombra)</a:t>
            </a:r>
            <a:endParaRPr>
              <a:latin typeface="Arial"/>
              <a:ea typeface="Arial"/>
              <a:cs typeface="Arial"/>
              <a:sym typeface="Arial"/>
            </a:endParaRPr>
          </a:p>
          <a:p>
            <a:pPr algn="just">
              <a:lnSpc>
                <a:spcPct val="150000"/>
              </a:lnSpc>
              <a:defRPr b="1"/>
            </a:pPr>
            <a:r>
              <a:t>Armando Testa (Papalla; Carmencita)</a:t>
            </a:r>
            <a:endParaRPr>
              <a:latin typeface="Arial"/>
              <a:ea typeface="Arial"/>
              <a:cs typeface="Arial"/>
              <a:sym typeface="Arial"/>
            </a:endParaRPr>
          </a:p>
          <a:p>
            <a:pPr algn="just">
              <a:lnSpc>
                <a:spcPct val="150000"/>
              </a:lnSpc>
              <a:defRPr b="1"/>
            </a:pPr>
            <a:r>
              <a:t>Studio Pagot (Calimero; Grisù)</a:t>
            </a:r>
            <a:endParaRPr>
              <a:latin typeface="Arial"/>
              <a:ea typeface="Arial"/>
              <a:cs typeface="Arial"/>
              <a:sym typeface="Arial"/>
            </a:endParaRPr>
          </a:p>
          <a:p>
            <a:pPr algn="just">
              <a:lnSpc>
                <a:spcPct val="150000"/>
              </a:lnSpc>
              <a:defRPr b="1"/>
            </a:pPr>
            <a:r>
              <a:t>Osvaldo Cavandoli (La Linea)</a:t>
            </a:r>
            <a:endParaRPr>
              <a:latin typeface="Arial"/>
              <a:ea typeface="Arial"/>
              <a:cs typeface="Arial"/>
              <a:sym typeface="Arial"/>
            </a:endParaRPr>
          </a:p>
          <a:p>
            <a:pPr algn="just">
              <a:lnSpc>
                <a:spcPct val="150000"/>
              </a:lnSpc>
              <a:defRPr b="1"/>
            </a:pPr>
            <a:r>
              <a:t>Bruno Bozzetto (Kuko; Unca Dunca; Pildo, Poldo e Baffoblù)</a:t>
            </a:r>
            <a:endParaRPr>
              <a:latin typeface="Arial"/>
              <a:ea typeface="Arial"/>
              <a:cs typeface="Arial"/>
              <a:sym typeface="Arial"/>
            </a:endParaRPr>
          </a:p>
          <a:p>
            <a:pPr algn="just">
              <a:defRPr b="1" sz="3200"/>
            </a:pPr>
          </a:p>
          <a:p>
            <a:pPr algn="just">
              <a:defRPr b="1" sz="3200"/>
            </a:pPr>
            <a:r>
              <a:t> </a:t>
            </a:r>
            <a:endParaRPr>
              <a:latin typeface="Arial"/>
              <a:ea typeface="Arial"/>
              <a:cs typeface="Arial"/>
              <a:sym typeface="Arial"/>
            </a:endParaRPr>
          </a:p>
          <a:p>
            <a:pPr algn="just">
              <a:defRPr b="1" sz="4000"/>
            </a:pPr>
          </a:p>
        </p:txBody>
      </p:sp>
      <p:sp>
        <p:nvSpPr>
          <p:cNvPr id="171"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7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75" name="“Calimero, pulcino nero” (Studio Pagot, 1963)"/>
          <p:cNvSpPr txBox="1"/>
          <p:nvPr/>
        </p:nvSpPr>
        <p:spPr>
          <a:xfrm>
            <a:off x="1799691" y="5876925"/>
            <a:ext cx="5544618" cy="3629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defRPr b="1" sz="1900">
                <a:latin typeface="Arial"/>
                <a:ea typeface="Arial"/>
                <a:cs typeface="Arial"/>
                <a:sym typeface="Arial"/>
              </a:defRPr>
            </a:lvl1pPr>
          </a:lstStyle>
          <a:p>
            <a:pPr/>
            <a:r>
              <a:t>“Calimero, pulcino nero” (Studio Pagot, 1963)</a:t>
            </a:r>
          </a:p>
        </p:txBody>
      </p:sp>
      <p:sp>
        <p:nvSpPr>
          <p:cNvPr id="176"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17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80" name="“La linea” (Osvaldo Cavandoli, 1969)"/>
          <p:cNvSpPr txBox="1"/>
          <p:nvPr/>
        </p:nvSpPr>
        <p:spPr>
          <a:xfrm>
            <a:off x="2267743" y="5733255"/>
            <a:ext cx="4392490" cy="3629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defRPr b="1" sz="1900">
                <a:latin typeface="Arial"/>
                <a:ea typeface="Arial"/>
                <a:cs typeface="Arial"/>
                <a:sym typeface="Arial"/>
              </a:defRPr>
            </a:lvl1pPr>
          </a:lstStyle>
          <a:p>
            <a:pPr/>
            <a:r>
              <a:t>“La linea” (Osvaldo Cavandoli, 1969)</a:t>
            </a:r>
          </a:p>
        </p:txBody>
      </p:sp>
      <p:sp>
        <p:nvSpPr>
          <p:cNvPr id="181"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47"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48" name="Those dimensions were already vital in the first two full-length animated features produced in Italy, which established the transition from the early period to the first maturity of the medium. I fratelli dinamite (Nino Pagot, 1949) is the place for transgression and eclecticism, where the animation of drawings and the Technicolor process are craftily reinvented by makeshift means, and Disney influences are only a basis for improvisation and corrosive satire, anticipating thus the spirit of the future “schools” responsible for the commercial animations of “Carosello”; La rosa di Bagdad (Anton Gino Domeneghini, 1949), instead, follows more closely the lush American models, gathering many artists destined to continue their career in commercials but ultimately remaining an isolated attempt with no heirs in the Italian tradition."/>
          <p:cNvSpPr txBox="1"/>
          <p:nvPr/>
        </p:nvSpPr>
        <p:spPr>
          <a:xfrm>
            <a:off x="467543" y="980728"/>
            <a:ext cx="8136906" cy="489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2200"/>
            </a:pPr>
            <a:r>
              <a:t>Those dimensions were already vital in the first two full-length animated features produced in Italy, which established the transition from the early period to the first maturity of the medium. </a:t>
            </a:r>
            <a:r>
              <a:rPr i="1"/>
              <a:t>I fratelli dinamite</a:t>
            </a:r>
            <a:r>
              <a:t> (Nino Pagot, 1949) is the place for transgression and eclecticism, where the animation of drawings and the Technicolor process are craftily reinvented by makeshift means, and Disney influences are only a basis for improvisation and corrosive satire, anticipating thus the spirit of the future “schools” responsible for the commercial animations of “Carosello”; </a:t>
            </a:r>
            <a:r>
              <a:rPr i="1"/>
              <a:t>La rosa di Bagdad</a:t>
            </a:r>
            <a:r>
              <a:t> (Anton Gino Domeneghini, 1949), instead, follows more closely the lush American models, gathering many artists destined to continue their career in commercials but ultimately remaining an isolated attempt with no heirs in the Italian tradition.</a:t>
            </a:r>
          </a:p>
        </p:txBody>
      </p:sp>
      <p:sp>
        <p:nvSpPr>
          <p:cNvPr id="49"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18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85" name="Putiferio va alla guerra (Gino e Roberto Gavioli, 1968)"/>
          <p:cNvSpPr txBox="1"/>
          <p:nvPr/>
        </p:nvSpPr>
        <p:spPr>
          <a:xfrm>
            <a:off x="1259631" y="5733256"/>
            <a:ext cx="6552729"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1800">
                <a:latin typeface="Arial"/>
                <a:ea typeface="Arial"/>
                <a:cs typeface="Arial"/>
                <a:sym typeface="Arial"/>
              </a:defRPr>
            </a:pPr>
            <a:r>
              <a:t>Putiferio va alla guerra </a:t>
            </a:r>
            <a:r>
              <a:rPr i="0"/>
              <a:t>(Gino e Roberto Gavioli, 1968)</a:t>
            </a:r>
          </a:p>
        </p:txBody>
      </p:sp>
      <p:sp>
        <p:nvSpPr>
          <p:cNvPr id="186"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18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90" name="Un burattino di nome Pinocchio (Giuliano Cenci, 1972)"/>
          <p:cNvSpPr txBox="1"/>
          <p:nvPr/>
        </p:nvSpPr>
        <p:spPr>
          <a:xfrm>
            <a:off x="1259631" y="5733256"/>
            <a:ext cx="6552729"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1800">
                <a:latin typeface="Arial"/>
                <a:ea typeface="Arial"/>
                <a:cs typeface="Arial"/>
                <a:sym typeface="Arial"/>
              </a:defRPr>
            </a:pPr>
            <a:r>
              <a:t>Un burattino di nome Pinocchio </a:t>
            </a:r>
            <a:r>
              <a:rPr i="0"/>
              <a:t>(Giuliano Cenci, 1972)</a:t>
            </a:r>
          </a:p>
        </p:txBody>
      </p:sp>
      <p:sp>
        <p:nvSpPr>
          <p:cNvPr id="191"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19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95" name="Pulcinella (Giulio Gianini, Emanuele Luzzati, 1973)"/>
          <p:cNvSpPr txBox="1"/>
          <p:nvPr/>
        </p:nvSpPr>
        <p:spPr>
          <a:xfrm>
            <a:off x="1331639" y="5733256"/>
            <a:ext cx="6696745" cy="43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2200"/>
            </a:pPr>
            <a:r>
              <a:t>Pulcinella </a:t>
            </a:r>
            <a:r>
              <a:rPr i="0"/>
              <a:t>(Giulio Gianini, Emanuele Luzzati, 1973)</a:t>
            </a:r>
          </a:p>
        </p:txBody>
      </p:sp>
      <p:sp>
        <p:nvSpPr>
          <p:cNvPr id="196"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19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00" name="After “Carosello”…"/>
          <p:cNvSpPr txBox="1"/>
          <p:nvPr/>
        </p:nvSpPr>
        <p:spPr>
          <a:xfrm>
            <a:off x="395535" y="1124743"/>
            <a:ext cx="8136905" cy="67398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3000"/>
            </a:pPr>
            <a:r>
              <a:t>After “Carosello”</a:t>
            </a:r>
            <a:endParaRPr>
              <a:latin typeface="Arial"/>
              <a:ea typeface="Arial"/>
              <a:cs typeface="Arial"/>
              <a:sym typeface="Arial"/>
            </a:endParaRPr>
          </a:p>
          <a:p>
            <a:pPr algn="just">
              <a:defRPr b="1" sz="3000"/>
            </a:pPr>
          </a:p>
          <a:p>
            <a:pPr algn="just">
              <a:lnSpc>
                <a:spcPct val="150000"/>
              </a:lnSpc>
              <a:defRPr b="1" sz="2200"/>
            </a:pPr>
            <a:r>
              <a:t>TV series, financed by the RAI</a:t>
            </a:r>
            <a:endParaRPr>
              <a:latin typeface="Arial"/>
              <a:ea typeface="Arial"/>
              <a:cs typeface="Arial"/>
              <a:sym typeface="Arial"/>
            </a:endParaRPr>
          </a:p>
          <a:p>
            <a:pPr algn="just">
              <a:lnSpc>
                <a:spcPct val="150000"/>
              </a:lnSpc>
              <a:defRPr b="1" sz="2200"/>
            </a:pPr>
          </a:p>
          <a:p>
            <a:pPr algn="just">
              <a:lnSpc>
                <a:spcPct val="150000"/>
              </a:lnSpc>
              <a:defRPr b="1" sz="2200"/>
            </a:pPr>
            <a:r>
              <a:t>“Resurgence” of the feature-length films: Enzo D’Alò</a:t>
            </a:r>
            <a:endParaRPr>
              <a:latin typeface="Arial"/>
              <a:ea typeface="Arial"/>
              <a:cs typeface="Arial"/>
              <a:sym typeface="Arial"/>
            </a:endParaRPr>
          </a:p>
          <a:p>
            <a:pPr algn="just">
              <a:lnSpc>
                <a:spcPct val="150000"/>
              </a:lnSpc>
              <a:defRPr b="1" sz="2200"/>
            </a:pPr>
          </a:p>
          <a:p>
            <a:pPr algn="just">
              <a:lnSpc>
                <a:spcPct val="150000"/>
              </a:lnSpc>
              <a:defRPr b="1" sz="2200"/>
            </a:pPr>
            <a:r>
              <a:t>Internationalization: Iginio Straffi, Rainbow and Winx Club</a:t>
            </a:r>
            <a:endParaRPr>
              <a:latin typeface="Arial"/>
              <a:ea typeface="Arial"/>
              <a:cs typeface="Arial"/>
              <a:sym typeface="Arial"/>
            </a:endParaRPr>
          </a:p>
          <a:p>
            <a:pPr algn="just">
              <a:lnSpc>
                <a:spcPct val="150000"/>
              </a:lnSpc>
              <a:defRPr b="1" sz="2200"/>
            </a:pPr>
          </a:p>
          <a:p>
            <a:pPr algn="just">
              <a:lnSpc>
                <a:spcPct val="150000"/>
              </a:lnSpc>
              <a:defRPr b="1" sz="2200"/>
            </a:pPr>
            <a:r>
              <a:t>Individual experimentation: the Neo-pictorial current</a:t>
            </a:r>
          </a:p>
          <a:p>
            <a:pPr algn="just">
              <a:defRPr b="1" sz="3000"/>
            </a:pPr>
          </a:p>
          <a:p>
            <a:pPr algn="just">
              <a:defRPr b="1" sz="3000"/>
            </a:pPr>
            <a:r>
              <a:t> </a:t>
            </a:r>
            <a:endParaRPr>
              <a:latin typeface="Arial"/>
              <a:ea typeface="Arial"/>
              <a:cs typeface="Arial"/>
              <a:sym typeface="Arial"/>
            </a:endParaRPr>
          </a:p>
          <a:p>
            <a:pPr algn="just">
              <a:defRPr b="1" sz="3800"/>
            </a:pPr>
          </a:p>
        </p:txBody>
      </p:sp>
      <p:sp>
        <p:nvSpPr>
          <p:cNvPr id="201"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0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05" name="Film n. 4 (Luigi Veronesi, 1940)"/>
          <p:cNvSpPr txBox="1"/>
          <p:nvPr/>
        </p:nvSpPr>
        <p:spPr>
          <a:xfrm>
            <a:off x="2339751" y="5733256"/>
            <a:ext cx="4176466" cy="43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2200"/>
            </a:pPr>
            <a:r>
              <a:t>Film n. 4 </a:t>
            </a:r>
            <a:r>
              <a:rPr i="0"/>
              <a:t>(Luigi Veronesi, 1940)</a:t>
            </a:r>
          </a:p>
        </p:txBody>
      </p:sp>
      <p:sp>
        <p:nvSpPr>
          <p:cNvPr id="206"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0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10" name="Point and Counterpoint (Cioni Carpi, 1960)…"/>
          <p:cNvSpPr txBox="1"/>
          <p:nvPr/>
        </p:nvSpPr>
        <p:spPr>
          <a:xfrm>
            <a:off x="395535" y="4941168"/>
            <a:ext cx="8496945" cy="1120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2200"/>
            </a:pPr>
            <a:r>
              <a:t>Point and Counterpoint </a:t>
            </a:r>
            <a:r>
              <a:rPr i="0"/>
              <a:t>(Cioni Carpi, 1960)</a:t>
            </a:r>
          </a:p>
          <a:p>
            <a:pPr algn="just">
              <a:defRPr b="1" i="1" sz="2200"/>
            </a:pPr>
            <a:r>
              <a:t>L'uccello Maya </a:t>
            </a:r>
            <a:r>
              <a:rPr i="0"/>
              <a:t>(Cioni Carpi</a:t>
            </a:r>
            <a:r>
              <a:t>, </a:t>
            </a:r>
            <a:r>
              <a:rPr i="0"/>
              <a:t>1961)</a:t>
            </a:r>
          </a:p>
          <a:p>
            <a:pPr algn="just">
              <a:defRPr b="1" i="1" sz="2200"/>
            </a:pPr>
            <a:r>
              <a:t>I Will... I Shan’t: A Study on Human Behavior </a:t>
            </a:r>
            <a:r>
              <a:rPr i="0"/>
              <a:t>(Cioni Carpi, 1962) </a:t>
            </a:r>
          </a:p>
        </p:txBody>
      </p:sp>
      <p:sp>
        <p:nvSpPr>
          <p:cNvPr id="211"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1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15" name="La piccola Russia (Gianluigi Toccafondo, 2004)"/>
          <p:cNvSpPr txBox="1"/>
          <p:nvPr/>
        </p:nvSpPr>
        <p:spPr>
          <a:xfrm>
            <a:off x="1475655" y="5877271"/>
            <a:ext cx="6048674" cy="43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2200"/>
            </a:pPr>
            <a:r>
              <a:t>La piccola Russia </a:t>
            </a:r>
            <a:r>
              <a:rPr i="0"/>
              <a:t>(Gianluigi Toccafondo, 2004)</a:t>
            </a:r>
          </a:p>
        </p:txBody>
      </p:sp>
      <p:sp>
        <p:nvSpPr>
          <p:cNvPr id="216"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1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20" name="Dell’ammazzare il maiale (Simone Massi, 2011)"/>
          <p:cNvSpPr txBox="1"/>
          <p:nvPr/>
        </p:nvSpPr>
        <p:spPr>
          <a:xfrm>
            <a:off x="1403647" y="5877271"/>
            <a:ext cx="6264698" cy="43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2200"/>
            </a:pPr>
            <a:r>
              <a:t>Dell’ammazzare il maiale </a:t>
            </a:r>
            <a:r>
              <a:rPr i="0"/>
              <a:t>(Simone Massi, 2011)</a:t>
            </a:r>
          </a:p>
        </p:txBody>
      </p:sp>
      <p:sp>
        <p:nvSpPr>
          <p:cNvPr id="221"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2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25" name="Bruno Bozzetto (1938)"/>
          <p:cNvSpPr txBox="1"/>
          <p:nvPr/>
        </p:nvSpPr>
        <p:spPr>
          <a:xfrm>
            <a:off x="503547" y="1040506"/>
            <a:ext cx="8136905" cy="56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000"/>
            </a:lvl1pPr>
          </a:lstStyle>
          <a:p>
            <a:pPr/>
            <a:r>
              <a:t>Bruno Bozzetto (1938)</a:t>
            </a:r>
          </a:p>
        </p:txBody>
      </p:sp>
      <p:pic>
        <p:nvPicPr>
          <p:cNvPr id="226" name="Bozzetto big.png" descr="Bozzetto big.png"/>
          <p:cNvPicPr>
            <a:picLocks noChangeAspect="1"/>
          </p:cNvPicPr>
          <p:nvPr/>
        </p:nvPicPr>
        <p:blipFill>
          <a:blip r:embed="rId3">
            <a:extLst/>
          </a:blip>
          <a:stretch>
            <a:fillRect/>
          </a:stretch>
        </p:blipFill>
        <p:spPr>
          <a:xfrm>
            <a:off x="1543712" y="1673581"/>
            <a:ext cx="6056576" cy="4515091"/>
          </a:xfrm>
          <a:prstGeom prst="rect">
            <a:avLst/>
          </a:prstGeom>
          <a:ln w="12700">
            <a:miter lim="400000"/>
          </a:ln>
        </p:spPr>
      </p:pic>
      <p:sp>
        <p:nvSpPr>
          <p:cNvPr id="227"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3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31" name="Bruno Bozzetto"/>
          <p:cNvSpPr txBox="1"/>
          <p:nvPr/>
        </p:nvSpPr>
        <p:spPr>
          <a:xfrm>
            <a:off x="503547" y="986094"/>
            <a:ext cx="8136905" cy="56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000"/>
            </a:lvl1pPr>
          </a:lstStyle>
          <a:p>
            <a:pPr/>
            <a:r>
              <a:t>Bruno Bozzetto</a:t>
            </a:r>
          </a:p>
        </p:txBody>
      </p:sp>
      <p:sp>
        <p:nvSpPr>
          <p:cNvPr id="232" name="Bruno Bozzetto has been creating animated short and full-length films without any interruption since his professional debut in 1958. His list of short films is still growing, as he keeps posting new animations on his YouTube.com channel, BrunoBozzettoChannel.…"/>
          <p:cNvSpPr txBox="1"/>
          <p:nvPr/>
        </p:nvSpPr>
        <p:spPr>
          <a:xfrm>
            <a:off x="833298" y="1769650"/>
            <a:ext cx="7477404" cy="46434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just" defTabSz="321468">
              <a:defRPr b="1" sz="2000"/>
            </a:pPr>
            <a:r>
              <a:t>Bruno Bozzetto has been creating animated short and full-length films without any interruption since his professional debut in 1958. His list of short films is still growing, as he keeps posting new animations on his YouTube.com channel, BrunoBozzettoChannel.</a:t>
            </a:r>
          </a:p>
          <a:p>
            <a:pPr algn="just" defTabSz="321468">
              <a:defRPr b="1" sz="2000"/>
            </a:pPr>
          </a:p>
          <a:p>
            <a:pPr algn="just" defTabSz="321468">
              <a:defRPr b="1" sz="2000"/>
            </a:pPr>
            <a:r>
              <a:t>Bozzetto is a self-taught artist. As a teen-ager, he realized that live action films needed too big a crew to be affordable, so he turned to animation (despite this choice, his filmography includes anyway the full-length live action film </a:t>
            </a:r>
            <a:r>
              <a:rPr i="1"/>
              <a:t>Sotto il ristorante cinese</a:t>
            </a:r>
            <a:r>
              <a:t> – </a:t>
            </a:r>
            <a:r>
              <a:rPr i="1"/>
              <a:t>Under the Chinese Restaurant</a:t>
            </a:r>
            <a:r>
              <a:t>, 1987 – and several live-action shorts). He has always been more interested in storytelling than in aesthetics. He loves to quote an anonymous child’s statement: “A drawing is an idea with a line around it”. Furthermore, half-jokingly, he claims that he cannot draw well.</a:t>
            </a:r>
          </a:p>
        </p:txBody>
      </p:sp>
      <p:sp>
        <p:nvSpPr>
          <p:cNvPr id="233"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5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53" name="Animation in Italy: the early period…"/>
          <p:cNvSpPr txBox="1"/>
          <p:nvPr/>
        </p:nvSpPr>
        <p:spPr>
          <a:xfrm>
            <a:off x="467543" y="980728"/>
            <a:ext cx="8136906" cy="5958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3200"/>
            </a:pPr>
            <a:r>
              <a:t>Animation in Italy: the early period</a:t>
            </a:r>
          </a:p>
          <a:p>
            <a:pPr algn="just">
              <a:defRPr b="1" sz="3200"/>
            </a:pPr>
          </a:p>
          <a:p>
            <a:pPr algn="just">
              <a:defRPr b="1" sz="2000"/>
            </a:pPr>
            <a:r>
              <a:t>Earliest examples of “tricks” and stop-motion animation: </a:t>
            </a:r>
            <a:r>
              <a:rPr i="1"/>
              <a:t>Pinocchio</a:t>
            </a:r>
            <a:r>
              <a:t> (Giulio Antamoro, 1911).</a:t>
            </a:r>
          </a:p>
          <a:p>
            <a:pPr algn="just">
              <a:defRPr b="1"/>
            </a:pPr>
          </a:p>
          <a:p>
            <a:pPr algn="just">
              <a:defRPr b="1" sz="2000"/>
            </a:pPr>
            <a:r>
              <a:t>Stop motion animation in two propaganda film of the World War I:</a:t>
            </a:r>
            <a:endParaRPr>
              <a:latin typeface="Arial"/>
              <a:ea typeface="Arial"/>
              <a:cs typeface="Arial"/>
              <a:sym typeface="Arial"/>
            </a:endParaRPr>
          </a:p>
          <a:p>
            <a:pPr algn="just">
              <a:defRPr b="1" sz="2000"/>
            </a:pPr>
          </a:p>
          <a:p>
            <a:pPr algn="just">
              <a:defRPr b="1" i="1" sz="2000"/>
            </a:pPr>
            <a:r>
              <a:t>Il sogno del bimbo d’Italia </a:t>
            </a:r>
            <a:r>
              <a:rPr i="0"/>
              <a:t>(Riccardo Cassano, Cines, 1915)</a:t>
            </a:r>
            <a:endParaRPr>
              <a:latin typeface="Arial"/>
              <a:ea typeface="Arial"/>
              <a:cs typeface="Arial"/>
              <a:sym typeface="Arial"/>
            </a:endParaRPr>
          </a:p>
          <a:p>
            <a:pPr algn="just">
              <a:defRPr b="1" sz="2000"/>
            </a:pPr>
          </a:p>
          <a:p>
            <a:pPr algn="just">
              <a:defRPr b="1" i="1" sz="2000"/>
            </a:pPr>
            <a:r>
              <a:t>La guerra e il sogno di Momi </a:t>
            </a:r>
            <a:r>
              <a:rPr i="0"/>
              <a:t>(Segundo de Chomón, Itala Film, 1917)</a:t>
            </a:r>
            <a:endParaRPr>
              <a:latin typeface="Arial"/>
              <a:ea typeface="Arial"/>
              <a:cs typeface="Arial"/>
              <a:sym typeface="Arial"/>
            </a:endParaRPr>
          </a:p>
          <a:p>
            <a:pPr algn="just">
              <a:defRPr b="1" sz="2000"/>
            </a:pPr>
          </a:p>
          <a:p>
            <a:pPr algn="just">
              <a:defRPr b="1" sz="2000"/>
            </a:pPr>
            <a:r>
              <a:t>(</a:t>
            </a:r>
            <a:r>
              <a:rPr i="1"/>
              <a:t>Il sogno del bimbo d’Italia </a:t>
            </a:r>
            <a:r>
              <a:t>was the second propaganda film featuring the character of Cinessino, played by Eraldo Giunchi; the first one was </a:t>
            </a:r>
            <a:r>
              <a:rPr i="1"/>
              <a:t>Il sogno patriottico di Cinessino</a:t>
            </a:r>
            <a:r>
              <a:t>, Gennaro Righelli, Cines, 1915).</a:t>
            </a:r>
            <a:endParaRPr>
              <a:latin typeface="Arial"/>
              <a:ea typeface="Arial"/>
              <a:cs typeface="Arial"/>
              <a:sym typeface="Arial"/>
            </a:endParaRPr>
          </a:p>
          <a:p>
            <a:pPr algn="just">
              <a:defRPr b="1" sz="2800"/>
            </a:pPr>
          </a:p>
          <a:p>
            <a:pPr algn="just">
              <a:defRPr b="1" sz="2300"/>
            </a:pPr>
          </a:p>
        </p:txBody>
      </p:sp>
      <p:sp>
        <p:nvSpPr>
          <p:cNvPr id="54"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3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37" name="Bruno Bozzetto"/>
          <p:cNvSpPr txBox="1"/>
          <p:nvPr/>
        </p:nvSpPr>
        <p:spPr>
          <a:xfrm>
            <a:off x="503547" y="986094"/>
            <a:ext cx="8136905" cy="56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000"/>
            </a:lvl1pPr>
          </a:lstStyle>
          <a:p>
            <a:pPr/>
            <a:r>
              <a:t>Bruno Bozzetto</a:t>
            </a:r>
          </a:p>
        </p:txBody>
      </p:sp>
      <p:sp>
        <p:nvSpPr>
          <p:cNvPr id="238" name="Bozzetto’s bare graphic style is actually pivotal to his approach to animation. His drawings are sharp and far from naturalistic. His characters are caricatures, though not necessarily grotesque, and act against stylized backgrounds. Potentially dramatic or serious topics (human behavior, complex scientific theories) are transformed into funny and brilliant sequences, achieving thus a surprising effect of contrast.…"/>
          <p:cNvSpPr txBox="1"/>
          <p:nvPr/>
        </p:nvSpPr>
        <p:spPr>
          <a:xfrm>
            <a:off x="833298" y="1834433"/>
            <a:ext cx="7477404" cy="45418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just" defTabSz="321468">
              <a:defRPr b="1" sz="1800"/>
            </a:pPr>
            <a:r>
              <a:t>Bozzetto’s bare graphic style is actually pivotal to his approach to animation. His drawings are sharp and far from naturalistic. His characters are caricatures, though not necessarily grotesque, and act against stylized backgrounds. Potentially dramatic or serious topics (human behavior, complex scientific theories) are transformed into funny and brilliant sequences, achieving thus a surprising effect of contrast.</a:t>
            </a:r>
          </a:p>
          <a:p>
            <a:pPr algn="just" defTabSz="321468">
              <a:defRPr b="1" sz="1800"/>
            </a:pPr>
          </a:p>
          <a:p>
            <a:pPr algn="just" defTabSz="321468">
              <a:defRPr b="1" sz="1800"/>
            </a:pPr>
            <a:r>
              <a:t>The use of metaphors, idiomatic expressions and metalinguistic references as gag sources is sometimes remindful of Tex Avery’s humor (the classic example being </a:t>
            </a:r>
            <a:r>
              <a:rPr i="1"/>
              <a:t>Symphony in Slang</a:t>
            </a:r>
            <a:r>
              <a:t>, 1951). Bozzetto’s irony is certainly far less frantic and sadist than Avery’s one, as he prefers to slow down the narrative pace, following instead the example of another American master of stylized animation, Robert Cannon. In a way, Bozzetto bridges together Disney's dream of a better world, Avery's belief that such a thing does not exist and Cannon's wishful thinking that we may make it on Earth.</a:t>
            </a:r>
          </a:p>
        </p:txBody>
      </p:sp>
      <p:sp>
        <p:nvSpPr>
          <p:cNvPr id="239"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4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43" name="Bruno Bozzetto’s beginnings"/>
          <p:cNvSpPr txBox="1"/>
          <p:nvPr/>
        </p:nvSpPr>
        <p:spPr>
          <a:xfrm>
            <a:off x="503547" y="986094"/>
            <a:ext cx="8136905" cy="56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000"/>
            </a:lvl1pPr>
          </a:lstStyle>
          <a:p>
            <a:pPr/>
            <a:r>
              <a:t>Bruno Bozzetto’s beginnings</a:t>
            </a:r>
          </a:p>
        </p:txBody>
      </p:sp>
      <p:sp>
        <p:nvSpPr>
          <p:cNvPr id="244" name="The 1958 Cannes Film Festival, the UPA and the Zagreb School"/>
          <p:cNvSpPr txBox="1"/>
          <p:nvPr/>
        </p:nvSpPr>
        <p:spPr>
          <a:xfrm>
            <a:off x="1425621" y="1594861"/>
            <a:ext cx="6292758" cy="6302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just" defTabSz="321468">
              <a:defRPr b="1" sz="1800"/>
            </a:lvl1pPr>
          </a:lstStyle>
          <a:p>
            <a:pPr/>
            <a:r>
              <a:t>The 1958 Cannes Film Festival, the UPA and the Zagreb School</a:t>
            </a:r>
          </a:p>
        </p:txBody>
      </p:sp>
      <p:sp>
        <p:nvSpPr>
          <p:cNvPr id="245" name="Tapum! La storia delle armi (1958)"/>
          <p:cNvSpPr txBox="1"/>
          <p:nvPr/>
        </p:nvSpPr>
        <p:spPr>
          <a:xfrm>
            <a:off x="2702135" y="6135416"/>
            <a:ext cx="3739730" cy="3762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000"/>
            </a:pPr>
            <a:r>
              <a:rPr i="1"/>
              <a:t>Tapum! La storia delle armi</a:t>
            </a:r>
            <a:r>
              <a:t> (1958) </a:t>
            </a:r>
          </a:p>
        </p:txBody>
      </p:sp>
      <p:sp>
        <p:nvSpPr>
          <p:cNvPr id="246"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sp>
        <p:nvSpPr>
          <p:cNvPr id="249" name="Animation in Europe 2…"/>
          <p:cNvSpPr txBox="1"/>
          <p:nvPr/>
        </p:nvSpPr>
        <p:spPr>
          <a:xfrm>
            <a:off x="5390170" y="116631"/>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pic>
        <p:nvPicPr>
          <p:cNvPr id="25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51" name="Bruno Bozzetto: idea and style"/>
          <p:cNvSpPr txBox="1"/>
          <p:nvPr/>
        </p:nvSpPr>
        <p:spPr>
          <a:xfrm>
            <a:off x="503547" y="986094"/>
            <a:ext cx="8136905" cy="56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000"/>
            </a:lvl1pPr>
          </a:lstStyle>
          <a:p>
            <a:pPr/>
            <a:r>
              <a:t>Bruno Bozzetto: idea and style</a:t>
            </a:r>
          </a:p>
        </p:txBody>
      </p:sp>
      <p:sp>
        <p:nvSpPr>
          <p:cNvPr id="252" name="Mr. Tao (1988)"/>
          <p:cNvSpPr txBox="1"/>
          <p:nvPr/>
        </p:nvSpPr>
        <p:spPr>
          <a:xfrm>
            <a:off x="3739405" y="6107739"/>
            <a:ext cx="1665190" cy="376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000"/>
            </a:pPr>
            <a:r>
              <a:rPr i="1"/>
              <a:t>Mr. Tao</a:t>
            </a:r>
            <a:r>
              <a:t> (1988)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55"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56" name="Bruno Bozzetto: idea and style"/>
          <p:cNvSpPr txBox="1"/>
          <p:nvPr/>
        </p:nvSpPr>
        <p:spPr>
          <a:xfrm>
            <a:off x="503547" y="986094"/>
            <a:ext cx="8136905" cy="56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000"/>
            </a:lvl1pPr>
          </a:lstStyle>
          <a:p>
            <a:pPr/>
            <a:r>
              <a:t>Bruno Bozzetto: idea and style</a:t>
            </a:r>
          </a:p>
        </p:txBody>
      </p:sp>
      <p:sp>
        <p:nvSpPr>
          <p:cNvPr id="257" name="Europe &amp; Italy (1999)"/>
          <p:cNvSpPr txBox="1"/>
          <p:nvPr/>
        </p:nvSpPr>
        <p:spPr>
          <a:xfrm>
            <a:off x="3385256" y="6121722"/>
            <a:ext cx="2373488" cy="376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000"/>
            </a:pPr>
            <a:r>
              <a:rPr i="1"/>
              <a:t>Europe &amp; Italy</a:t>
            </a:r>
            <a:r>
              <a:t> (1999) </a:t>
            </a:r>
          </a:p>
        </p:txBody>
      </p:sp>
      <p:sp>
        <p:nvSpPr>
          <p:cNvPr id="258" name="Animation in Europe 2…"/>
          <p:cNvSpPr txBox="1"/>
          <p:nvPr/>
        </p:nvSpPr>
        <p:spPr>
          <a:xfrm>
            <a:off x="5390170" y="116631"/>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6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62" name="Ego (1969)"/>
          <p:cNvSpPr txBox="1"/>
          <p:nvPr/>
        </p:nvSpPr>
        <p:spPr>
          <a:xfrm>
            <a:off x="3942184" y="6121722"/>
            <a:ext cx="1259632" cy="376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000"/>
            </a:pPr>
            <a:r>
              <a:rPr i="1"/>
              <a:t>Ego</a:t>
            </a:r>
            <a:r>
              <a:t> (1969) </a:t>
            </a:r>
          </a:p>
        </p:txBody>
      </p:sp>
      <p:sp>
        <p:nvSpPr>
          <p:cNvPr id="263" name="Animation in Europe 2…"/>
          <p:cNvSpPr txBox="1"/>
          <p:nvPr/>
        </p:nvSpPr>
        <p:spPr>
          <a:xfrm>
            <a:off x="5390170" y="116631"/>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6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67" name="Bozzetto brought his satirical approach to a climax during the 1960s / 1970s as he, no less than his peers, was involved in TV commercials. The balance between visual storytelling, eccentric designs and practical purposes that suited him was also fitting the requirements of “Carosello” (1957-1977).…"/>
          <p:cNvSpPr txBox="1"/>
          <p:nvPr/>
        </p:nvSpPr>
        <p:spPr>
          <a:xfrm>
            <a:off x="833298" y="1624012"/>
            <a:ext cx="7477404" cy="41862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just" defTabSz="321468">
              <a:defRPr b="1" sz="2200"/>
            </a:pPr>
            <a:r>
              <a:t>Bozzetto brought his satirical approach to a climax during the 1960s / 1970s as he, no less than his peers, was involved in TV commercials. The balance between visual storytelling, eccentric designs and practical purposes that suited him was also fitting the requirements of “Carosello” (1957-1977).</a:t>
            </a:r>
          </a:p>
          <a:p>
            <a:pPr algn="just" defTabSz="321468">
              <a:defRPr b="1" sz="2200"/>
            </a:pPr>
          </a:p>
          <a:p>
            <a:pPr algn="just" defTabSz="321468">
              <a:defRPr b="1" sz="2200"/>
            </a:pPr>
            <a:r>
              <a:t>During the “Carosello” years, all the main advertising agencies were in Milan and, therefore, animation studios flourished there. Bruno Bozzetto established his own studio in 1960; it coordinated the talent of remarkable artists, like Guido Manuli, Giuseppe Laganà, Giancarlo Cereda, and Maurizio Nichetti. </a:t>
            </a:r>
          </a:p>
        </p:txBody>
      </p:sp>
      <p:sp>
        <p:nvSpPr>
          <p:cNvPr id="268" name="Animation in Europe 2…"/>
          <p:cNvSpPr txBox="1"/>
          <p:nvPr/>
        </p:nvSpPr>
        <p:spPr>
          <a:xfrm>
            <a:off x="5390170" y="116631"/>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7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272" name="Unca Dunca.jpg" descr="Unca Dunca.jpg"/>
          <p:cNvPicPr>
            <a:picLocks noChangeAspect="1"/>
          </p:cNvPicPr>
          <p:nvPr/>
        </p:nvPicPr>
        <p:blipFill>
          <a:blip r:embed="rId3">
            <a:extLst/>
          </a:blip>
          <a:stretch>
            <a:fillRect/>
          </a:stretch>
        </p:blipFill>
        <p:spPr>
          <a:xfrm>
            <a:off x="2486917" y="1010506"/>
            <a:ext cx="4170166" cy="5339954"/>
          </a:xfrm>
          <a:prstGeom prst="rect">
            <a:avLst/>
          </a:prstGeom>
          <a:ln w="12700">
            <a:miter lim="400000"/>
          </a:ln>
        </p:spPr>
      </p:pic>
      <p:sp>
        <p:nvSpPr>
          <p:cNvPr id="273" name="Animation in Europe 2…"/>
          <p:cNvSpPr txBox="1"/>
          <p:nvPr/>
        </p:nvSpPr>
        <p:spPr>
          <a:xfrm>
            <a:off x="5390170" y="116631"/>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7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77" name="West and Soda (1965)"/>
          <p:cNvSpPr txBox="1"/>
          <p:nvPr/>
        </p:nvSpPr>
        <p:spPr>
          <a:xfrm>
            <a:off x="3352018" y="6121722"/>
            <a:ext cx="2439964" cy="376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000"/>
            </a:pPr>
            <a:r>
              <a:rPr i="1"/>
              <a:t>West and Soda</a:t>
            </a:r>
            <a:r>
              <a:t> (1965) </a:t>
            </a:r>
          </a:p>
        </p:txBody>
      </p:sp>
      <p:sp>
        <p:nvSpPr>
          <p:cNvPr id="278" name="Animation in Europe 2…"/>
          <p:cNvSpPr txBox="1"/>
          <p:nvPr/>
        </p:nvSpPr>
        <p:spPr>
          <a:xfrm>
            <a:off x="5390170" y="116631"/>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8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82" name="West and Soda (1965)"/>
          <p:cNvSpPr txBox="1"/>
          <p:nvPr/>
        </p:nvSpPr>
        <p:spPr>
          <a:xfrm>
            <a:off x="3352018" y="6121722"/>
            <a:ext cx="2439964" cy="376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000"/>
            </a:pPr>
            <a:r>
              <a:rPr i="1"/>
              <a:t>West and Soda</a:t>
            </a:r>
            <a:r>
              <a:t> (1965) </a:t>
            </a:r>
          </a:p>
        </p:txBody>
      </p:sp>
      <p:sp>
        <p:nvSpPr>
          <p:cNvPr id="283" name="Animation in Europe 2…"/>
          <p:cNvSpPr txBox="1"/>
          <p:nvPr/>
        </p:nvSpPr>
        <p:spPr>
          <a:xfrm>
            <a:off x="5390170" y="116631"/>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8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87" name="Vip, mio fratello superuomo (1968)"/>
          <p:cNvSpPr txBox="1"/>
          <p:nvPr/>
        </p:nvSpPr>
        <p:spPr>
          <a:xfrm>
            <a:off x="2662758" y="6121722"/>
            <a:ext cx="3818484" cy="376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000"/>
            </a:pPr>
            <a:r>
              <a:rPr i="1"/>
              <a:t>Vip, mio fratello superuomo</a:t>
            </a:r>
            <a:r>
              <a:t> (1968) </a:t>
            </a:r>
          </a:p>
        </p:txBody>
      </p:sp>
      <p:sp>
        <p:nvSpPr>
          <p:cNvPr id="288" name="Animation in Europe 2…"/>
          <p:cNvSpPr txBox="1"/>
          <p:nvPr/>
        </p:nvSpPr>
        <p:spPr>
          <a:xfrm>
            <a:off x="5390170" y="116631"/>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57"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58" name="Pinocchio (Giulio Antamoro, 1911)"/>
          <p:cNvSpPr txBox="1"/>
          <p:nvPr/>
        </p:nvSpPr>
        <p:spPr>
          <a:xfrm>
            <a:off x="2411759" y="5733255"/>
            <a:ext cx="4608514"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2000">
                <a:latin typeface="Arial"/>
                <a:ea typeface="Arial"/>
                <a:cs typeface="Arial"/>
                <a:sym typeface="Arial"/>
              </a:defRPr>
            </a:pPr>
            <a:r>
              <a:t>Pinocchio </a:t>
            </a:r>
            <a:r>
              <a:rPr i="0"/>
              <a:t>(Giulio Antamoro, 1911)</a:t>
            </a:r>
          </a:p>
        </p:txBody>
      </p:sp>
      <p:sp>
        <p:nvSpPr>
          <p:cNvPr id="59"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9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92" name="Vip, mio fratello superuomo (1968)"/>
          <p:cNvSpPr txBox="1"/>
          <p:nvPr/>
        </p:nvSpPr>
        <p:spPr>
          <a:xfrm>
            <a:off x="2662758" y="6121722"/>
            <a:ext cx="3818484" cy="376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000"/>
            </a:pPr>
            <a:r>
              <a:rPr i="1"/>
              <a:t>Vip, mio fratello superuomo</a:t>
            </a:r>
            <a:r>
              <a:t> (1968) </a:t>
            </a:r>
          </a:p>
        </p:txBody>
      </p:sp>
      <p:sp>
        <p:nvSpPr>
          <p:cNvPr id="293" name="Animation in Europe 2…"/>
          <p:cNvSpPr txBox="1"/>
          <p:nvPr/>
        </p:nvSpPr>
        <p:spPr>
          <a:xfrm>
            <a:off x="5390170" y="116631"/>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29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97" name="Allegro non troppo (1976)"/>
          <p:cNvSpPr txBox="1"/>
          <p:nvPr/>
        </p:nvSpPr>
        <p:spPr>
          <a:xfrm>
            <a:off x="3140372" y="6121722"/>
            <a:ext cx="2863256" cy="376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000"/>
            </a:pPr>
            <a:r>
              <a:rPr i="1"/>
              <a:t>Allegro non troppo</a:t>
            </a:r>
            <a:r>
              <a:t> (1976) </a:t>
            </a:r>
          </a:p>
        </p:txBody>
      </p:sp>
      <p:sp>
        <p:nvSpPr>
          <p:cNvPr id="298" name="Animation in Europe 2…"/>
          <p:cNvSpPr txBox="1"/>
          <p:nvPr/>
        </p:nvSpPr>
        <p:spPr>
          <a:xfrm>
            <a:off x="5390170" y="116631"/>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30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302" name="Allegro non troppo (1976)"/>
          <p:cNvSpPr txBox="1"/>
          <p:nvPr/>
        </p:nvSpPr>
        <p:spPr>
          <a:xfrm>
            <a:off x="3140372" y="6121722"/>
            <a:ext cx="2863256" cy="376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000"/>
            </a:pPr>
            <a:r>
              <a:rPr i="1"/>
              <a:t>Allegro non troppo</a:t>
            </a:r>
            <a:r>
              <a:t> (1976) </a:t>
            </a:r>
          </a:p>
        </p:txBody>
      </p:sp>
      <p:sp>
        <p:nvSpPr>
          <p:cNvPr id="303" name="Animation in Europe 2…"/>
          <p:cNvSpPr txBox="1"/>
          <p:nvPr/>
        </p:nvSpPr>
        <p:spPr>
          <a:xfrm>
            <a:off x="5390170" y="116631"/>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Rettangolo"/>
          <p:cNvSpPr/>
          <p:nvPr/>
        </p:nvSpPr>
        <p:spPr>
          <a:xfrm>
            <a:off x="-1" y="-1"/>
            <a:ext cx="9144001" cy="981076"/>
          </a:xfrm>
          <a:prstGeom prst="rect">
            <a:avLst/>
          </a:prstGeom>
          <a:solidFill>
            <a:srgbClr val="8C0E1D"/>
          </a:solidFill>
          <a:ln w="3175">
            <a:miter lim="400000"/>
          </a:ln>
        </p:spPr>
        <p:txBody>
          <a:bodyPr lIns="45719" rIns="45719"/>
          <a:lstStyle/>
          <a:p>
            <a:pPr>
              <a:defRPr b="1" sz="2200">
                <a:latin typeface="Arial"/>
                <a:ea typeface="Arial"/>
                <a:cs typeface="Arial"/>
                <a:sym typeface="Arial"/>
              </a:defRPr>
            </a:pPr>
          </a:p>
        </p:txBody>
      </p:sp>
      <p:pic>
        <p:nvPicPr>
          <p:cNvPr id="30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307" name="Allegro non troppo (1976)"/>
          <p:cNvSpPr txBox="1"/>
          <p:nvPr/>
        </p:nvSpPr>
        <p:spPr>
          <a:xfrm>
            <a:off x="3140372" y="6121722"/>
            <a:ext cx="2863256" cy="3762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000"/>
            </a:pPr>
            <a:r>
              <a:rPr i="1"/>
              <a:t>Allegro non troppo</a:t>
            </a:r>
            <a:r>
              <a:t> (1976) </a:t>
            </a:r>
          </a:p>
        </p:txBody>
      </p:sp>
      <p:sp>
        <p:nvSpPr>
          <p:cNvPr id="308" name="Animation in Europe 2…"/>
          <p:cNvSpPr txBox="1"/>
          <p:nvPr/>
        </p:nvSpPr>
        <p:spPr>
          <a:xfrm>
            <a:off x="5390170" y="116631"/>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Rettangolo"/>
          <p:cNvSpPr/>
          <p:nvPr/>
        </p:nvSpPr>
        <p:spPr>
          <a:xfrm>
            <a:off x="-1" y="0"/>
            <a:ext cx="9144002" cy="981075"/>
          </a:xfrm>
          <a:prstGeom prst="rect">
            <a:avLst/>
          </a:prstGeom>
          <a:solidFill>
            <a:srgbClr val="8C0E1D"/>
          </a:solidFill>
          <a:ln w="12700">
            <a:miter lim="400000"/>
          </a:ln>
        </p:spPr>
        <p:txBody>
          <a:bodyPr lIns="45719" rIns="45719"/>
          <a:lstStyle/>
          <a:p>
            <a:pPr defTabSz="457200">
              <a:defRPr sz="1800"/>
            </a:pPr>
          </a:p>
        </p:txBody>
      </p:sp>
      <p:sp>
        <p:nvSpPr>
          <p:cNvPr id="311" name="Suggested readings"/>
          <p:cNvSpPr txBox="1"/>
          <p:nvPr/>
        </p:nvSpPr>
        <p:spPr>
          <a:xfrm>
            <a:off x="5982468" y="188912"/>
            <a:ext cx="2890070" cy="444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r" defTabSz="457200">
              <a:defRPr b="1" sz="2800">
                <a:solidFill>
                  <a:srgbClr val="FFFFFF"/>
                </a:solidFill>
              </a:defRPr>
            </a:lvl1pPr>
          </a:lstStyle>
          <a:p>
            <a:pPr/>
            <a:r>
              <a:t>Suggested readings</a:t>
            </a:r>
          </a:p>
        </p:txBody>
      </p:sp>
      <p:pic>
        <p:nvPicPr>
          <p:cNvPr id="312" name="logo-dBC&amp;UniPD_orizzontale_testuale_rosso.pdf" descr="logo-dBC&amp;UniPD_orizzontale_testuale_rosso.pdf"/>
          <p:cNvPicPr>
            <a:picLocks noChangeAspect="1"/>
          </p:cNvPicPr>
          <p:nvPr/>
        </p:nvPicPr>
        <p:blipFill>
          <a:blip r:embed="rId2">
            <a:extLst/>
          </a:blip>
          <a:srcRect l="5079" t="40809" r="3254" b="40321"/>
          <a:stretch>
            <a:fillRect/>
          </a:stretch>
        </p:blipFill>
        <p:spPr>
          <a:xfrm>
            <a:off x="179387" y="6453187"/>
            <a:ext cx="1871664" cy="273051"/>
          </a:xfrm>
          <a:prstGeom prst="rect">
            <a:avLst/>
          </a:prstGeom>
          <a:ln w="12700">
            <a:miter lim="400000"/>
          </a:ln>
        </p:spPr>
      </p:pic>
      <p:sp>
        <p:nvSpPr>
          <p:cNvPr id="313" name="Giannalberto Bendazzi, Animation. A World History. 3 voll., Waltham, Massachusetts: Focal Press, 2015. Vol. I, pp. 167-169 (only the section “Italy”). Vol. II, pp. 215-216 (only the section “Italy: Allegro non troppo”).…"/>
          <p:cNvSpPr txBox="1"/>
          <p:nvPr/>
        </p:nvSpPr>
        <p:spPr>
          <a:xfrm>
            <a:off x="671512" y="1192212"/>
            <a:ext cx="7367588" cy="306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2100"/>
            </a:pPr>
            <a:r>
              <a:t>Giannalberto Bendazzi, </a:t>
            </a:r>
            <a:r>
              <a:rPr i="1"/>
              <a:t>Animation. A World History</a:t>
            </a:r>
            <a:r>
              <a:t>. 3 voll., Waltham, Massachusetts: Focal Press, 2015. Vol. I, pp. 167-169 (only the section “Italy”). Vol. II, pp. 215-216 (only the section “Italy: Allegro non troppo”).</a:t>
            </a:r>
          </a:p>
          <a:p>
            <a:pPr algn="just">
              <a:defRPr b="1" sz="2100"/>
            </a:pPr>
          </a:p>
          <a:p>
            <a:pPr algn="just">
              <a:defRPr b="1" sz="2100"/>
            </a:pPr>
            <a:r>
              <a:t>Vol. II, pp. 216-223 (from –and including- the section “Bruno Bozzetto” up to –and including- the section “Cioni Carpi”).</a:t>
            </a:r>
          </a:p>
          <a:p>
            <a:pPr algn="just">
              <a:defRPr b="1" sz="2100"/>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6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63" name="Il sogno del bimbo d’Italia (Riccardo Cassano, Cines, 1915)"/>
          <p:cNvSpPr txBox="1"/>
          <p:nvPr/>
        </p:nvSpPr>
        <p:spPr>
          <a:xfrm>
            <a:off x="1043608" y="5733255"/>
            <a:ext cx="7344817"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2000">
                <a:latin typeface="Arial"/>
                <a:ea typeface="Arial"/>
                <a:cs typeface="Arial"/>
                <a:sym typeface="Arial"/>
              </a:defRPr>
            </a:pPr>
            <a:r>
              <a:t>Il sogno del bimbo d’Italia </a:t>
            </a:r>
            <a:r>
              <a:rPr i="0"/>
              <a:t>(Riccardo Cassano, Cines, 1915)</a:t>
            </a:r>
          </a:p>
        </p:txBody>
      </p:sp>
      <p:sp>
        <p:nvSpPr>
          <p:cNvPr id="64"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67"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68" name="La guerra e il sogno di Momi (Segundo de Chomón, Itala Film, 1917)"/>
          <p:cNvSpPr txBox="1"/>
          <p:nvPr/>
        </p:nvSpPr>
        <p:spPr>
          <a:xfrm>
            <a:off x="755575" y="5733255"/>
            <a:ext cx="8136906" cy="3629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i="1" sz="1900">
                <a:latin typeface="Arial"/>
                <a:ea typeface="Arial"/>
                <a:cs typeface="Arial"/>
                <a:sym typeface="Arial"/>
              </a:defRPr>
            </a:pPr>
            <a:r>
              <a:t>La guerra e il sogno di Momi </a:t>
            </a:r>
            <a:r>
              <a:rPr i="0"/>
              <a:t>(Segundo de Chomón, Itala Film, 1917)</a:t>
            </a:r>
          </a:p>
        </p:txBody>
      </p:sp>
      <p:sp>
        <p:nvSpPr>
          <p:cNvPr id="69"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72"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73" name="1920: Antonio Bottini “rediscovers” the production techniques of cel animation and creates La cura contro il raffreddore. Later, in 1933, he released La rana dispettosa, a sound cartoon.…"/>
          <p:cNvSpPr txBox="1"/>
          <p:nvPr/>
        </p:nvSpPr>
        <p:spPr>
          <a:xfrm>
            <a:off x="395535" y="980728"/>
            <a:ext cx="8136906" cy="7063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3200"/>
            </a:pPr>
            <a:r>
              <a:t>1920: Antonio Bottini “rediscovers” the production techniques of cel animation and creates </a:t>
            </a:r>
            <a:r>
              <a:rPr i="1"/>
              <a:t>La cura contro il raffreddore</a:t>
            </a:r>
            <a:r>
              <a:t>. Later, in 1933, he released </a:t>
            </a:r>
            <a:r>
              <a:rPr i="1"/>
              <a:t>La rana dispettosa</a:t>
            </a:r>
            <a:r>
              <a:t>, a sound cartoon.</a:t>
            </a:r>
            <a:endParaRPr>
              <a:latin typeface="Arial"/>
              <a:ea typeface="Arial"/>
              <a:cs typeface="Arial"/>
              <a:sym typeface="Arial"/>
            </a:endParaRPr>
          </a:p>
          <a:p>
            <a:pPr algn="just">
              <a:defRPr b="1" sz="3200"/>
            </a:pPr>
          </a:p>
          <a:p>
            <a:pPr algn="just">
              <a:defRPr b="1" sz="3200"/>
            </a:pPr>
            <a:r>
              <a:t>1923-31 the Roman scene designer Guido Presepi created short films for children (</a:t>
            </a:r>
            <a:r>
              <a:rPr i="1"/>
              <a:t>Il topo di campagna e il topo di città</a:t>
            </a:r>
            <a:r>
              <a:t>); in 1930 he planned a full-length feature, </a:t>
            </a:r>
            <a:r>
              <a:rPr i="1"/>
              <a:t>Vita di Mussolini</a:t>
            </a:r>
            <a:r>
              <a:t>. </a:t>
            </a:r>
            <a:endParaRPr>
              <a:latin typeface="Arial"/>
              <a:ea typeface="Arial"/>
              <a:cs typeface="Arial"/>
              <a:sym typeface="Arial"/>
            </a:endParaRPr>
          </a:p>
          <a:p>
            <a:pPr algn="just">
              <a:defRPr b="1" sz="3200"/>
            </a:pPr>
          </a:p>
          <a:p>
            <a:pPr algn="just">
              <a:defRPr b="1"/>
            </a:pPr>
          </a:p>
          <a:p>
            <a:pPr algn="just">
              <a:defRPr b="1" sz="2800"/>
            </a:pPr>
          </a:p>
          <a:p>
            <a:pPr algn="just">
              <a:defRPr b="1" sz="2300"/>
            </a:pPr>
          </a:p>
        </p:txBody>
      </p:sp>
      <p:sp>
        <p:nvSpPr>
          <p:cNvPr id="74"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p>
        </p:txBody>
      </p:sp>
      <p:pic>
        <p:nvPicPr>
          <p:cNvPr id="77"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78" name="1932: in Milan, Carlo and Vittorio Cossio create Zibillo e l’orso, a short film with a soundtrack.…"/>
          <p:cNvSpPr txBox="1"/>
          <p:nvPr/>
        </p:nvSpPr>
        <p:spPr>
          <a:xfrm>
            <a:off x="395535" y="980728"/>
            <a:ext cx="8136906" cy="755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3200"/>
            </a:pPr>
            <a:r>
              <a:t>1932: in Milan, Carlo and Vittorio Cossio create </a:t>
            </a:r>
            <a:r>
              <a:rPr i="1"/>
              <a:t>Zibillo e l’orso</a:t>
            </a:r>
            <a:r>
              <a:t>, a short film with a soundtrack.</a:t>
            </a:r>
            <a:endParaRPr>
              <a:latin typeface="Arial"/>
              <a:ea typeface="Arial"/>
              <a:cs typeface="Arial"/>
              <a:sym typeface="Arial"/>
            </a:endParaRPr>
          </a:p>
          <a:p>
            <a:pPr algn="just">
              <a:defRPr b="1" sz="3200"/>
            </a:pPr>
          </a:p>
          <a:p>
            <a:pPr algn="just">
              <a:defRPr b="1" sz="3200"/>
            </a:pPr>
          </a:p>
          <a:p>
            <a:pPr algn="just">
              <a:defRPr b="1" sz="3200"/>
            </a:pPr>
          </a:p>
          <a:p>
            <a:pPr algn="just">
              <a:defRPr b="1" sz="3200"/>
            </a:pPr>
          </a:p>
          <a:p>
            <a:pPr algn="just">
              <a:defRPr b="1" sz="3200"/>
            </a:pPr>
          </a:p>
          <a:p>
            <a:pPr algn="just">
              <a:defRPr b="1" sz="3200"/>
            </a:pPr>
          </a:p>
          <a:p>
            <a:pPr algn="just">
              <a:defRPr b="1" sz="3200"/>
            </a:pPr>
            <a:r>
              <a:t>Early Italian animators mostly used drawn cel techniques and they were highly inspired by American productions.</a:t>
            </a:r>
            <a:endParaRPr>
              <a:latin typeface="Arial"/>
              <a:ea typeface="Arial"/>
              <a:cs typeface="Arial"/>
              <a:sym typeface="Arial"/>
            </a:endParaRPr>
          </a:p>
          <a:p>
            <a:pPr algn="just">
              <a:defRPr b="1" sz="3200"/>
            </a:pPr>
          </a:p>
          <a:p>
            <a:pPr algn="just">
              <a:defRPr b="1"/>
            </a:pPr>
          </a:p>
          <a:p>
            <a:pPr algn="just">
              <a:defRPr b="1" sz="2800"/>
            </a:pPr>
          </a:p>
          <a:p>
            <a:pPr algn="just">
              <a:defRPr b="1" sz="2300"/>
            </a:pPr>
          </a:p>
        </p:txBody>
      </p:sp>
      <p:pic>
        <p:nvPicPr>
          <p:cNvPr id="79" name="Zibillo e l'orso.jpg" descr="Zibillo e l'orso.jpg"/>
          <p:cNvPicPr>
            <a:picLocks noChangeAspect="1"/>
          </p:cNvPicPr>
          <p:nvPr/>
        </p:nvPicPr>
        <p:blipFill>
          <a:blip r:embed="rId3">
            <a:extLst/>
          </a:blip>
          <a:stretch>
            <a:fillRect/>
          </a:stretch>
        </p:blipFill>
        <p:spPr>
          <a:xfrm>
            <a:off x="2843808" y="2348880"/>
            <a:ext cx="3240360" cy="2430271"/>
          </a:xfrm>
          <a:prstGeom prst="rect">
            <a:avLst/>
          </a:prstGeom>
          <a:ln w="12700">
            <a:miter lim="400000"/>
          </a:ln>
        </p:spPr>
      </p:pic>
      <p:sp>
        <p:nvSpPr>
          <p:cNvPr id="80" name="Animation in Europe 2…"/>
          <p:cNvSpPr txBox="1"/>
          <p:nvPr/>
        </p:nvSpPr>
        <p:spPr>
          <a:xfrm>
            <a:off x="5390170" y="116632"/>
            <a:ext cx="3347072"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r">
              <a:defRPr b="1" sz="2800">
                <a:solidFill>
                  <a:srgbClr val="FFFFFF"/>
                </a:solidFill>
              </a:defRPr>
            </a:pPr>
            <a:r>
              <a:t>Animation in Europe 2</a:t>
            </a:r>
            <a:endParaRPr>
              <a:latin typeface="Arial"/>
              <a:ea typeface="Arial"/>
              <a:cs typeface="Arial"/>
              <a:sym typeface="Arial"/>
            </a:endParaRPr>
          </a:p>
          <a:p>
            <a:pPr indent="39687" algn="r">
              <a:defRPr sz="1800">
                <a:solidFill>
                  <a:srgbClr val="FFFFFF"/>
                </a:solidFill>
              </a:defRPr>
            </a:pPr>
            <a:r>
              <a:t>Italy 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Struttura predefinita">
  <a:themeElements>
    <a:clrScheme name="Struttura predefinita">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Struttura predefinita">
      <a:majorFont>
        <a:latin typeface="Helvetica"/>
        <a:ea typeface="Helvetica"/>
        <a:cs typeface="Helvetica"/>
      </a:majorFont>
      <a:minorFont>
        <a:latin typeface="Helvetica Neue"/>
        <a:ea typeface="Helvetica Neue"/>
        <a:cs typeface="Helvetica Neue"/>
      </a:minorFont>
    </a:fontScheme>
    <a:fmtScheme name="Struttura predefinit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truttura predefinita">
  <a:themeElements>
    <a:clrScheme name="Struttura predefinita">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Struttura predefinita">
      <a:majorFont>
        <a:latin typeface="Helvetica"/>
        <a:ea typeface="Helvetica"/>
        <a:cs typeface="Helvetica"/>
      </a:majorFont>
      <a:minorFont>
        <a:latin typeface="Helvetica Neue"/>
        <a:ea typeface="Helvetica Neue"/>
        <a:cs typeface="Helvetica Neue"/>
      </a:minorFont>
    </a:fontScheme>
    <a:fmtScheme name="Struttura predefinit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