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8" name="Shape 12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b="1" sz="1200">
        <a:latin typeface="+mj-lt"/>
        <a:ea typeface="+mj-ea"/>
        <a:cs typeface="+mj-cs"/>
        <a:sym typeface="Arial"/>
      </a:defRPr>
    </a:lvl1pPr>
    <a:lvl2pPr indent="228600" latinLnBrk="0">
      <a:defRPr b="1" sz="1200">
        <a:latin typeface="+mj-lt"/>
        <a:ea typeface="+mj-ea"/>
        <a:cs typeface="+mj-cs"/>
        <a:sym typeface="Arial"/>
      </a:defRPr>
    </a:lvl2pPr>
    <a:lvl3pPr indent="457200" latinLnBrk="0">
      <a:defRPr b="1" sz="1200">
        <a:latin typeface="+mj-lt"/>
        <a:ea typeface="+mj-ea"/>
        <a:cs typeface="+mj-cs"/>
        <a:sym typeface="Arial"/>
      </a:defRPr>
    </a:lvl3pPr>
    <a:lvl4pPr indent="685800" latinLnBrk="0">
      <a:defRPr b="1" sz="1200">
        <a:latin typeface="+mj-lt"/>
        <a:ea typeface="+mj-ea"/>
        <a:cs typeface="+mj-cs"/>
        <a:sym typeface="Arial"/>
      </a:defRPr>
    </a:lvl4pPr>
    <a:lvl5pPr indent="914400" latinLnBrk="0">
      <a:defRPr b="1" sz="1200">
        <a:latin typeface="+mj-lt"/>
        <a:ea typeface="+mj-ea"/>
        <a:cs typeface="+mj-cs"/>
        <a:sym typeface="Arial"/>
      </a:defRPr>
    </a:lvl5pPr>
    <a:lvl6pPr indent="1143000" latinLnBrk="0">
      <a:defRPr b="1" sz="1200">
        <a:latin typeface="+mj-lt"/>
        <a:ea typeface="+mj-ea"/>
        <a:cs typeface="+mj-cs"/>
        <a:sym typeface="Arial"/>
      </a:defRPr>
    </a:lvl6pPr>
    <a:lvl7pPr indent="1371600" latinLnBrk="0">
      <a:defRPr b="1" sz="1200">
        <a:latin typeface="+mj-lt"/>
        <a:ea typeface="+mj-ea"/>
        <a:cs typeface="+mj-cs"/>
        <a:sym typeface="Arial"/>
      </a:defRPr>
    </a:lvl7pPr>
    <a:lvl8pPr indent="1600200" latinLnBrk="0">
      <a:defRPr b="1" sz="1200">
        <a:latin typeface="+mj-lt"/>
        <a:ea typeface="+mj-ea"/>
        <a:cs typeface="+mj-cs"/>
        <a:sym typeface="Arial"/>
      </a:defRPr>
    </a:lvl8pPr>
    <a:lvl9pPr indent="1828800" latinLnBrk="0">
      <a:defRPr b="1"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</a:lvl1pPr>
            <a:lvl2pPr marL="0" indent="457200" algn="ctr">
              <a:buSzTx/>
              <a:buFontTx/>
              <a:buNone/>
            </a:lvl2pPr>
            <a:lvl3pPr marL="0" indent="914400" algn="ctr">
              <a:buSzTx/>
              <a:buFontTx/>
              <a:buNone/>
            </a:lvl3pPr>
            <a:lvl4pPr marL="0" indent="1371600" algn="ctr">
              <a:buSzTx/>
              <a:buFontTx/>
              <a:buNone/>
            </a:lvl4pPr>
            <a:lvl5pPr marL="0" indent="1828800" algn="ctr">
              <a:buSzTx/>
              <a:buFontTx/>
              <a:buNone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93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olo Testo"/>
          <p:cNvSpPr txBox="1"/>
          <p:nvPr>
            <p:ph type="title"/>
          </p:nvPr>
        </p:nvSpPr>
        <p:spPr>
          <a:xfrm>
            <a:off x="6629400" y="0"/>
            <a:ext cx="2057400" cy="6858000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02" name="Corpo livello uno…"/>
          <p:cNvSpPr txBox="1"/>
          <p:nvPr>
            <p:ph type="body" idx="1"/>
          </p:nvPr>
        </p:nvSpPr>
        <p:spPr>
          <a:xfrm>
            <a:off x="457200" y="0"/>
            <a:ext cx="6019800" cy="6858000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0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itolo Testo"/>
          <p:cNvSpPr txBox="1"/>
          <p:nvPr>
            <p:ph type="title"/>
          </p:nvPr>
        </p:nvSpPr>
        <p:spPr>
          <a:xfrm>
            <a:off x="457199" y="-1"/>
            <a:ext cx="8229601" cy="1692276"/>
          </a:xfrm>
          <a:prstGeom prst="rect">
            <a:avLst/>
          </a:prstGeom>
        </p:spPr>
        <p:txBody>
          <a:bodyPr/>
          <a:lstStyle>
            <a:lvl1pPr>
              <a:defRPr sz="4200"/>
            </a:lvl1pPr>
          </a:lstStyle>
          <a:p>
            <a:pPr/>
            <a:r>
              <a:t>Titolo Testo</a:t>
            </a:r>
          </a:p>
        </p:txBody>
      </p:sp>
      <p:sp>
        <p:nvSpPr>
          <p:cNvPr id="111" name="Corpo livello uno…"/>
          <p:cNvSpPr txBox="1"/>
          <p:nvPr>
            <p:ph type="body" idx="1"/>
          </p:nvPr>
        </p:nvSpPr>
        <p:spPr>
          <a:xfrm>
            <a:off x="457199" y="1600200"/>
            <a:ext cx="8229601" cy="5257800"/>
          </a:xfrm>
          <a:prstGeom prst="rect">
            <a:avLst/>
          </a:prstGeom>
        </p:spPr>
        <p:txBody>
          <a:bodyPr/>
          <a:lstStyle>
            <a:lvl1pPr marL="361156" indent="-321468">
              <a:defRPr sz="3000"/>
            </a:lvl1pPr>
            <a:lvl2pPr marL="752248" indent="-306160">
              <a:defRPr sz="3000"/>
            </a:lvl2pPr>
            <a:lvl3pPr marL="1189037" indent="-285750">
              <a:defRPr sz="3000"/>
            </a:lvl3pPr>
            <a:lvl4pPr marL="1703387" indent="-342899">
              <a:defRPr sz="3000"/>
            </a:lvl4pPr>
            <a:lvl5pPr marL="2160588" indent="-342900">
              <a:defRPr sz="3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12" name="Numero diapositiva"/>
          <p:cNvSpPr txBox="1"/>
          <p:nvPr>
            <p:ph type="sldNum" sz="quarter" idx="2"/>
          </p:nvPr>
        </p:nvSpPr>
        <p:spPr>
          <a:xfrm>
            <a:off x="7489895" y="6245225"/>
            <a:ext cx="258624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120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2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1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Testo"/>
          <p:cNvSpPr txBox="1"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Titolo Testo</a:t>
            </a:r>
          </a:p>
        </p:txBody>
      </p:sp>
      <p:sp>
        <p:nvSpPr>
          <p:cNvPr id="30" name="Corpo livello uno…"/>
          <p:cNvSpPr txBox="1"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000"/>
            </a:lvl1pPr>
            <a:lvl2pPr marL="0" indent="457200">
              <a:buSzTx/>
              <a:buFontTx/>
              <a:buNone/>
              <a:defRPr sz="2000"/>
            </a:lvl2pPr>
            <a:lvl3pPr marL="0" indent="914400">
              <a:buSzTx/>
              <a:buFontTx/>
              <a:buNone/>
              <a:defRPr sz="2000"/>
            </a:lvl3pPr>
            <a:lvl4pPr marL="0" indent="1371600">
              <a:buSzTx/>
              <a:buFontTx/>
              <a:buNone/>
              <a:defRPr sz="2000"/>
            </a:lvl4pPr>
            <a:lvl5pPr marL="0" indent="1828800">
              <a:buSzTx/>
              <a:buFontTx/>
              <a:buNone/>
              <a:defRPr sz="20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9" name="Corpo livello uno…"/>
          <p:cNvSpPr txBox="1"/>
          <p:nvPr>
            <p:ph type="body" sz="half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 marL="779462" indent="-333375">
              <a:defRPr sz="2800"/>
            </a:lvl2pPr>
            <a:lvl3pPr marL="1223327" indent="-320039">
              <a:defRPr sz="2800"/>
            </a:lvl3pPr>
            <a:lvl4pPr marL="1716087" indent="-355599">
              <a:defRPr sz="2800"/>
            </a:lvl4pPr>
            <a:lvl5pPr marL="2173288" indent="-355600"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8" name="Corpo livello uno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9" name="Rettangolo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5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olo Testo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73" name="Corpo livello uno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4" name="Rettangolo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7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olo Testo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Titolo Testo</a:t>
            </a:r>
          </a:p>
        </p:txBody>
      </p:sp>
      <p:sp>
        <p:nvSpPr>
          <p:cNvPr id="83" name="Immagine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Corpo livello uno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chemeClr val="accent3">
            <a:lumOff val="44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457200" y="0"/>
            <a:ext cx="8229600" cy="16922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7477021" y="6245225"/>
            <a:ext cx="284372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39687" marR="0" indent="-39687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39687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9687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9687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39687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382588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72659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08087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6247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3448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0648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7848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5047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2247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8C0D1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logo-dBC&amp;UniPD_bianco.pdf" descr="logo-dBC&amp;UniPD_bianco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963613"/>
            <a:ext cx="9144000" cy="6461127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History of Animation…"/>
          <p:cNvSpPr txBox="1"/>
          <p:nvPr>
            <p:ph type="body" sz="half" idx="1"/>
          </p:nvPr>
        </p:nvSpPr>
        <p:spPr>
          <a:xfrm>
            <a:off x="971550" y="3644900"/>
            <a:ext cx="7200900" cy="2879725"/>
          </a:xfrm>
          <a:prstGeom prst="rect">
            <a:avLst/>
          </a:prstGeom>
        </p:spPr>
        <p:txBody>
          <a:bodyPr/>
          <a:lstStyle/>
          <a:p>
            <a:pPr marL="0" indent="39687" algn="ctr">
              <a:buSzTx/>
              <a:buNone/>
              <a:defRPr b="1" i="1" sz="6000">
                <a:solidFill>
                  <a:schemeClr val="accent3">
                    <a:lumOff val="44000"/>
                  </a:schemeClr>
                </a:solidFill>
              </a:defRPr>
            </a:pPr>
            <a:r>
              <a:t>History of Animation</a:t>
            </a:r>
          </a:p>
          <a:p>
            <a:pPr marL="0" indent="39687" algn="ctr">
              <a:buSzTx/>
              <a:buNone/>
              <a:defRPr b="1" i="1"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Second Cycle Degree in Theatre, Film, Television and Media Studies</a:t>
            </a:r>
          </a:p>
          <a:p>
            <a:pPr marL="0" indent="39687" algn="r">
              <a:buSzTx/>
              <a:buNone/>
              <a:defRPr sz="2000">
                <a:solidFill>
                  <a:schemeClr val="accent3">
                    <a:lumOff val="44000"/>
                  </a:schemeClr>
                </a:solidFill>
              </a:defRPr>
            </a:pPr>
          </a:p>
          <a:p>
            <a:pPr marL="0" indent="39687" algn="r">
              <a:buSzTx/>
              <a:buNone/>
              <a:defRPr sz="2000">
                <a:solidFill>
                  <a:schemeClr val="accent3">
                    <a:lumOff val="44000"/>
                  </a:schemeClr>
                </a:solidFill>
              </a:defRPr>
            </a:pPr>
            <a:r>
              <a:t>Academic Year 2019-2020</a:t>
            </a:r>
          </a:p>
          <a:p>
            <a:pPr marL="0" indent="39687" algn="r">
              <a:buSzTx/>
              <a:buNone/>
              <a:defRPr b="1" sz="4000">
                <a:solidFill>
                  <a:schemeClr val="accent3">
                    <a:lumOff val="44000"/>
                  </a:schemeClr>
                </a:solidFill>
              </a:defRPr>
            </a:pPr>
            <a:r>
              <a:t>Lesson 14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pic>
        <p:nvPicPr>
          <p:cNvPr id="17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76" name="The Masters of Animation…"/>
          <p:cNvSpPr txBox="1"/>
          <p:nvPr/>
        </p:nvSpPr>
        <p:spPr>
          <a:xfrm>
            <a:off x="4824668" y="188639"/>
            <a:ext cx="38769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pPr>
            <a:r>
              <a:t>The Masters of Animation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McLaren</a:t>
            </a:r>
          </a:p>
        </p:txBody>
      </p:sp>
      <p:sp>
        <p:nvSpPr>
          <p:cNvPr id="177" name="Synchromy (Norman McLaren, 1971)"/>
          <p:cNvSpPr txBox="1"/>
          <p:nvPr/>
        </p:nvSpPr>
        <p:spPr>
          <a:xfrm>
            <a:off x="2783669" y="6055914"/>
            <a:ext cx="3576662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i="1" sz="1800"/>
            </a:pPr>
            <a:r>
              <a:t>Synchromy </a:t>
            </a:r>
            <a:r>
              <a:rPr i="0"/>
              <a:t>(Norman McLaren, 1971)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sp>
        <p:nvSpPr>
          <p:cNvPr id="180" name="Suggested readings"/>
          <p:cNvSpPr txBox="1"/>
          <p:nvPr/>
        </p:nvSpPr>
        <p:spPr>
          <a:xfrm>
            <a:off x="5982469" y="188912"/>
            <a:ext cx="2890070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lvl1pPr>
          </a:lstStyle>
          <a:p>
            <a:pPr/>
            <a:r>
              <a:t>Suggested readings</a:t>
            </a:r>
          </a:p>
        </p:txBody>
      </p:sp>
      <p:pic>
        <p:nvPicPr>
          <p:cNvPr id="181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Giannalberto Bendazzi, Animation. A World History. 3 voll., Waltham, Massachusetts: Focal Press, 2015, Vol. II, pp. 30-36: “Norman McLaren”."/>
          <p:cNvSpPr txBox="1"/>
          <p:nvPr/>
        </p:nvSpPr>
        <p:spPr>
          <a:xfrm>
            <a:off x="684213" y="1268412"/>
            <a:ext cx="7367586" cy="2301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b="1" sz="1600"/>
            </a:pPr>
            <a:r>
              <a:t>Giannalberto Bendazzi, Animation. A World History. 3 voll., Waltham, Massachusetts: Focal Press, 2015, Vol. II, pp. 30-36: “Norman McLaren”.</a:t>
            </a:r>
          </a:p>
          <a:p>
            <a:pPr algn="just">
              <a:defRPr b="1" sz="1600"/>
            </a:pPr>
          </a:p>
          <a:p>
            <a:pPr algn="just">
              <a:defRPr b="1" sz="3200"/>
            </a:pPr>
          </a:p>
          <a:p>
            <a:pPr algn="just">
              <a:defRPr b="1" sz="3200"/>
            </a:p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pic>
        <p:nvPicPr>
          <p:cNvPr id="134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Norman McLaren (1914-1987)"/>
          <p:cNvSpPr txBox="1"/>
          <p:nvPr/>
        </p:nvSpPr>
        <p:spPr>
          <a:xfrm>
            <a:off x="504032" y="1201067"/>
            <a:ext cx="8135936" cy="291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4400"/>
            </a:pPr>
            <a:r>
              <a:t>Norman McLaren (1914-1987)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b="1"/>
            </a:pPr>
          </a:p>
          <a:p>
            <a:pPr algn="just">
              <a:defRPr b="1"/>
            </a:pPr>
          </a:p>
          <a:p>
            <a:pPr algn="ctr">
              <a:defRPr b="1" sz="4400"/>
            </a:pPr>
          </a:p>
          <a:p>
            <a:pPr algn="just">
              <a:defRPr b="1" sz="2300"/>
            </a:pPr>
          </a:p>
        </p:txBody>
      </p:sp>
      <p:sp>
        <p:nvSpPr>
          <p:cNvPr id="136" name="The Masters of Animation…"/>
          <p:cNvSpPr txBox="1"/>
          <p:nvPr/>
        </p:nvSpPr>
        <p:spPr>
          <a:xfrm>
            <a:off x="4824668" y="188639"/>
            <a:ext cx="38769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pPr>
            <a:r>
              <a:t>The Masters of Animation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McLaren</a:t>
            </a:r>
          </a:p>
        </p:txBody>
      </p:sp>
      <p:sp>
        <p:nvSpPr>
          <p:cNvPr id="137" name="Opening Speech (Norman McLaren, 1960)"/>
          <p:cNvSpPr txBox="1"/>
          <p:nvPr/>
        </p:nvSpPr>
        <p:spPr>
          <a:xfrm>
            <a:off x="2539181" y="6012779"/>
            <a:ext cx="406563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i="1" sz="1800"/>
            </a:pPr>
            <a:r>
              <a:t>Opening Speech </a:t>
            </a:r>
            <a:r>
              <a:rPr i="0"/>
              <a:t>(Norman McLaren, 1960)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pic>
        <p:nvPicPr>
          <p:cNvPr id="140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41" name="He was born in Scotland. His father, an interior designer, encouraged young Norman’s enrollment at the School of Fine Arts in Glasgow, in 1933.…"/>
          <p:cNvSpPr txBox="1"/>
          <p:nvPr/>
        </p:nvSpPr>
        <p:spPr>
          <a:xfrm>
            <a:off x="395536" y="980727"/>
            <a:ext cx="8135936" cy="6644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/>
            </a:pPr>
          </a:p>
          <a:p>
            <a:pPr algn="just">
              <a:defRPr b="1"/>
            </a:pPr>
            <a:r>
              <a:t>He was born in Scotland. His father, an interior designer, encouraged young Norman’s enrollment at the School of Fine Arts in Glasgow, in 1933.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</a:p>
          <a:p>
            <a:pPr algn="just">
              <a:defRPr b="1"/>
            </a:pPr>
            <a:r>
              <a:t>There, he distinguished himself by making films. He found an abandoned 35 mm projector in the school basement. He did not own a camera, so he started painting directly on film stock.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</a:p>
          <a:p>
            <a:pPr algn="just">
              <a:defRPr b="1"/>
            </a:pPr>
            <a:r>
              <a:t>1937: He started working at the General Post Office, London, under the sponsorship of John Grierson. </a:t>
            </a:r>
            <a:r>
              <a:rPr i="1"/>
              <a:t>Love on the Wing </a:t>
            </a:r>
            <a:r>
              <a:t>(1938): his first “official” short film featuring animation painted directly on film.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</a:p>
          <a:p>
            <a:pPr algn="ctr">
              <a:defRPr b="1" sz="4400"/>
            </a:pPr>
          </a:p>
          <a:p>
            <a:pPr algn="just">
              <a:defRPr b="1" sz="2300"/>
            </a:pPr>
          </a:p>
        </p:txBody>
      </p:sp>
      <p:sp>
        <p:nvSpPr>
          <p:cNvPr id="142" name="The Masters of Animation…"/>
          <p:cNvSpPr txBox="1"/>
          <p:nvPr/>
        </p:nvSpPr>
        <p:spPr>
          <a:xfrm>
            <a:off x="4824668" y="188639"/>
            <a:ext cx="38769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pPr>
            <a:r>
              <a:t>The Masters of Animation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McLaren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pic>
        <p:nvPicPr>
          <p:cNvPr id="14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1939: New York, Guggenheim Foundation. Dots and Loops, and a few of other experimental short films. John Grierson invited him to work at the new Canadian film office: the National Film Board of Canada.…"/>
          <p:cNvSpPr txBox="1"/>
          <p:nvPr/>
        </p:nvSpPr>
        <p:spPr>
          <a:xfrm>
            <a:off x="395536" y="1340767"/>
            <a:ext cx="8135936" cy="6276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/>
            </a:pPr>
          </a:p>
          <a:p>
            <a:pPr algn="just">
              <a:defRPr b="1"/>
            </a:pPr>
            <a:r>
              <a:t>1939: New York, Guggenheim Foundation. </a:t>
            </a:r>
            <a:r>
              <a:rPr i="1"/>
              <a:t>Dots</a:t>
            </a:r>
            <a:r>
              <a:t> and </a:t>
            </a:r>
            <a:r>
              <a:rPr i="1"/>
              <a:t>Loops</a:t>
            </a:r>
            <a:r>
              <a:t>, and a few of other experimental short films. John Grierson invited him to work at the new Canadian film office: the National Film Board of Canada.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</a:p>
          <a:p>
            <a:pPr algn="just">
              <a:defRPr b="1"/>
            </a:pPr>
            <a:r>
              <a:t>1943: McLaren is asked to organize an animation department inside the National Film Board. He started working with animators such as George Dunning, Jean-Paul Ladouceur, René Jodoin, Jim McKay and Grant Munro.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</a:p>
          <a:p>
            <a:pPr algn="just">
              <a:defRPr b="1"/>
            </a:pPr>
            <a:r>
              <a:t>1952:  </a:t>
            </a:r>
            <a:r>
              <a:rPr i="1"/>
              <a:t>Neighbors</a:t>
            </a:r>
            <a:r>
              <a:t> is awarded an Oscar.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just">
              <a:defRPr b="1"/>
            </a:pPr>
          </a:p>
          <a:p>
            <a:pPr algn="ctr">
              <a:defRPr b="1" sz="4400"/>
            </a:pPr>
          </a:p>
          <a:p>
            <a:pPr algn="just">
              <a:defRPr b="1" sz="2300"/>
            </a:pPr>
          </a:p>
        </p:txBody>
      </p:sp>
      <p:sp>
        <p:nvSpPr>
          <p:cNvPr id="147" name="The Masters of Animation…"/>
          <p:cNvSpPr txBox="1"/>
          <p:nvPr/>
        </p:nvSpPr>
        <p:spPr>
          <a:xfrm>
            <a:off x="4824668" y="188639"/>
            <a:ext cx="38769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pPr>
            <a:r>
              <a:t>The Masters of Animation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McLaren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pic>
        <p:nvPicPr>
          <p:cNvPr id="150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51" name="McLaren and animation as a complete form of art…"/>
          <p:cNvSpPr txBox="1"/>
          <p:nvPr/>
        </p:nvSpPr>
        <p:spPr>
          <a:xfrm>
            <a:off x="323528" y="980727"/>
            <a:ext cx="8135936" cy="545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/>
            </a:pPr>
          </a:p>
          <a:p>
            <a:pPr algn="ctr">
              <a:defRPr b="1" sz="4400"/>
            </a:pPr>
            <a:r>
              <a:t>McLaren and animation as a complete form of art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algn="ctr">
              <a:defRPr b="1" sz="4400"/>
            </a:pPr>
          </a:p>
          <a:p>
            <a:pPr marL="457200" indent="-457200" algn="just">
              <a:buSzPct val="100000"/>
              <a:buChar char="-"/>
              <a:defRPr b="1" sz="2800"/>
            </a:pPr>
            <a:r>
              <a:t>Technique;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marL="457200" indent="-457200" algn="just">
              <a:buSzPct val="100000"/>
              <a:buChar char="-"/>
              <a:defRPr b="1" sz="2800"/>
            </a:pPr>
            <a:r>
              <a:t>Free-flowing creation;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marL="457200" indent="-457200" algn="just">
              <a:buSzPct val="100000"/>
              <a:buChar char="-"/>
              <a:defRPr b="1" sz="2800"/>
            </a:pPr>
            <a:r>
              <a:t>The social role of the free artist;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marL="457200" indent="-457200" algn="just">
              <a:buSzPct val="100000"/>
              <a:buChar char="-"/>
              <a:defRPr b="1" sz="2800"/>
            </a:pPr>
            <a:r>
              <a:t>A cinema without words (“abstract”, just like music).</a:t>
            </a:r>
          </a:p>
          <a:p>
            <a:pPr algn="just">
              <a:defRPr b="1" sz="2300"/>
            </a:pPr>
          </a:p>
        </p:txBody>
      </p:sp>
      <p:sp>
        <p:nvSpPr>
          <p:cNvPr id="152" name="The Masters of Animation…"/>
          <p:cNvSpPr txBox="1"/>
          <p:nvPr/>
        </p:nvSpPr>
        <p:spPr>
          <a:xfrm>
            <a:off x="4824668" y="188639"/>
            <a:ext cx="38769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pPr>
            <a:r>
              <a:t>The Masters of Animation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McLaren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pic>
        <p:nvPicPr>
          <p:cNvPr id="15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he Masters of Animation…"/>
          <p:cNvSpPr txBox="1"/>
          <p:nvPr/>
        </p:nvSpPr>
        <p:spPr>
          <a:xfrm>
            <a:off x="4824668" y="188639"/>
            <a:ext cx="38769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pPr>
            <a:r>
              <a:t>The Masters of Animation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McLaren</a:t>
            </a:r>
          </a:p>
        </p:txBody>
      </p:sp>
      <p:sp>
        <p:nvSpPr>
          <p:cNvPr id="157" name="C’est l’aviron (Norman McLaren, 1944)"/>
          <p:cNvSpPr txBox="1"/>
          <p:nvPr/>
        </p:nvSpPr>
        <p:spPr>
          <a:xfrm>
            <a:off x="2688108" y="5842644"/>
            <a:ext cx="3767784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i="1" sz="1800"/>
            </a:pPr>
            <a:r>
              <a:t>C’est l’aviron </a:t>
            </a:r>
            <a:r>
              <a:rPr i="0"/>
              <a:t>(Norman McLaren, 1944)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pic>
        <p:nvPicPr>
          <p:cNvPr id="160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The Masters of Animation…"/>
          <p:cNvSpPr txBox="1"/>
          <p:nvPr/>
        </p:nvSpPr>
        <p:spPr>
          <a:xfrm>
            <a:off x="4824668" y="188639"/>
            <a:ext cx="38769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pPr>
            <a:r>
              <a:t>The Masters of Animation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McLaren</a:t>
            </a:r>
          </a:p>
        </p:txBody>
      </p:sp>
      <p:sp>
        <p:nvSpPr>
          <p:cNvPr id="162" name="La poulette grise (Norman McLaren, 1947)"/>
          <p:cNvSpPr txBox="1"/>
          <p:nvPr/>
        </p:nvSpPr>
        <p:spPr>
          <a:xfrm>
            <a:off x="2483767" y="5949279"/>
            <a:ext cx="4176466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i="1" sz="1800"/>
            </a:pPr>
            <a:r>
              <a:t>La poulette grise </a:t>
            </a:r>
            <a:r>
              <a:rPr i="0"/>
              <a:t>(Norman McLaren, 1947)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pic>
        <p:nvPicPr>
          <p:cNvPr id="165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66" name="The Masters of Animation…"/>
          <p:cNvSpPr txBox="1"/>
          <p:nvPr/>
        </p:nvSpPr>
        <p:spPr>
          <a:xfrm>
            <a:off x="4824668" y="188639"/>
            <a:ext cx="38769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pPr>
            <a:r>
              <a:t>The Masters of Animation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McLaren</a:t>
            </a:r>
          </a:p>
        </p:txBody>
      </p:sp>
      <p:sp>
        <p:nvSpPr>
          <p:cNvPr id="167" name="Begone Dull Care (Norman McLaren, 1949)"/>
          <p:cNvSpPr txBox="1"/>
          <p:nvPr/>
        </p:nvSpPr>
        <p:spPr>
          <a:xfrm>
            <a:off x="2476686" y="5983559"/>
            <a:ext cx="419062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i="1" sz="1800"/>
            </a:pPr>
            <a:r>
              <a:t>Begone Dull Care </a:t>
            </a:r>
            <a:r>
              <a:rPr i="0"/>
              <a:t>(Norman McLaren, 1949)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ttangolo"/>
          <p:cNvSpPr/>
          <p:nvPr/>
        </p:nvSpPr>
        <p:spPr>
          <a:xfrm>
            <a:off x="0" y="0"/>
            <a:ext cx="9144000" cy="981075"/>
          </a:xfrm>
          <a:prstGeom prst="rect">
            <a:avLst/>
          </a:prstGeom>
          <a:solidFill>
            <a:srgbClr val="8C0E1D"/>
          </a:solidFill>
          <a:ln w="12700">
            <a:miter lim="400000"/>
          </a:ln>
        </p:spPr>
        <p:txBody>
          <a:bodyPr lIns="45719" rIns="45719"/>
          <a:lstStyle/>
          <a:p>
            <a:pPr>
              <a:defRPr b="1">
                <a:latin typeface="+mj-lt"/>
                <a:ea typeface="+mj-ea"/>
                <a:cs typeface="+mj-cs"/>
                <a:sym typeface="Arial"/>
              </a:defRPr>
            </a:pPr>
          </a:p>
        </p:txBody>
      </p:sp>
      <p:pic>
        <p:nvPicPr>
          <p:cNvPr id="170" name="logo-dBC&amp;UniPD_orizzontale_testuale_rosso.pdf" descr="logo-dBC&amp;UniPD_orizzontale_testuale_rosso.pdf"/>
          <p:cNvPicPr>
            <a:picLocks noChangeAspect="1"/>
          </p:cNvPicPr>
          <p:nvPr/>
        </p:nvPicPr>
        <p:blipFill>
          <a:blip r:embed="rId2">
            <a:extLst/>
          </a:blip>
          <a:srcRect l="5080" t="40810" r="3255" b="40321"/>
          <a:stretch>
            <a:fillRect/>
          </a:stretch>
        </p:blipFill>
        <p:spPr>
          <a:xfrm>
            <a:off x="179387" y="6453187"/>
            <a:ext cx="1871663" cy="273051"/>
          </a:xfrm>
          <a:prstGeom prst="rect">
            <a:avLst/>
          </a:prstGeom>
          <a:ln w="12700">
            <a:miter lim="400000"/>
          </a:ln>
        </p:spPr>
      </p:pic>
      <p:sp>
        <p:nvSpPr>
          <p:cNvPr id="171" name="The Masters of Animation…"/>
          <p:cNvSpPr txBox="1"/>
          <p:nvPr/>
        </p:nvSpPr>
        <p:spPr>
          <a:xfrm>
            <a:off x="4824668" y="188639"/>
            <a:ext cx="3876999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indent="39687" algn="r">
              <a:defRPr b="1" sz="2800">
                <a:solidFill>
                  <a:schemeClr val="accent3">
                    <a:lumOff val="44000"/>
                  </a:schemeClr>
                </a:solidFill>
              </a:defRPr>
            </a:pPr>
            <a:r>
              <a:t>The Masters of Animation</a:t>
            </a:r>
            <a:endParaRPr>
              <a:latin typeface="+mj-lt"/>
              <a:ea typeface="+mj-ea"/>
              <a:cs typeface="+mj-cs"/>
              <a:sym typeface="Arial"/>
            </a:endParaRPr>
          </a:p>
          <a:p>
            <a:pPr indent="39687" algn="r">
              <a:defRPr sz="1600">
                <a:solidFill>
                  <a:schemeClr val="accent3">
                    <a:lumOff val="44000"/>
                  </a:schemeClr>
                </a:solidFill>
              </a:defRPr>
            </a:pPr>
            <a:r>
              <a:t>McLaren</a:t>
            </a:r>
          </a:p>
        </p:txBody>
      </p:sp>
      <p:sp>
        <p:nvSpPr>
          <p:cNvPr id="172" name="Pas de deux (Norman McLaren, 1968)"/>
          <p:cNvSpPr txBox="1"/>
          <p:nvPr/>
        </p:nvSpPr>
        <p:spPr>
          <a:xfrm>
            <a:off x="2739566" y="6055914"/>
            <a:ext cx="3664868" cy="370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b="1" i="1" sz="1800"/>
            </a:pPr>
            <a:r>
              <a:t>Pas de deux </a:t>
            </a:r>
            <a:r>
              <a:rPr i="0"/>
              <a:t>(Norman McLaren, 1968)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advClick="1" p14:dur="1000">
        <p:dissolv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Struttura predefinita">
  <a:themeElements>
    <a:clrScheme name="Struttura predefini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Struttura predefinita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ruttura predefini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truttura predefinita">
  <a:themeElements>
    <a:clrScheme name="Struttura predefinit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Struttura predefinita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truttura predefini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