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6" name="Shape 26"/>
          <p:cNvSpPr/>
          <p:nvPr>
            <p:ph type="sldImg"/>
          </p:nvPr>
        </p:nvSpPr>
        <p:spPr>
          <a:xfrm>
            <a:off x="1143000" y="685800"/>
            <a:ext cx="4572000" cy="3429000"/>
          </a:xfrm>
          <a:prstGeom prst="rect">
            <a:avLst/>
          </a:prstGeom>
        </p:spPr>
        <p:txBody>
          <a:bodyPr/>
          <a:lstStyle/>
          <a:p>
            <a:pPr/>
          </a:p>
        </p:txBody>
      </p:sp>
      <p:sp>
        <p:nvSpPr>
          <p:cNvPr id="27" name="Shape 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contenuto">
    <p:spTree>
      <p:nvGrpSpPr>
        <p:cNvPr id="1" name=""/>
        <p:cNvGrpSpPr/>
        <p:nvPr/>
      </p:nvGrpSpPr>
      <p:grpSpPr>
        <a:xfrm>
          <a:off x="0" y="0"/>
          <a:ext cx="0" cy="0"/>
          <a:chOff x="0" y="0"/>
          <a:chExt cx="0" cy="0"/>
        </a:xfrm>
      </p:grpSpPr>
      <p:sp>
        <p:nvSpPr>
          <p:cNvPr id="18" name="Titolo Testo"/>
          <p:cNvSpPr txBox="1"/>
          <p:nvPr>
            <p:ph type="title"/>
          </p:nvPr>
        </p:nvSpPr>
        <p:spPr>
          <a:xfrm>
            <a:off x="457200" y="0"/>
            <a:ext cx="8229600" cy="1692275"/>
          </a:xfrm>
          <a:prstGeom prst="rect">
            <a:avLst/>
          </a:prstGeom>
        </p:spPr>
        <p:txBody>
          <a:bodyPr>
            <a:normAutofit fontScale="100000" lnSpcReduction="0"/>
          </a:bodyPr>
          <a:lstStyle>
            <a:lvl1pPr marL="39687" indent="-39687"/>
          </a:lstStyle>
          <a:p>
            <a:pPr/>
            <a:r>
              <a:t>Titolo Testo</a:t>
            </a:r>
          </a:p>
        </p:txBody>
      </p:sp>
      <p:sp>
        <p:nvSpPr>
          <p:cNvPr id="19" name="Corpo livello uno…"/>
          <p:cNvSpPr txBox="1"/>
          <p:nvPr>
            <p:ph type="body" idx="1"/>
          </p:nvPr>
        </p:nvSpPr>
        <p:spPr>
          <a:prstGeom prst="rect">
            <a:avLst/>
          </a:prstGeom>
        </p:spPr>
        <p:txBody>
          <a:bodyPr>
            <a:normAutofit fontScale="100000" lnSpcReduction="0"/>
          </a:bodyPr>
          <a:lstStyle>
            <a:lvl1pPr marL="382588">
              <a:buChar char="•"/>
            </a:lvl1pPr>
            <a:lvl2pPr marL="772659"/>
            <a:lvl3pPr marL="1208087"/>
            <a:lvl4pPr marL="1726247" indent="-365759"/>
            <a:lvl5pPr marL="2183448" indent="-365760"/>
          </a:lstStyle>
          <a:p>
            <a:pPr/>
            <a:r>
              <a:t>Corpo livello uno</a:t>
            </a:r>
          </a:p>
          <a:p>
            <a:pPr lvl="1"/>
            <a:r>
              <a:t>Corpo livello due</a:t>
            </a:r>
          </a:p>
          <a:p>
            <a:pPr lvl="2"/>
            <a:r>
              <a:t>Corpo livello tre</a:t>
            </a:r>
          </a:p>
          <a:p>
            <a:pPr lvl="3"/>
            <a:r>
              <a:t>Corpo livello quattro</a:t>
            </a:r>
          </a:p>
          <a:p>
            <a:pPr lvl="4"/>
            <a:r>
              <a:t>Corpo livello cinque</a:t>
            </a:r>
          </a:p>
        </p:txBody>
      </p:sp>
      <p:sp>
        <p:nvSpPr>
          <p:cNvPr id="20" name="Numero diapositiva"/>
          <p:cNvSpPr txBox="1"/>
          <p:nvPr>
            <p:ph type="sldNum" sz="quarter" idx="2"/>
          </p:nvPr>
        </p:nvSpPr>
        <p:spPr>
          <a:xfrm>
            <a:off x="7477021" y="6245225"/>
            <a:ext cx="284372" cy="307340"/>
          </a:xfrm>
          <a:prstGeom prst="rect">
            <a:avLst/>
          </a:prstGeom>
        </p:spPr>
        <p:txBody>
          <a:bodyPr/>
          <a:lstStyle>
            <a:lvl1pPr defTabSz="914400"/>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Numero diapositiva"/>
          <p:cNvSpPr txBox="1"/>
          <p:nvPr>
            <p:ph type="sldNum" sz="quarter" idx="2"/>
          </p:nvPr>
        </p:nvSpPr>
        <p:spPr>
          <a:xfrm>
            <a:off x="7477020" y="6245225"/>
            <a:ext cx="284372" cy="307340"/>
          </a:xfrm>
          <a:prstGeom prst="rect">
            <a:avLst/>
          </a:prstGeom>
          <a:ln w="12700">
            <a:miter lim="400000"/>
          </a:ln>
        </p:spPr>
        <p:txBody>
          <a:bodyPr wrap="none" lIns="45719" rIns="45719">
            <a:spAutoFit/>
          </a:bodyPr>
          <a:lstStyle>
            <a:lvl1pPr algn="ctr" defTabSz="457200">
              <a:defRPr sz="1400"/>
            </a:lvl1pPr>
          </a:lstStyle>
          <a:p>
            <a:pPr/>
            <a:fld id="{86CB4B4D-7CA3-9044-876B-883B54F8677D}" type="slidenum"/>
          </a:p>
        </p:txBody>
      </p:sp>
      <p:sp>
        <p:nvSpPr>
          <p:cNvPr id="3" name="Titolo Testo"/>
          <p:cNvSpPr txBox="1"/>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Titolo Testo</a:t>
            </a:r>
          </a:p>
        </p:txBody>
      </p:sp>
      <p:sp>
        <p:nvSpPr>
          <p:cNvPr id="4" name="Corpo livello uno…"/>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r>
              <a:t>Corpo livello uno</a:t>
            </a:r>
          </a:p>
          <a:p>
            <a:pPr lvl="1"/>
            <a:r>
              <a:t>Corpo livello due</a:t>
            </a:r>
          </a:p>
          <a:p>
            <a:pPr lvl="2"/>
            <a:r>
              <a:t>Corpo livello tre</a:t>
            </a:r>
          </a:p>
          <a:p>
            <a:pPr lvl="3"/>
            <a:r>
              <a:t>Corpo livello quattro</a:t>
            </a:r>
          </a:p>
          <a:p>
            <a:pPr lvl="4"/>
            <a:r>
              <a:t>Corpo livello cinque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1pPr>
      <a:lvl2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2pPr>
      <a:lvl3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3pPr>
      <a:lvl4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4pPr>
      <a:lvl5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5pPr>
      <a:lvl6pPr marL="39687" marR="0" indent="417512"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6pPr>
      <a:lvl7pPr marL="39687" marR="0" indent="874712"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7pPr>
      <a:lvl8pPr marL="39687" marR="0" indent="1331912"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8pPr>
      <a:lvl9pPr marL="39687" marR="0" indent="1789112"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9pPr>
    </p:titleStyle>
    <p:bodyStyle>
      <a:lvl1pPr marL="382587"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1pPr>
      <a:lvl2pPr marL="772658"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2pPr>
      <a:lvl3pPr marL="1208087"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3pPr>
      <a:lvl4pPr marL="1726247"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4pPr>
      <a:lvl5pPr marL="22240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5pPr>
      <a:lvl6pPr marL="26812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6pPr>
      <a:lvl7pPr marL="31384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7pPr>
      <a:lvl8pPr marL="35956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8pPr>
      <a:lvl9pPr marL="40528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9pPr>
    </p:bodyStyle>
    <p:otherStyle>
      <a:lvl1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1pPr>
      <a:lvl2pPr marL="0" marR="0" indent="45720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2pPr>
      <a:lvl3pPr marL="0" marR="0" indent="91440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3pPr>
      <a:lvl4pPr marL="0" marR="0" indent="137160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4pPr>
      <a:lvl5pPr marL="0" marR="0" indent="182880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8C0D1C"/>
        </a:solidFill>
      </p:bgPr>
    </p:bg>
    <p:spTree>
      <p:nvGrpSpPr>
        <p:cNvPr id="1" name=""/>
        <p:cNvGrpSpPr/>
        <p:nvPr/>
      </p:nvGrpSpPr>
      <p:grpSpPr>
        <a:xfrm>
          <a:off x="0" y="0"/>
          <a:ext cx="0" cy="0"/>
          <a:chOff x="0" y="0"/>
          <a:chExt cx="0" cy="0"/>
        </a:xfrm>
      </p:grpSpPr>
      <p:pic>
        <p:nvPicPr>
          <p:cNvPr id="29" name="logo-dBC&amp;UniPD_bianco.pdf" descr="logo-dBC&amp;UniPD_bianco.pdf"/>
          <p:cNvPicPr>
            <a:picLocks noChangeAspect="1"/>
          </p:cNvPicPr>
          <p:nvPr/>
        </p:nvPicPr>
        <p:blipFill>
          <a:blip r:embed="rId2">
            <a:extLst/>
          </a:blip>
          <a:stretch>
            <a:fillRect/>
          </a:stretch>
        </p:blipFill>
        <p:spPr>
          <a:xfrm>
            <a:off x="0" y="-963613"/>
            <a:ext cx="9144000" cy="6461126"/>
          </a:xfrm>
          <a:prstGeom prst="rect">
            <a:avLst/>
          </a:prstGeom>
          <a:ln w="12700">
            <a:miter lim="400000"/>
          </a:ln>
        </p:spPr>
      </p:pic>
      <p:sp>
        <p:nvSpPr>
          <p:cNvPr id="30" name="History of Animation…"/>
          <p:cNvSpPr txBox="1"/>
          <p:nvPr>
            <p:ph type="body" sz="half" idx="4294967295"/>
          </p:nvPr>
        </p:nvSpPr>
        <p:spPr>
          <a:xfrm>
            <a:off x="971550" y="3644900"/>
            <a:ext cx="7200900" cy="2879725"/>
          </a:xfrm>
          <a:prstGeom prst="rect">
            <a:avLst/>
          </a:prstGeom>
        </p:spPr>
        <p:txBody>
          <a:bodyPr>
            <a:normAutofit fontScale="100000" lnSpcReduction="0"/>
          </a:bodyPr>
          <a:lstStyle/>
          <a:p>
            <a:pPr marL="0" indent="39687" algn="ctr">
              <a:buSzTx/>
              <a:buNone/>
              <a:defRPr b="1" i="1" sz="6000">
                <a:solidFill>
                  <a:srgbClr val="FFFFFF"/>
                </a:solidFill>
              </a:defRPr>
            </a:pPr>
            <a:r>
              <a:t>History of Animation</a:t>
            </a:r>
          </a:p>
          <a:p>
            <a:pPr marL="0" indent="39687" algn="ctr">
              <a:buSzTx/>
              <a:buNone/>
              <a:defRPr b="1" i="1" sz="1600">
                <a:solidFill>
                  <a:srgbClr val="FFFFFF"/>
                </a:solidFill>
              </a:defRPr>
            </a:pPr>
            <a:r>
              <a:t>Second Cycle Degree in Theatre, Film, Television and Media Studies</a:t>
            </a:r>
          </a:p>
          <a:p>
            <a:pPr marL="0" indent="39687" algn="r">
              <a:buSzTx/>
              <a:buNone/>
              <a:defRPr sz="2000">
                <a:solidFill>
                  <a:srgbClr val="FFFFFF"/>
                </a:solidFill>
              </a:defRPr>
            </a:pPr>
          </a:p>
          <a:p>
            <a:pPr marL="0" indent="39687" algn="r">
              <a:buSzTx/>
              <a:buNone/>
              <a:defRPr sz="2000">
                <a:solidFill>
                  <a:srgbClr val="FFFFFF"/>
                </a:solidFill>
              </a:defRPr>
            </a:pPr>
            <a:r>
              <a:t>Academic Year 2019-2020</a:t>
            </a:r>
          </a:p>
          <a:p>
            <a:pPr marL="0" indent="39687" algn="r">
              <a:buSzTx/>
              <a:buNone/>
              <a:defRPr b="1" sz="4000">
                <a:solidFill>
                  <a:srgbClr val="FFFFFF"/>
                </a:solidFill>
              </a:defRPr>
            </a:pPr>
            <a:r>
              <a:t>Lesson 15</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73"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Czechoslovakia</a:t>
            </a:r>
          </a:p>
        </p:txBody>
      </p:sp>
      <p:pic>
        <p:nvPicPr>
          <p:cNvPr id="7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75" name="At first an optimist, fascinated by fairy tales and legends (Císaruv Slavík, The Emperor’s Nightingale, 1948), Trnka produced his last full length feature in 1959: Sen noci svatojáské (A Midsummer Night’s Dream).…"/>
          <p:cNvSpPr txBox="1"/>
          <p:nvPr/>
        </p:nvSpPr>
        <p:spPr>
          <a:xfrm>
            <a:off x="467544" y="1268759"/>
            <a:ext cx="8135936" cy="553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3200"/>
            </a:pPr>
            <a:r>
              <a:t>At first an optimist, fascinated by fairy tales and legends (</a:t>
            </a:r>
            <a:r>
              <a:rPr i="1"/>
              <a:t>Císaruv Slavík</a:t>
            </a:r>
            <a:r>
              <a:t>, </a:t>
            </a:r>
            <a:r>
              <a:rPr i="1"/>
              <a:t>The Emperor’s Nightingale</a:t>
            </a:r>
            <a:r>
              <a:t>, 1948), Trnka produced his last full length feature in 1959: </a:t>
            </a:r>
            <a:r>
              <a:rPr i="1"/>
              <a:t>Sen noci svatojáské </a:t>
            </a:r>
            <a:r>
              <a:t>(</a:t>
            </a:r>
            <a:r>
              <a:rPr i="1"/>
              <a:t>A Midsummer Night’s Dream</a:t>
            </a:r>
            <a:r>
              <a:t>).</a:t>
            </a:r>
            <a:endParaRPr>
              <a:latin typeface="Arial"/>
              <a:ea typeface="Arial"/>
              <a:cs typeface="Arial"/>
              <a:sym typeface="Arial"/>
            </a:endParaRPr>
          </a:p>
          <a:p>
            <a:pPr algn="just">
              <a:defRPr b="1" sz="3200"/>
            </a:pPr>
          </a:p>
          <a:p>
            <a:pPr algn="just">
              <a:defRPr b="1" sz="3200"/>
            </a:pPr>
            <a:r>
              <a:t>In the 60s, however, he fell into a deep depression. This state of mind is clearly evident in </a:t>
            </a:r>
            <a:r>
              <a:rPr i="1"/>
              <a:t>Ruka</a:t>
            </a:r>
            <a:r>
              <a:t> (</a:t>
            </a:r>
            <a:r>
              <a:rPr i="1"/>
              <a:t>The Hand</a:t>
            </a:r>
            <a:r>
              <a:t>, 1965), his last short film: a sour satire on creative freedom.</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78"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Czechoslovakia</a:t>
            </a:r>
          </a:p>
        </p:txBody>
      </p:sp>
      <p:pic>
        <p:nvPicPr>
          <p:cNvPr id="7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80" name="Císaruv Slavík (The Emperor’s Nightingale, Jiří Trnka, 1948)"/>
          <p:cNvSpPr txBox="1"/>
          <p:nvPr/>
        </p:nvSpPr>
        <p:spPr>
          <a:xfrm>
            <a:off x="818444" y="5983559"/>
            <a:ext cx="7507112"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i="1" sz="2000">
                <a:latin typeface="Arial"/>
                <a:ea typeface="Arial"/>
                <a:cs typeface="Arial"/>
                <a:sym typeface="Arial"/>
              </a:defRPr>
            </a:pPr>
            <a:r>
              <a:t>Císaruv Slavík </a:t>
            </a:r>
            <a:r>
              <a:rPr i="0"/>
              <a:t>(</a:t>
            </a:r>
            <a:r>
              <a:t>The Emperor’s Nightingale</a:t>
            </a:r>
            <a:r>
              <a:rPr i="0"/>
              <a:t>, Jiří Trnka, 1948)</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83"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Czechoslovakia</a:t>
            </a:r>
          </a:p>
        </p:txBody>
      </p:sp>
      <p:pic>
        <p:nvPicPr>
          <p:cNvPr id="8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85" name="Bajaja (Jiří Trnka, 1950)"/>
          <p:cNvSpPr txBox="1"/>
          <p:nvPr/>
        </p:nvSpPr>
        <p:spPr>
          <a:xfrm>
            <a:off x="899591" y="6151338"/>
            <a:ext cx="7272810" cy="3752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i="1" sz="2000">
                <a:latin typeface="Arial"/>
                <a:ea typeface="Arial"/>
                <a:cs typeface="Arial"/>
                <a:sym typeface="Arial"/>
              </a:defRPr>
            </a:pPr>
            <a:r>
              <a:t>Bajaja </a:t>
            </a:r>
            <a:r>
              <a:rPr i="0"/>
              <a:t>(Jiří Trnka, 1950)</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88"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Czechoslovakia</a:t>
            </a:r>
          </a:p>
        </p:txBody>
      </p:sp>
      <p:pic>
        <p:nvPicPr>
          <p:cNvPr id="8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90" name="Ruka (The Hand, Jirí Trnka, 1965)"/>
          <p:cNvSpPr txBox="1"/>
          <p:nvPr/>
        </p:nvSpPr>
        <p:spPr>
          <a:xfrm>
            <a:off x="2483767" y="5877271"/>
            <a:ext cx="4176466"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sz="2000">
                <a:latin typeface="Arial"/>
                <a:ea typeface="Arial"/>
                <a:cs typeface="Arial"/>
                <a:sym typeface="Arial"/>
              </a:defRPr>
            </a:pPr>
            <a:r>
              <a:t>Ruka </a:t>
            </a:r>
            <a:r>
              <a:rPr i="0"/>
              <a:t>(</a:t>
            </a:r>
            <a:r>
              <a:t>The Hand</a:t>
            </a:r>
            <a:r>
              <a:rPr i="0"/>
              <a:t>, Jirí Trnka, 1965)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93"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The Zagreb School</a:t>
            </a:r>
          </a:p>
        </p:txBody>
      </p:sp>
      <p:pic>
        <p:nvPicPr>
          <p:cNvPr id="9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95" name="Yugoslavia: the Zagreb School…"/>
          <p:cNvSpPr txBox="1"/>
          <p:nvPr/>
        </p:nvSpPr>
        <p:spPr>
          <a:xfrm>
            <a:off x="467544" y="1268759"/>
            <a:ext cx="8135936" cy="8282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Yugoslavia: the Zagreb School</a:t>
            </a:r>
          </a:p>
          <a:p>
            <a:pPr algn="just">
              <a:defRPr sz="4400"/>
            </a:pPr>
          </a:p>
          <a:p>
            <a:pPr algn="just">
              <a:defRPr b="1"/>
            </a:pPr>
            <a:r>
              <a:t>The activity of the Zagreb School is commonly divided into two periods.</a:t>
            </a:r>
            <a:endParaRPr>
              <a:latin typeface="Arial"/>
              <a:ea typeface="Arial"/>
              <a:cs typeface="Arial"/>
              <a:sym typeface="Arial"/>
            </a:endParaRPr>
          </a:p>
          <a:p>
            <a:pPr algn="just">
              <a:defRPr b="1"/>
            </a:pPr>
          </a:p>
          <a:p>
            <a:pPr algn="just">
              <a:defRPr b="1"/>
            </a:pPr>
            <a:r>
              <a:t>The first (1957-1964) was marked by the establishment of limited, abstract hand-drawn animation and a preference of themes revolving around incommunicability and the drama of the human condition. The main directors were Dušan Vukotić (1923-1998), Vatroslav Mimica (1923) and Vlado Kristl (1923-2004).</a:t>
            </a:r>
            <a:endParaRPr>
              <a:latin typeface="Arial"/>
              <a:ea typeface="Arial"/>
              <a:cs typeface="Arial"/>
              <a:sym typeface="Arial"/>
            </a:endParaRPr>
          </a:p>
          <a:p>
            <a:pPr algn="just">
              <a:defRPr b="1"/>
            </a:pPr>
          </a:p>
          <a:p>
            <a:pPr algn="just">
              <a:defRPr b="1"/>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98"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The Zagreb School</a:t>
            </a:r>
          </a:p>
        </p:txBody>
      </p:sp>
      <p:pic>
        <p:nvPicPr>
          <p:cNvPr id="9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00" name="Surogat (Dušan Vukotić, 1961)"/>
          <p:cNvSpPr txBox="1"/>
          <p:nvPr/>
        </p:nvSpPr>
        <p:spPr>
          <a:xfrm>
            <a:off x="2555775" y="5877271"/>
            <a:ext cx="4176466"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Surogat </a:t>
            </a:r>
            <a:r>
              <a:rPr i="0"/>
              <a:t>(Dušan Vukotić, 1961)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03"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The Zagreb School</a:t>
            </a:r>
          </a:p>
        </p:txBody>
      </p:sp>
      <p:pic>
        <p:nvPicPr>
          <p:cNvPr id="10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05" name="The second period of the Zagreb School started as, in 1963, all the main directors and animators emigrated or returned to live-action films. So, a new generation of young artists took their place.…"/>
          <p:cNvSpPr txBox="1"/>
          <p:nvPr/>
        </p:nvSpPr>
        <p:spPr>
          <a:xfrm>
            <a:off x="467544" y="1268760"/>
            <a:ext cx="8135936" cy="7647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The second period of the Zagreb School started as, in 1963, all the main directors and animators emigrated or returned to live-action films. So, a new generation of young artists took their place.</a:t>
            </a:r>
            <a:endParaRPr>
              <a:latin typeface="Arial"/>
              <a:ea typeface="Arial"/>
              <a:cs typeface="Arial"/>
              <a:sym typeface="Arial"/>
            </a:endParaRPr>
          </a:p>
          <a:p>
            <a:pPr algn="just">
              <a:defRPr b="1"/>
            </a:pPr>
          </a:p>
          <a:p>
            <a:pPr algn="just">
              <a:defRPr b="1"/>
            </a:pPr>
            <a:r>
              <a:t>Individuality was favored over homogeneity; notwithstanding this preference for auteurs, the Zagreb School also produced TV series (as “Professor Balthazar”, by Zlatko Grgić, 1967-1974) and advertisements.</a:t>
            </a:r>
            <a:endParaRPr>
              <a:latin typeface="Arial"/>
              <a:ea typeface="Arial"/>
              <a:cs typeface="Arial"/>
              <a:sym typeface="Arial"/>
            </a:endParaRPr>
          </a:p>
          <a:p>
            <a:pPr algn="just">
              <a:defRPr b="1"/>
            </a:pPr>
          </a:p>
          <a:p>
            <a:pPr algn="just">
              <a:defRPr b="1"/>
            </a:pPr>
            <a:r>
              <a:t>During the 1980s, the Zagreb School faded away; however, animation spread to other cities of Yugoslavia, where is still vital.</a:t>
            </a: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08"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The Zagreb School</a:t>
            </a:r>
          </a:p>
        </p:txBody>
      </p:sp>
      <p:pic>
        <p:nvPicPr>
          <p:cNvPr id="10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10" name="Satiemania (Zdenkó Gasparovich, 1978)"/>
          <p:cNvSpPr txBox="1"/>
          <p:nvPr/>
        </p:nvSpPr>
        <p:spPr>
          <a:xfrm>
            <a:off x="1907703" y="5877271"/>
            <a:ext cx="5328594"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Satiemania </a:t>
            </a:r>
            <a:r>
              <a:rPr i="0"/>
              <a:t>(Zdenkó Gasparovich, 1978)</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13"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Soviet animation</a:t>
            </a:r>
          </a:p>
        </p:txBody>
      </p:sp>
      <p:pic>
        <p:nvPicPr>
          <p:cNvPr id="11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15" name="Soviet animation…"/>
          <p:cNvSpPr txBox="1"/>
          <p:nvPr/>
        </p:nvSpPr>
        <p:spPr>
          <a:xfrm>
            <a:off x="467544" y="1268759"/>
            <a:ext cx="8135936" cy="9019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Soviet animation</a:t>
            </a:r>
          </a:p>
          <a:p>
            <a:pPr algn="just">
              <a:defRPr sz="4400"/>
            </a:pPr>
          </a:p>
          <a:p>
            <a:pPr algn="just">
              <a:defRPr b="1"/>
            </a:pPr>
            <a:r>
              <a:t>Children’s films were the main product of Soviet animation during the fifteen years that followed the end of World War II. The style was a Disney-like one, with cel animation, rounded designs and fairy tale subjects.</a:t>
            </a:r>
            <a:endParaRPr>
              <a:latin typeface="Arial"/>
              <a:ea typeface="Arial"/>
              <a:cs typeface="Arial"/>
              <a:sym typeface="Arial"/>
            </a:endParaRPr>
          </a:p>
          <a:p>
            <a:pPr algn="just">
              <a:defRPr b="1"/>
            </a:pPr>
          </a:p>
          <a:p>
            <a:pPr algn="just">
              <a:defRPr b="1"/>
            </a:pPr>
            <a:r>
              <a:t>The opening of a special animation section at Sojuzmultfilm favored a timid renewal (puppet animation and cut-outs started to be used again).</a:t>
            </a:r>
            <a:endParaRPr>
              <a:latin typeface="Arial"/>
              <a:ea typeface="Arial"/>
              <a:cs typeface="Arial"/>
              <a:sym typeface="Arial"/>
            </a:endParaRPr>
          </a:p>
          <a:p>
            <a:pPr algn="just">
              <a:defRPr b="1"/>
            </a:pPr>
          </a:p>
          <a:p>
            <a:pPr algn="just">
              <a:defRPr b="1"/>
            </a:pPr>
          </a:p>
          <a:p>
            <a:pPr algn="just">
              <a:defRPr b="1"/>
            </a:pPr>
          </a:p>
          <a:p>
            <a:pPr algn="just">
              <a:defRPr b="1"/>
            </a:pPr>
          </a:p>
          <a:p>
            <a:pPr algn="just">
              <a:defRPr b="1"/>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18"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Soviet animation</a:t>
            </a:r>
          </a:p>
        </p:txBody>
      </p:sp>
      <p:pic>
        <p:nvPicPr>
          <p:cNvPr id="11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20" name="However, from the 40s to the 60s Soviet animation did not try to express social or political themes. Animators considered themselves good artists at the service of the audience, responsible for good entertainment and methodical teaching.…"/>
          <p:cNvSpPr txBox="1"/>
          <p:nvPr/>
        </p:nvSpPr>
        <p:spPr>
          <a:xfrm>
            <a:off x="467544" y="1268759"/>
            <a:ext cx="8135936" cy="8333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800"/>
            </a:pPr>
            <a:r>
              <a:t>However, from the 40s to the 60s Soviet animation did not try to express social or political themes. Animators considered themselves good artists at the service of the audience, responsible for good entertainment and methodical teaching.</a:t>
            </a:r>
            <a:endParaRPr>
              <a:latin typeface="Arial"/>
              <a:ea typeface="Arial"/>
              <a:cs typeface="Arial"/>
              <a:sym typeface="Arial"/>
            </a:endParaRPr>
          </a:p>
          <a:p>
            <a:pPr algn="just">
              <a:defRPr b="1" sz="2800"/>
            </a:pPr>
          </a:p>
          <a:p>
            <a:pPr algn="just">
              <a:defRPr b="1" sz="2800"/>
            </a:pPr>
            <a:r>
              <a:t>The main authors from this period were Ivan ivanov-Vano, the Brumberg sisters, Lev Atamanov and Mikhail Tsekhanovsky.</a:t>
            </a:r>
          </a:p>
          <a:p>
            <a:pPr algn="just">
              <a:defRPr b="1"/>
            </a:pPr>
          </a:p>
          <a:p>
            <a:pPr algn="just">
              <a:defRPr b="1"/>
            </a:pPr>
          </a:p>
          <a:p>
            <a:pPr algn="just">
              <a:defRPr b="1"/>
            </a:pPr>
          </a:p>
          <a:p>
            <a:pPr algn="just">
              <a:defRPr b="1"/>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33" name="Animation in Europe 4"/>
          <p:cNvSpPr txBox="1"/>
          <p:nvPr/>
        </p:nvSpPr>
        <p:spPr>
          <a:xfrm>
            <a:off x="5354594" y="260647"/>
            <a:ext cx="3347072"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Europe 4</a:t>
            </a:r>
          </a:p>
        </p:txBody>
      </p:sp>
      <p:pic>
        <p:nvPicPr>
          <p:cNvPr id="3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35" name="Schools and authors of Eastern Europe"/>
          <p:cNvSpPr txBox="1"/>
          <p:nvPr/>
        </p:nvSpPr>
        <p:spPr>
          <a:xfrm>
            <a:off x="467544" y="2204864"/>
            <a:ext cx="8135936" cy="3545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Schools and authors of Eastern Europe</a:t>
            </a: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23"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Soviet animation</a:t>
            </a:r>
          </a:p>
        </p:txBody>
      </p:sp>
      <p:pic>
        <p:nvPicPr>
          <p:cNvPr id="12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25" name="The Snow Queen (Lev Atamanov, 1957)"/>
          <p:cNvSpPr txBox="1"/>
          <p:nvPr/>
        </p:nvSpPr>
        <p:spPr>
          <a:xfrm>
            <a:off x="1907703" y="5915526"/>
            <a:ext cx="5328594"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The Snow Queen </a:t>
            </a:r>
            <a:r>
              <a:rPr i="0"/>
              <a:t>(Lev Atamanov, 1957)</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28"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Soviet animation</a:t>
            </a:r>
          </a:p>
        </p:txBody>
      </p:sp>
      <p:pic>
        <p:nvPicPr>
          <p:cNvPr id="12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30" name="Ballerina on a boat (Lev Atamanov, 1969)"/>
          <p:cNvSpPr txBox="1"/>
          <p:nvPr/>
        </p:nvSpPr>
        <p:spPr>
          <a:xfrm>
            <a:off x="1835696" y="5877271"/>
            <a:ext cx="5472608"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Ballerina on a boat </a:t>
            </a:r>
            <a:r>
              <a:rPr i="0"/>
              <a:t>(Lev Atamanov, 1969)</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33"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Soviet animation</a:t>
            </a:r>
          </a:p>
        </p:txBody>
      </p:sp>
      <p:pic>
        <p:nvPicPr>
          <p:cNvPr id="13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35" name="The Little Humpbacked Horse (Ivan Ivanov-Vano, 1947)"/>
          <p:cNvSpPr txBox="1"/>
          <p:nvPr/>
        </p:nvSpPr>
        <p:spPr>
          <a:xfrm>
            <a:off x="971599" y="5877271"/>
            <a:ext cx="7200802"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The Little Humpbacked Horse </a:t>
            </a:r>
            <a:r>
              <a:rPr i="0"/>
              <a:t>(Ivan Ivanov-Vano, 1947)</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38"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Soviet animation</a:t>
            </a:r>
          </a:p>
        </p:txBody>
      </p:sp>
      <p:pic>
        <p:nvPicPr>
          <p:cNvPr id="13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40" name="Seasons (Ivan Ivanov-Vano, 1969)"/>
          <p:cNvSpPr txBox="1"/>
          <p:nvPr/>
        </p:nvSpPr>
        <p:spPr>
          <a:xfrm>
            <a:off x="2339751" y="5877271"/>
            <a:ext cx="4464498"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Seasons </a:t>
            </a:r>
            <a:r>
              <a:rPr i="0"/>
              <a:t>(Ivan Ivanov-Vano, 1969)</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43"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Soviet animation</a:t>
            </a:r>
          </a:p>
        </p:txBody>
      </p:sp>
      <p:pic>
        <p:nvPicPr>
          <p:cNvPr id="14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45" name="The 60s brought more diversification among the Soviet animators. Satire and stylistic research became more common, even though there were no “revolutionary” tendencies.…"/>
          <p:cNvSpPr txBox="1"/>
          <p:nvPr/>
        </p:nvSpPr>
        <p:spPr>
          <a:xfrm>
            <a:off x="467544" y="1268759"/>
            <a:ext cx="8135936" cy="875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The 60s brought more diversification among the Soviet animators. Satire and stylistic research became more common, even though there were no “revolutionary” tendencies.</a:t>
            </a:r>
            <a:endParaRPr>
              <a:latin typeface="Arial"/>
              <a:ea typeface="Arial"/>
              <a:cs typeface="Arial"/>
              <a:sym typeface="Arial"/>
            </a:endParaRPr>
          </a:p>
          <a:p>
            <a:pPr algn="just">
              <a:defRPr b="1"/>
            </a:pPr>
          </a:p>
          <a:p>
            <a:pPr algn="just">
              <a:defRPr b="1"/>
            </a:pPr>
            <a:r>
              <a:t>The most relevant Soviet animator of the decade was Fedor Khitruk. His first film, </a:t>
            </a:r>
            <a:r>
              <a:rPr i="1"/>
              <a:t>History of a Crime </a:t>
            </a:r>
            <a:r>
              <a:t>(1961) had an almost neorealist flavour.</a:t>
            </a:r>
            <a:endParaRPr>
              <a:latin typeface="Arial"/>
              <a:ea typeface="Arial"/>
              <a:cs typeface="Arial"/>
              <a:sym typeface="Arial"/>
            </a:endParaRPr>
          </a:p>
          <a:p>
            <a:pPr algn="just">
              <a:defRPr b="1"/>
            </a:pPr>
          </a:p>
          <a:p>
            <a:pPr algn="just">
              <a:defRPr b="1"/>
            </a:pPr>
            <a:r>
              <a:t>At the age of 20, in 1961, Yuri Norstein joined Sojuzmultfilm. His first film, </a:t>
            </a:r>
            <a:r>
              <a:rPr i="1"/>
              <a:t>The 25th: The First Day </a:t>
            </a:r>
            <a:r>
              <a:t>(1968) was a commemoration of the October Revolution, and it already showed a distinct directorial style.</a:t>
            </a:r>
          </a:p>
          <a:p>
            <a:pPr algn="just">
              <a:defRPr b="1"/>
            </a:pPr>
          </a:p>
          <a:p>
            <a:pPr algn="just">
              <a:defRPr b="1"/>
            </a:pPr>
          </a:p>
          <a:p>
            <a:pPr algn="just">
              <a:defRPr b="1"/>
            </a:pPr>
          </a:p>
          <a:p>
            <a:pPr algn="just">
              <a:defRPr b="1"/>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48"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Soviet animation</a:t>
            </a:r>
          </a:p>
        </p:txBody>
      </p:sp>
      <p:pic>
        <p:nvPicPr>
          <p:cNvPr id="14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50" name="Yuri Norstein would become one of the most respected animators in the world.…"/>
          <p:cNvSpPr txBox="1"/>
          <p:nvPr/>
        </p:nvSpPr>
        <p:spPr>
          <a:xfrm>
            <a:off x="467544" y="1268759"/>
            <a:ext cx="8135936" cy="9133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200"/>
            </a:pPr>
            <a:r>
              <a:t>Yuri Norstein would become one of the most respected animators in the world.</a:t>
            </a:r>
            <a:endParaRPr>
              <a:latin typeface="Arial"/>
              <a:ea typeface="Arial"/>
              <a:cs typeface="Arial"/>
              <a:sym typeface="Arial"/>
            </a:endParaRPr>
          </a:p>
          <a:p>
            <a:pPr algn="just">
              <a:defRPr b="1" sz="2200"/>
            </a:pPr>
          </a:p>
          <a:p>
            <a:pPr algn="just">
              <a:defRPr b="1" sz="2200"/>
            </a:pPr>
            <a:r>
              <a:t>He developed a complex mixed technique, mainly based on paper cut-outs; his vision of animation favours the enhancement of emotions and sensitivity. His stories are often free recollections of memories and experiences, both cultural and personal. </a:t>
            </a:r>
            <a:endParaRPr>
              <a:latin typeface="Arial"/>
              <a:ea typeface="Arial"/>
              <a:cs typeface="Arial"/>
              <a:sym typeface="Arial"/>
            </a:endParaRPr>
          </a:p>
          <a:p>
            <a:pPr algn="just">
              <a:defRPr b="1" sz="2200"/>
            </a:pPr>
          </a:p>
          <a:p>
            <a:pPr algn="just">
              <a:defRPr b="1" sz="2200"/>
            </a:pPr>
            <a:r>
              <a:t>His film </a:t>
            </a:r>
            <a:r>
              <a:rPr i="1"/>
              <a:t>The Tale of Tales </a:t>
            </a:r>
            <a:r>
              <a:t>(1979) has been twice awarded the title of “Best Animated Film of All Time” (Los Angeles, 1984, and Zagreb, 2002). It is the representation of a free flow of thought about childhood, coming to age and separation, as a metaphor of the relationship between artists and their creations. It is loosely inspired by a poem by Nazim Hikmet.</a:t>
            </a:r>
          </a:p>
          <a:p>
            <a:pPr algn="just">
              <a:defRPr b="1"/>
            </a:pPr>
          </a:p>
          <a:p>
            <a:pPr algn="just">
              <a:defRPr b="1"/>
            </a:pPr>
          </a:p>
          <a:p>
            <a:pPr algn="just">
              <a:defRPr b="1"/>
            </a:pPr>
          </a:p>
          <a:p>
            <a:pPr algn="just">
              <a:defRPr b="1"/>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53"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Soviet animation</a:t>
            </a:r>
          </a:p>
        </p:txBody>
      </p:sp>
      <p:pic>
        <p:nvPicPr>
          <p:cNvPr id="15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55" name="History of a Crime  (Fedor Khitruk, 1961)"/>
          <p:cNvSpPr txBox="1"/>
          <p:nvPr/>
        </p:nvSpPr>
        <p:spPr>
          <a:xfrm>
            <a:off x="1835696" y="5669516"/>
            <a:ext cx="5472608"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History of a Crime  </a:t>
            </a:r>
            <a:r>
              <a:rPr i="0"/>
              <a:t>(Fedor Khitruk, 1961)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58"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Soviet animation</a:t>
            </a:r>
          </a:p>
        </p:txBody>
      </p:sp>
      <p:pic>
        <p:nvPicPr>
          <p:cNvPr id="15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60" name="The Tale of Tales  (Yuri Norstein, 1979)"/>
          <p:cNvSpPr txBox="1"/>
          <p:nvPr/>
        </p:nvSpPr>
        <p:spPr>
          <a:xfrm>
            <a:off x="2115567" y="5674071"/>
            <a:ext cx="4912866"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The Tale of Tales  </a:t>
            </a:r>
            <a:r>
              <a:rPr i="0"/>
              <a:t>(Yuri Norstein, 1979)</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63" name="Suggested readings"/>
          <p:cNvSpPr txBox="1"/>
          <p:nvPr/>
        </p:nvSpPr>
        <p:spPr>
          <a:xfrm>
            <a:off x="5982468" y="188912"/>
            <a:ext cx="2890070"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defTabSz="457200">
              <a:defRPr b="1" sz="2800">
                <a:solidFill>
                  <a:srgbClr val="FFFFFF"/>
                </a:solidFill>
              </a:defRPr>
            </a:lvl1pPr>
          </a:lstStyle>
          <a:p>
            <a:pPr/>
            <a:r>
              <a:t>Suggested readings</a:t>
            </a:r>
          </a:p>
        </p:txBody>
      </p:sp>
      <p:pic>
        <p:nvPicPr>
          <p:cNvPr id="16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65" name="Giannalberto Bendazzi, Animation. A World History. 3 voll., Waltham, Massachusetts: Focal Press, 2015. Vol. II, pp. 57-59 (only the section “Czechoslovakia and Puppets”); Vol. II, pp. 60-68 (from –and including- the section “Karel Zeman” up to –and including- the section “The Music of the Puppets”).…"/>
          <p:cNvSpPr txBox="1"/>
          <p:nvPr/>
        </p:nvSpPr>
        <p:spPr>
          <a:xfrm>
            <a:off x="684212" y="1268412"/>
            <a:ext cx="7367588" cy="298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sz="1600"/>
            </a:pPr>
            <a:r>
              <a:t>Giannalberto Bendazzi, </a:t>
            </a:r>
            <a:r>
              <a:rPr i="1"/>
              <a:t>Animation. A World History</a:t>
            </a:r>
            <a:r>
              <a:t>. 3 voll., Waltham, Massachusetts: Focal Press, 2015. Vol. II, pp. 57-59 (only the section “Czechoslovakia and Puppets”); Vol. II, pp. 60-68 (from –and including- the section “Karel Zeman” up to –and including- the section “The Music of the Puppets”).</a:t>
            </a:r>
          </a:p>
          <a:p>
            <a:pPr algn="just" defTabSz="457200">
              <a:defRPr b="1" sz="1600"/>
            </a:pPr>
            <a:r>
              <a:t>Vol. II, pp. 68-70 (section “Yugoslavia: The First Stage of the Zagreb School”). Vol. II, pp. 262-273 (from –and including- the section “Yugoslavia: The New Zagreb School”, up to –and including- the section “Other artists”). Vol. II, pp. 76- 83 (from –and including- the section “Russia” up to –and including- the section “Ivan Ivanov-Vano”). Vol. II, pp. 280-284 (from –and including- the section “Russia” up to –and including- the section “Quality Hatches at Soyuzmultfilm”); Vol. II, pp. 294-297 (section “Fedor Khitruk”); Vol. II, pp. 301-304 (section “Yuri Norstein”); Vol. II, pp. 309-311 (section “More about it”).</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38" name="Animation in Europe 4"/>
          <p:cNvSpPr txBox="1"/>
          <p:nvPr/>
        </p:nvSpPr>
        <p:spPr>
          <a:xfrm>
            <a:off x="5354595" y="260647"/>
            <a:ext cx="3347071"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Europe 4</a:t>
            </a:r>
          </a:p>
        </p:txBody>
      </p:sp>
      <p:pic>
        <p:nvPicPr>
          <p:cNvPr id="3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40" name="Before 1989, East European countries suffered the influence of Stalinism. The only possible cinema was a state-funded one.…"/>
          <p:cNvSpPr txBox="1"/>
          <p:nvPr/>
        </p:nvSpPr>
        <p:spPr>
          <a:xfrm>
            <a:off x="467544" y="1628800"/>
            <a:ext cx="8135936" cy="7914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Before 1989, East European countries suffered the influence of Stalinism. The only possible cinema was a state-funded one.</a:t>
            </a:r>
            <a:endParaRPr>
              <a:latin typeface="Arial"/>
              <a:ea typeface="Arial"/>
              <a:cs typeface="Arial"/>
              <a:sym typeface="Arial"/>
            </a:endParaRPr>
          </a:p>
          <a:p>
            <a:pPr algn="just">
              <a:defRPr b="1"/>
            </a:pPr>
          </a:p>
          <a:p>
            <a:pPr algn="just">
              <a:defRPr b="1"/>
            </a:pPr>
            <a:r>
              <a:t>Censorship and socialist realism forced animators to avoid references to avant-garde movements. Their inspiration mostly came from “harmless” sources, such as folk songs, legends and fairy tales.</a:t>
            </a:r>
            <a:endParaRPr>
              <a:latin typeface="Arial"/>
              <a:ea typeface="Arial"/>
              <a:cs typeface="Arial"/>
              <a:sym typeface="Arial"/>
            </a:endParaRPr>
          </a:p>
          <a:p>
            <a:pPr algn="just">
              <a:defRPr b="1"/>
            </a:pPr>
          </a:p>
          <a:p>
            <a:pPr algn="just">
              <a:defRPr b="1"/>
            </a:pPr>
            <a:r>
              <a:t>However, as the influence of Stalinism faded away, East European animation tackled also social and political issues.</a:t>
            </a:r>
            <a:endParaRPr>
              <a:latin typeface="Arial"/>
              <a:ea typeface="Arial"/>
              <a:cs typeface="Arial"/>
              <a:sym typeface="Arial"/>
            </a:endParaRPr>
          </a:p>
          <a:p>
            <a:pPr algn="ctr">
              <a:defRPr b="1" sz="4400"/>
            </a:pPr>
          </a:p>
          <a:p>
            <a:pPr algn="ctr">
              <a:defRPr b="1" sz="4400"/>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43"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Czechoslovakia</a:t>
            </a:r>
          </a:p>
        </p:txBody>
      </p:sp>
      <p:pic>
        <p:nvPicPr>
          <p:cNvPr id="4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45" name="Czechoslovakia…"/>
          <p:cNvSpPr txBox="1"/>
          <p:nvPr/>
        </p:nvSpPr>
        <p:spPr>
          <a:xfrm>
            <a:off x="504032" y="969614"/>
            <a:ext cx="8135936" cy="7914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Czechoslovakia</a:t>
            </a:r>
          </a:p>
          <a:p>
            <a:pPr algn="just">
              <a:defRPr sz="4400"/>
            </a:pPr>
          </a:p>
          <a:p>
            <a:pPr algn="just">
              <a:defRPr b="1"/>
            </a:pPr>
            <a:r>
              <a:t>Since the 1930s, the most important Czechoslovakian studios were in Prague.</a:t>
            </a:r>
            <a:endParaRPr>
              <a:latin typeface="Arial"/>
              <a:ea typeface="Arial"/>
              <a:cs typeface="Arial"/>
              <a:sym typeface="Arial"/>
            </a:endParaRPr>
          </a:p>
          <a:p>
            <a:pPr algn="just">
              <a:defRPr b="1"/>
            </a:pPr>
          </a:p>
          <a:p>
            <a:pPr algn="just">
              <a:defRPr b="1"/>
            </a:pPr>
            <a:r>
              <a:t>Karel Dodal established in 1935 (</a:t>
            </a:r>
            <a:r>
              <a:rPr i="1"/>
              <a:t>The Lantern’s secret</a:t>
            </a:r>
            <a:r>
              <a:t>) a longstanding tradition of puppet animation of this country.</a:t>
            </a:r>
            <a:endParaRPr>
              <a:latin typeface="Arial"/>
              <a:ea typeface="Arial"/>
              <a:cs typeface="Arial"/>
              <a:sym typeface="Arial"/>
            </a:endParaRPr>
          </a:p>
          <a:p>
            <a:pPr algn="just">
              <a:defRPr b="1"/>
            </a:pPr>
          </a:p>
          <a:p>
            <a:pPr algn="just">
              <a:defRPr b="1"/>
            </a:pPr>
            <a:r>
              <a:t>In the same year, a studio was founded in Prague: AFIT (Atelier Filmovych Triku). It provided special effects for live-action films; during the World War II it was confiscated and managed by nazis.</a:t>
            </a: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48"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Czechoslovakia</a:t>
            </a:r>
          </a:p>
        </p:txBody>
      </p:sp>
      <p:pic>
        <p:nvPicPr>
          <p:cNvPr id="4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50" name="After the liberation, many young animators were ready to start their careers. In 1945, Jirí Trnka renamed the Prague studio Bratri v triku (“The brothers in shirt” or “The brothers of tricks”)."/>
          <p:cNvSpPr txBox="1"/>
          <p:nvPr/>
        </p:nvSpPr>
        <p:spPr>
          <a:xfrm>
            <a:off x="467544" y="1268759"/>
            <a:ext cx="8135936" cy="4968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3600"/>
            </a:pPr>
            <a:r>
              <a:t>After the liberation, many young animators were ready to start their careers. In 1945, Jirí Trnka renamed the Prague studio Bratri v triku (“The brothers in shirt” or “The brothers of tricks”).</a:t>
            </a:r>
            <a:endParaRPr>
              <a:latin typeface="Arial"/>
              <a:ea typeface="Arial"/>
              <a:cs typeface="Arial"/>
              <a:sym typeface="Arial"/>
            </a:endParaR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53"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Czechoslovakia</a:t>
            </a:r>
          </a:p>
        </p:txBody>
      </p:sp>
      <p:pic>
        <p:nvPicPr>
          <p:cNvPr id="5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55" name="Karel Zeman (1910-1989)…"/>
          <p:cNvSpPr txBox="1"/>
          <p:nvPr/>
        </p:nvSpPr>
        <p:spPr>
          <a:xfrm>
            <a:off x="467544" y="1268759"/>
            <a:ext cx="8135936" cy="5082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Karel Zeman (1910-1989)</a:t>
            </a:r>
            <a:endParaRPr>
              <a:latin typeface="Arial"/>
              <a:ea typeface="Arial"/>
              <a:cs typeface="Arial"/>
              <a:sym typeface="Arial"/>
            </a:endParaRPr>
          </a:p>
          <a:p>
            <a:pPr algn="ctr">
              <a:defRPr b="1" sz="4400"/>
            </a:pPr>
          </a:p>
          <a:p>
            <a:pPr algn="just">
              <a:defRPr b="1" sz="2800"/>
            </a:pPr>
            <a:r>
              <a:t>He started from puppet animation (</a:t>
            </a:r>
            <a:r>
              <a:rPr i="1"/>
              <a:t>Inspirace</a:t>
            </a:r>
            <a:r>
              <a:t>, 1948); his best works, however, feature a unique and pictorial mix-up of live action and animations, as seen in the films </a:t>
            </a:r>
            <a:r>
              <a:rPr i="1"/>
              <a:t>Vynález zkazy </a:t>
            </a:r>
            <a:r>
              <a:t>(</a:t>
            </a:r>
            <a:r>
              <a:rPr i="1"/>
              <a:t>The Diabolic Invention</a:t>
            </a:r>
            <a:r>
              <a:t>, 1958) and </a:t>
            </a:r>
            <a:r>
              <a:rPr i="1"/>
              <a:t>Baron Prásil </a:t>
            </a:r>
            <a:r>
              <a:t>(</a:t>
            </a:r>
            <a:r>
              <a:rPr i="1"/>
              <a:t>Baron Münchhausen</a:t>
            </a:r>
            <a:r>
              <a:t>, 1961).</a:t>
            </a:r>
            <a:endParaRPr>
              <a:latin typeface="Arial"/>
              <a:ea typeface="Arial"/>
              <a:cs typeface="Arial"/>
              <a:sym typeface="Arial"/>
            </a:endParaR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58"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Czechoslovakia</a:t>
            </a:r>
          </a:p>
        </p:txBody>
      </p:sp>
      <p:pic>
        <p:nvPicPr>
          <p:cNvPr id="5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60" name="Inspirace (Karel Zeman, 1948)"/>
          <p:cNvSpPr txBox="1"/>
          <p:nvPr/>
        </p:nvSpPr>
        <p:spPr>
          <a:xfrm>
            <a:off x="2555775" y="5585171"/>
            <a:ext cx="3816426"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sz="2000">
                <a:latin typeface="Arial"/>
                <a:ea typeface="Arial"/>
                <a:cs typeface="Arial"/>
                <a:sym typeface="Arial"/>
              </a:defRPr>
            </a:pPr>
            <a:r>
              <a:t>Inspirace </a:t>
            </a:r>
            <a:r>
              <a:rPr i="0"/>
              <a:t>(Karel Zeman, 1948)</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63"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Czechoslovakia</a:t>
            </a:r>
          </a:p>
        </p:txBody>
      </p:sp>
      <p:pic>
        <p:nvPicPr>
          <p:cNvPr id="6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65" name="The Diabolic Invention (Karel Zeman, 1958)"/>
          <p:cNvSpPr txBox="1"/>
          <p:nvPr/>
        </p:nvSpPr>
        <p:spPr>
          <a:xfrm>
            <a:off x="1763687" y="5700660"/>
            <a:ext cx="5544618"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sz="2000">
                <a:latin typeface="Arial"/>
                <a:ea typeface="Arial"/>
                <a:cs typeface="Arial"/>
                <a:sym typeface="Arial"/>
              </a:defRPr>
            </a:pPr>
            <a:r>
              <a:t>The Diabolic Invention </a:t>
            </a:r>
            <a:r>
              <a:rPr i="0"/>
              <a:t>(Karel Zeman, 1958)</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68" name="Animation in Europe 4…"/>
          <p:cNvSpPr txBox="1"/>
          <p:nvPr/>
        </p:nvSpPr>
        <p:spPr>
          <a:xfrm>
            <a:off x="5354595" y="188639"/>
            <a:ext cx="3347071"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Czechoslovakia</a:t>
            </a:r>
          </a:p>
        </p:txBody>
      </p:sp>
      <p:pic>
        <p:nvPicPr>
          <p:cNvPr id="6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70" name="Jiří Trnka (1912-1969)…"/>
          <p:cNvSpPr txBox="1"/>
          <p:nvPr/>
        </p:nvSpPr>
        <p:spPr>
          <a:xfrm>
            <a:off x="467544" y="1268759"/>
            <a:ext cx="8135936" cy="571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Jiří Trnka (1912-1969)</a:t>
            </a:r>
          </a:p>
          <a:p>
            <a:pPr algn="ctr">
              <a:defRPr b="1" sz="100"/>
            </a:pPr>
            <a:endParaRPr>
              <a:latin typeface="Arial"/>
              <a:ea typeface="Arial"/>
              <a:cs typeface="Arial"/>
              <a:sym typeface="Arial"/>
            </a:endParaRPr>
          </a:p>
          <a:p>
            <a:pPr algn="just">
              <a:defRPr b="1"/>
            </a:pPr>
            <a:r>
              <a:t>Trnka approached animation at the end of World War II. In his youth, he was a renowned illustrator of books for children, as well as a scene designer for the National Theatre in Prague. His main artistic interest, however, was puppetry: in his early youth, he assisted the foremost Czech puppeteer of the early 20th century, Josef Skupa; Trnka later founded an own puppet theatre in Prague, that was active from 1936 to 1937. Trnka was soon destined to become the most important director of Czech puppet films. At first he dealt with animated drawings (</a:t>
            </a:r>
            <a:r>
              <a:rPr i="1"/>
              <a:t>Darek</a:t>
            </a:r>
            <a:r>
              <a:t>, The Gift, 1946).</a:t>
            </a:r>
          </a:p>
          <a:p>
            <a:pPr algn="just">
              <a:defRPr b="1" sz="1000"/>
            </a:pPr>
          </a:p>
          <a:p>
            <a:pPr algn="just">
              <a:defRPr b="1" i="1"/>
            </a:pPr>
            <a:r>
              <a:t>Špalicek</a:t>
            </a:r>
            <a:r>
              <a:rPr i="0"/>
              <a:t> (</a:t>
            </a:r>
            <a:r>
              <a:t>The Czech Year</a:t>
            </a:r>
            <a:r>
              <a:rPr i="0"/>
              <a:t>, 1947) was his first puppet film.</a:t>
            </a:r>
            <a:endParaRPr>
              <a:latin typeface="Arial"/>
              <a:ea typeface="Arial"/>
              <a:cs typeface="Arial"/>
              <a:sym typeface="Arial"/>
            </a:endParaR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Neue"/>
        <a:ea typeface="Helvetica Neue"/>
        <a:cs typeface="Helvetica Neue"/>
      </a:majorFont>
      <a:minorFont>
        <a:latin typeface="Helvetica"/>
        <a:ea typeface="Helvetica"/>
        <a:cs typeface="Helvetica"/>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Neue"/>
        <a:ea typeface="Helvetica Neue"/>
        <a:cs typeface="Helvetica Neue"/>
      </a:majorFont>
      <a:minorFont>
        <a:latin typeface="Helvetica"/>
        <a:ea typeface="Helvetica"/>
        <a:cs typeface="Helvetica"/>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