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9687" indent="-39687"/>
          </a:lstStyle>
          <a:p>
            <a:pPr/>
            <a:r>
              <a:t>Titolo Testo</a:t>
            </a:r>
          </a:p>
        </p:txBody>
      </p:sp>
      <p:sp>
        <p:nvSpPr>
          <p:cNvPr id="1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82588">
              <a:buChar char="•"/>
            </a:lvl1pPr>
            <a:lvl2pPr marL="772659"/>
            <a:lvl3pPr marL="1208087"/>
            <a:lvl4pPr marL="1726247" indent="-365759"/>
            <a:lvl5pPr marL="2183448" indent="-365760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/>
          <p:nvPr>
            <p:ph type="sldNum" sz="quarter" idx="2"/>
          </p:nvPr>
        </p:nvSpPr>
        <p:spPr>
          <a:xfrm>
            <a:off x="7477021" y="6245225"/>
            <a:ext cx="284372" cy="307340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/>
          <p:cNvSpPr txBox="1"/>
          <p:nvPr>
            <p:ph type="sldNum" sz="quarter" idx="2"/>
          </p:nvPr>
        </p:nvSpPr>
        <p:spPr>
          <a:xfrm>
            <a:off x="7477020" y="6245225"/>
            <a:ext cx="28437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Titolo Testo</a:t>
            </a:r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9687" marR="0" indent="4175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9687" marR="0" indent="8747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687" marR="0" indent="13319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687" marR="0" indent="17891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82587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2658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8087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247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24087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81287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38487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95687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52887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C0D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-dBC&amp;UniPD_bianco.pdf" descr="logo-dBC&amp;UniPD_bianc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63613"/>
            <a:ext cx="9144000" cy="646112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History of Animation…"/>
          <p:cNvSpPr txBox="1"/>
          <p:nvPr>
            <p:ph type="body" sz="half" idx="4294967295"/>
          </p:nvPr>
        </p:nvSpPr>
        <p:spPr>
          <a:xfrm>
            <a:off x="971550" y="3644900"/>
            <a:ext cx="7200900" cy="2879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39687" algn="ctr">
              <a:buSzTx/>
              <a:buNone/>
              <a:defRPr b="1" i="1" sz="6000">
                <a:solidFill>
                  <a:srgbClr val="FFFFFF"/>
                </a:solidFill>
              </a:defRPr>
            </a:pPr>
            <a:r>
              <a:t>History of Animation</a:t>
            </a:r>
          </a:p>
          <a:p>
            <a:pPr marL="0" indent="39687" algn="ctr">
              <a:buSzTx/>
              <a:buNone/>
              <a:defRPr b="1" i="1" sz="1600">
                <a:solidFill>
                  <a:srgbClr val="FFFFFF"/>
                </a:solidFill>
              </a:defRPr>
            </a:pPr>
            <a:r>
              <a:t>Second Cycle Degree in Theatre, Film, Television and Media Studies</a:t>
            </a:r>
          </a:p>
          <a:p>
            <a:pPr marL="0" indent="39687" algn="r">
              <a:buSzTx/>
              <a:buNone/>
              <a:defRPr sz="2000">
                <a:solidFill>
                  <a:srgbClr val="FFFFFF"/>
                </a:solidFill>
              </a:defRPr>
            </a:pPr>
          </a:p>
          <a:p>
            <a:pPr marL="0" indent="39687" algn="r">
              <a:buSzTx/>
              <a:buNone/>
              <a:defRPr sz="2000">
                <a:solidFill>
                  <a:srgbClr val="FFFFFF"/>
                </a:solidFill>
              </a:defRPr>
            </a:pPr>
            <a:r>
              <a:t>Academic Year 2019-2020</a:t>
            </a:r>
          </a:p>
          <a:p>
            <a:pPr marL="0" indent="39687" algn="r">
              <a:buSzTx/>
              <a:buNone/>
              <a:defRPr b="1" sz="4000">
                <a:solidFill>
                  <a:srgbClr val="FFFFFF"/>
                </a:solidFill>
              </a:defRPr>
            </a:pPr>
            <a:r>
              <a:t>Lesson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7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hree Monks (A Da, 1980)"/>
          <p:cNvSpPr txBox="1"/>
          <p:nvPr/>
        </p:nvSpPr>
        <p:spPr>
          <a:xfrm>
            <a:off x="2915816" y="5983559"/>
            <a:ext cx="33123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i="1" sz="2000">
                <a:latin typeface="Arial"/>
                <a:ea typeface="Arial"/>
                <a:cs typeface="Arial"/>
                <a:sym typeface="Arial"/>
              </a:defRPr>
            </a:pPr>
            <a:r>
              <a:t>Three Monks </a:t>
            </a:r>
            <a:r>
              <a:rPr i="0"/>
              <a:t>(A Da, 1980)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7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Big Fish and Begonia (Liang Xuan, Zhang Chun, 2016)"/>
          <p:cNvSpPr txBox="1"/>
          <p:nvPr/>
        </p:nvSpPr>
        <p:spPr>
          <a:xfrm>
            <a:off x="971599" y="5949279"/>
            <a:ext cx="74168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i="1" sz="2000">
                <a:latin typeface="Arial"/>
                <a:ea typeface="Arial"/>
                <a:cs typeface="Arial"/>
                <a:sym typeface="Arial"/>
              </a:defRPr>
            </a:pPr>
            <a:r>
              <a:t>Big Fish and Begonia </a:t>
            </a:r>
            <a:r>
              <a:rPr i="0"/>
              <a:t>(Liang Xuan, Zhang Chun, 2016)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83" name="Animation in Asia 2"/>
          <p:cNvSpPr txBox="1"/>
          <p:nvPr/>
        </p:nvSpPr>
        <p:spPr>
          <a:xfrm>
            <a:off x="5781154" y="260350"/>
            <a:ext cx="2919934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9687" algn="r" defTabSz="457200"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Animation in Asia 2</a:t>
            </a:r>
          </a:p>
        </p:txBody>
      </p:sp>
      <p:pic>
        <p:nvPicPr>
          <p:cNvPr id="8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Animation in Asia:…"/>
          <p:cNvSpPr txBox="1"/>
          <p:nvPr/>
        </p:nvSpPr>
        <p:spPr>
          <a:xfrm>
            <a:off x="468312" y="2205037"/>
            <a:ext cx="8135938" cy="423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4400"/>
            </a:pPr>
            <a:r>
              <a:t>Animation in Asia:</a:t>
            </a:r>
          </a:p>
          <a:p>
            <a:pPr algn="ctr" defTabSz="457200">
              <a:defRPr b="1" sz="4400"/>
            </a:pPr>
          </a:p>
          <a:p>
            <a:pPr algn="ctr" defTabSz="457200">
              <a:defRPr b="1" sz="4400"/>
            </a:pPr>
            <a:r>
              <a:t>Japan</a:t>
            </a:r>
          </a:p>
          <a:p>
            <a:pPr algn="ctr" defTabSz="457200">
              <a:defRPr b="1" sz="44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88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8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Japan…"/>
          <p:cNvSpPr txBox="1"/>
          <p:nvPr/>
        </p:nvSpPr>
        <p:spPr>
          <a:xfrm>
            <a:off x="468312" y="981075"/>
            <a:ext cx="8135938" cy="567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4400"/>
            </a:pPr>
            <a:r>
              <a:t>Japan</a:t>
            </a:r>
          </a:p>
          <a:p>
            <a:pPr algn="ctr" defTabSz="457200">
              <a:defRPr b="1" sz="2000"/>
            </a:pPr>
          </a:p>
          <a:p>
            <a:pPr algn="just" defTabSz="457200">
              <a:defRPr b="1" sz="1800"/>
            </a:pPr>
            <a:r>
              <a:t>The first historical document of Japanese animation is the “Matsumoto fragment” (1907). It is a fragment of 35 mm clear film, with 50 hand-drawn frames. It shows a boys who writes </a:t>
            </a:r>
            <a:r>
              <a:rPr i="1"/>
              <a:t>katsudō shashin</a:t>
            </a:r>
            <a:r>
              <a:t>, that is to say: “moving pictures”.</a:t>
            </a: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  <a:r>
              <a:t>The Matsumoto fragment was retrieved by dr. Natsuki Matumoto (University of Osaka), in 2005, in a private house in Kyoto.</a:t>
            </a: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  <a:r>
              <a:t>It could prove that Japan developed animation on its own, without influences from the Western Countries.</a:t>
            </a:r>
          </a:p>
          <a:p>
            <a:pPr algn="ctr" defTabSz="457200">
              <a:defRPr b="1" sz="44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93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9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he Matsumoto Fragment (1907?)"/>
          <p:cNvSpPr txBox="1"/>
          <p:nvPr/>
        </p:nvSpPr>
        <p:spPr>
          <a:xfrm>
            <a:off x="2339975" y="6076950"/>
            <a:ext cx="446405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The Matsumoto Fragment </a:t>
            </a:r>
            <a:r>
              <a:rPr i="0"/>
              <a:t>(1907?)</a:t>
            </a:r>
          </a:p>
        </p:txBody>
      </p:sp>
      <p:pic>
        <p:nvPicPr>
          <p:cNvPr id="96" name="Katsudou Shashin (1907) FIRST ANIME EVER [360p].mp4" descr="Katsudou Shashin (1907) FIRST ANIME EVER [360p]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65568" y="1049188"/>
            <a:ext cx="6612864" cy="4959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333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9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0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1917: three pioneers.…"/>
          <p:cNvSpPr txBox="1"/>
          <p:nvPr/>
        </p:nvSpPr>
        <p:spPr>
          <a:xfrm>
            <a:off x="504031" y="1374775"/>
            <a:ext cx="8135938" cy="701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/>
            </a:pPr>
            <a:r>
              <a:t>1917: three pioneers.</a:t>
            </a:r>
          </a:p>
          <a:p>
            <a:pPr algn="just" defTabSz="457200">
              <a:defRPr b="1"/>
            </a:pPr>
          </a:p>
          <a:p>
            <a:pPr algn="just" defTabSz="457200">
              <a:defRPr b="1"/>
            </a:pPr>
            <a:r>
              <a:t>The comic artists Ōten Shimōkawa (1892-1973) and Jun’ichi Kōuchi (1886-1970) and the painter Seitarō Kitayama.</a:t>
            </a:r>
          </a:p>
          <a:p>
            <a:pPr algn="just" defTabSz="457200">
              <a:defRPr b="1"/>
            </a:pPr>
          </a:p>
          <a:p>
            <a:pPr algn="just" defTabSz="457200">
              <a:defRPr b="1"/>
            </a:pPr>
            <a:r>
              <a:t>In 1917, they produced 18 short films; their work was called </a:t>
            </a:r>
            <a:r>
              <a:rPr i="1"/>
              <a:t>senga eiga </a:t>
            </a:r>
            <a:r>
              <a:t>(“line film”). Kitayama’s </a:t>
            </a:r>
            <a:r>
              <a:rPr i="1"/>
              <a:t>Momotarō</a:t>
            </a:r>
            <a:r>
              <a:t> (1918) was screened even in France.</a:t>
            </a:r>
          </a:p>
          <a:p>
            <a:pPr algn="just" defTabSz="457200">
              <a:defRPr b="1"/>
            </a:pPr>
          </a:p>
          <a:p>
            <a:pPr algn="just" defTabSz="457200">
              <a:defRPr b="1"/>
            </a:pPr>
            <a:r>
              <a:t>Kitayama wrote the first Japanese manual of animation; he directed 30 films and founded the first animation studio of Japan, the </a:t>
            </a:r>
            <a:r>
              <a:rPr i="1"/>
              <a:t>Kitayama Eiga Seisakushō </a:t>
            </a:r>
            <a:r>
              <a:t>(“Kitayama Film Production Laboratory”)</a:t>
            </a:r>
          </a:p>
          <a:p>
            <a:pPr algn="just" defTabSz="457200">
              <a:defRPr b="1"/>
            </a:pPr>
          </a:p>
          <a:p>
            <a:pPr algn="just" defTabSz="457200">
              <a:defRPr b="1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0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0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Namakura Katana: Hanawa Hekonai Meitō no Maki (Jun’ichi Kōuchi, 1917; fragment)"/>
          <p:cNvSpPr txBox="1"/>
          <p:nvPr/>
        </p:nvSpPr>
        <p:spPr>
          <a:xfrm>
            <a:off x="827087" y="5661025"/>
            <a:ext cx="7273926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Namakura Katana: Hanawa Hekonai Meitō no Maki </a:t>
            </a:r>
            <a:r>
              <a:rPr i="0"/>
              <a:t>(Jun’ichi Kōuchi, 1917; fragment)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0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1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During the 1920s, Yasuji Murata brought to Japan the transparent cel technique.…"/>
          <p:cNvSpPr txBox="1"/>
          <p:nvPr/>
        </p:nvSpPr>
        <p:spPr>
          <a:xfrm>
            <a:off x="468312" y="908050"/>
            <a:ext cx="8135938" cy="753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2200"/>
            </a:pPr>
            <a:r>
              <a:t>During the 1920s, Yasuji Murata brought to Japan the transparent cel technique.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  <a:r>
              <a:t>The most relevant animator of this age was Noburō Ōfuji  (1900-1961). He considered animation a form of art, not just something to create advertisements or to entertain children. He founded the Chiyogami Eigasha studio in Tokyo in 1925.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  <a:r>
              <a:t>His preferred technique was paper-cut outs (</a:t>
            </a:r>
            <a:r>
              <a:rPr i="1"/>
              <a:t>kirigami</a:t>
            </a:r>
            <a:r>
              <a:t>). In particular, he used a special semi-transparent paper, woodcut printed in colour. The name of that paper was </a:t>
            </a:r>
            <a:r>
              <a:rPr i="1"/>
              <a:t>chiyogami</a:t>
            </a:r>
            <a:r>
              <a:t> –hence the name of his studio.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  <a:r>
              <a:t>With the short film </a:t>
            </a:r>
            <a:r>
              <a:rPr i="1"/>
              <a:t>Kujira</a:t>
            </a:r>
            <a:r>
              <a:t> (The Whale, 1927) Ōfuji introduced synchronized sound in Japanese animation. Kuro nyago (The Black Cat) was Ōfuji’s first attempt at synchronized dialogue.</a:t>
            </a: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1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1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Kokka Kimigayo (Noburō Ōfuji, 1931)"/>
          <p:cNvSpPr txBox="1"/>
          <p:nvPr/>
        </p:nvSpPr>
        <p:spPr>
          <a:xfrm>
            <a:off x="2558107" y="5661025"/>
            <a:ext cx="4027786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Kokka Kimigayo </a:t>
            </a:r>
            <a:r>
              <a:rPr i="0"/>
              <a:t>(Noburō Ōfuji, 1931)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1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2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Kuro nyago (Noburō Ōfuji, 1929)"/>
          <p:cNvSpPr txBox="1"/>
          <p:nvPr/>
        </p:nvSpPr>
        <p:spPr>
          <a:xfrm>
            <a:off x="2772345" y="5661025"/>
            <a:ext cx="359931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Kuro nyago </a:t>
            </a:r>
            <a:r>
              <a:rPr i="0"/>
              <a:t>(Noburō Ōfuji, 1929)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" name="Animation in Asia 1"/>
          <p:cNvSpPr txBox="1"/>
          <p:nvPr/>
        </p:nvSpPr>
        <p:spPr>
          <a:xfrm>
            <a:off x="5781731" y="260647"/>
            <a:ext cx="291993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Animation in Asia 1</a:t>
            </a:r>
          </a:p>
        </p:txBody>
      </p:sp>
      <p:pic>
        <p:nvPicPr>
          <p:cNvPr id="3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Animation in Asia:…"/>
          <p:cNvSpPr txBox="1"/>
          <p:nvPr/>
        </p:nvSpPr>
        <p:spPr>
          <a:xfrm>
            <a:off x="467544" y="2204864"/>
            <a:ext cx="8135936" cy="423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400"/>
            </a:pPr>
            <a:r>
              <a:t>Animation in Asia: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sz="4400"/>
            </a:pPr>
          </a:p>
          <a:p>
            <a:pPr algn="ctr">
              <a:defRPr b="1" sz="4400"/>
            </a:pPr>
            <a:r>
              <a:t>China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just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2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2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he World War II favored the production of many propaganda animated films.…"/>
          <p:cNvSpPr txBox="1"/>
          <p:nvPr/>
        </p:nvSpPr>
        <p:spPr>
          <a:xfrm>
            <a:off x="468312" y="1196975"/>
            <a:ext cx="8135938" cy="650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2200"/>
            </a:pPr>
            <a:r>
              <a:t>The World War II favored the production of many propaganda animated films.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  <a:r>
              <a:t>Mitsuyo Seo, a former animator at Masaoka Eiga Seisakushō (helmed by Kenzō Masaoka) was entrusted with </a:t>
            </a:r>
            <a:r>
              <a:rPr i="1"/>
              <a:t>Momotarō no Umiwashi </a:t>
            </a:r>
            <a:r>
              <a:t>(Momotarō and the Sea Eagles, 1942), the longest animation made in Japan until that point (37 minutes).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  <a:r>
              <a:t>The success of the film induced the Navy to fund a second Momotarō feature: </a:t>
            </a:r>
            <a:r>
              <a:rPr i="1"/>
              <a:t>Momotarō Umi no Shinpei </a:t>
            </a:r>
            <a:r>
              <a:t>(Momotarō, the Divine Warrior of the Sea, 1945).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2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3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Momotarō Umi no Shinpei (Mitsuyo Seo, 1945)"/>
          <p:cNvSpPr txBox="1"/>
          <p:nvPr/>
        </p:nvSpPr>
        <p:spPr>
          <a:xfrm>
            <a:off x="1979612" y="5661025"/>
            <a:ext cx="5184776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Momotarō Umi no Shinpei </a:t>
            </a:r>
            <a:r>
              <a:rPr i="0"/>
              <a:t>(Mitsuyo Seo, 1945)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3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3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After the World War II, Japanese cinema slowly transitioned towards a rebirth.…"/>
          <p:cNvSpPr txBox="1"/>
          <p:nvPr/>
        </p:nvSpPr>
        <p:spPr>
          <a:xfrm>
            <a:off x="504031" y="1073150"/>
            <a:ext cx="8135938" cy="791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2000"/>
            </a:pPr>
            <a:r>
              <a:t>After the World War II, Japanese cinema slowly transitioned towards a rebirth. </a:t>
            </a:r>
          </a:p>
          <a:p>
            <a:pPr algn="just" defTabSz="457200">
              <a:defRPr b="1" sz="2000"/>
            </a:pPr>
          </a:p>
          <a:p>
            <a:pPr algn="just" defTabSz="457200">
              <a:defRPr b="1" sz="2000"/>
            </a:pPr>
            <a:r>
              <a:t>Akira Kurosawa’s </a:t>
            </a:r>
            <a:r>
              <a:rPr i="1"/>
              <a:t>Rashōmon</a:t>
            </a:r>
            <a:r>
              <a:t> won the Golden Lion in Venice in 1951.</a:t>
            </a:r>
          </a:p>
          <a:p>
            <a:pPr algn="just" defTabSz="457200">
              <a:defRPr b="1" sz="2000"/>
            </a:pPr>
          </a:p>
          <a:p>
            <a:pPr algn="just" defTabSz="457200">
              <a:defRPr b="1" sz="2000"/>
            </a:pPr>
            <a:r>
              <a:t>In 1955 the educational department of the Tōkyō Eigasha production company started to do animation (</a:t>
            </a:r>
            <a:r>
              <a:rPr i="1"/>
              <a:t>Ukare Violin</a:t>
            </a:r>
            <a:r>
              <a:t>, </a:t>
            </a:r>
            <a:r>
              <a:rPr i="1"/>
              <a:t>The Happy Violin</a:t>
            </a:r>
            <a:r>
              <a:t>, Taiji Yabushita, 1955). The department would become later (1956) known as Tōei.</a:t>
            </a:r>
          </a:p>
          <a:p>
            <a:pPr algn="just" defTabSz="457200">
              <a:defRPr b="1" sz="2000"/>
            </a:pPr>
          </a:p>
          <a:p>
            <a:pPr algn="just" defTabSz="457200">
              <a:defRPr b="1" sz="2000"/>
            </a:pPr>
            <a:r>
              <a:t>In 1958, Tōei produced a new Japanese full-length film, the first one in full colour: Hakujaden (</a:t>
            </a:r>
            <a:r>
              <a:rPr i="1"/>
              <a:t>The White Serpent</a:t>
            </a:r>
            <a:r>
              <a:t>, Taiji Yabushita).</a:t>
            </a:r>
          </a:p>
          <a:p>
            <a:pPr algn="just" defTabSz="457200">
              <a:defRPr b="1" sz="2000"/>
            </a:pPr>
          </a:p>
          <a:p>
            <a:pPr algn="just" defTabSz="457200">
              <a:defRPr b="1" sz="2000"/>
            </a:pPr>
            <a:r>
              <a:t>Yabushita (1903-1986) make the most of the contributions of the two main animators: Yasuji Mori (1925-1992) and Akira Daikubara. This successful production involved some future outstanding animators and directors, like Yasuo Ōtsuka and Rintarō).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3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4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Hakujaden (Taiji Yabushita, 1958)"/>
          <p:cNvSpPr txBox="1"/>
          <p:nvPr/>
        </p:nvSpPr>
        <p:spPr>
          <a:xfrm>
            <a:off x="2627312" y="5661025"/>
            <a:ext cx="3889376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Hakujaden </a:t>
            </a:r>
            <a:r>
              <a:rPr i="0"/>
              <a:t>(Taiji Yabushita, 1958)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4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4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ōei was mostly concerned about imitating western models and producing full-length features for children (see the largely successful Nagautsu o Haita Neko, Puss in Boots, Kimio Yabuki, 1969).…"/>
          <p:cNvSpPr txBox="1"/>
          <p:nvPr/>
        </p:nvSpPr>
        <p:spPr>
          <a:xfrm>
            <a:off x="468312" y="1052512"/>
            <a:ext cx="8135938" cy="762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2800"/>
            </a:pPr>
            <a:r>
              <a:t>Tōei was mostly concerned about imitating western models and producing full-length features for children (see the largely successful </a:t>
            </a:r>
            <a:r>
              <a:rPr i="1"/>
              <a:t>Nagautsu o Haita Neko</a:t>
            </a:r>
            <a:r>
              <a:t>, </a:t>
            </a:r>
            <a:r>
              <a:rPr i="1"/>
              <a:t>Puss in Boots</a:t>
            </a:r>
            <a:r>
              <a:t>, Kimio Yabuki, 1969).</a:t>
            </a:r>
          </a:p>
          <a:p>
            <a:pPr algn="just" defTabSz="457200">
              <a:defRPr b="1" sz="2800"/>
            </a:pPr>
          </a:p>
          <a:p>
            <a:pPr algn="just" defTabSz="457200">
              <a:defRPr b="1" sz="2800"/>
            </a:pPr>
            <a:r>
              <a:t>However, the commercial and expressive potential of Japanese animation, and in particular of </a:t>
            </a:r>
            <a:r>
              <a:rPr i="1"/>
              <a:t>manga eiga </a:t>
            </a:r>
            <a:r>
              <a:t>(“comic films”, later identified as </a:t>
            </a:r>
            <a:r>
              <a:rPr i="1"/>
              <a:t>animeeshon</a:t>
            </a:r>
            <a:r>
              <a:t> and finally </a:t>
            </a:r>
            <a:r>
              <a:rPr i="1"/>
              <a:t>anime</a:t>
            </a:r>
            <a:r>
              <a:t>, for short), fully emerged thanks to Osamu Tezuka (1928-1989), the so-called “God of Manga” and “Godfather of Anime”.</a:t>
            </a:r>
            <a:endParaRPr i="1"/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4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5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samu Tezuka…"/>
          <p:cNvSpPr txBox="1"/>
          <p:nvPr/>
        </p:nvSpPr>
        <p:spPr>
          <a:xfrm>
            <a:off x="395287" y="981075"/>
            <a:ext cx="8135938" cy="540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/>
            </a:pPr>
            <a:r>
              <a:t>Osamu Tezuka</a:t>
            </a:r>
          </a:p>
          <a:p>
            <a:pPr algn="just" defTabSz="457200">
              <a:defRPr b="1" i="1" sz="2800"/>
            </a:pPr>
          </a:p>
          <a:p>
            <a:pPr algn="just" defTabSz="457200">
              <a:defRPr b="1" sz="2800"/>
            </a:pPr>
            <a:r>
              <a:t>1961: Mushi Productions</a:t>
            </a:r>
          </a:p>
          <a:p>
            <a:pPr algn="just" defTabSz="457200">
              <a:defRPr b="1" sz="2800"/>
            </a:pPr>
            <a:r>
              <a:t>1963-1966: “Tetsuwan Atomu” (“Astroboy”): the first Japanese TV animated series. 193 episodes.</a:t>
            </a:r>
          </a:p>
          <a:p>
            <a:pPr algn="just" defTabSz="457200">
              <a:defRPr b="1" sz="2800"/>
            </a:pPr>
            <a:r>
              <a:t>1968: Tezuka Productions</a:t>
            </a:r>
          </a:p>
          <a:p>
            <a:pPr algn="just" defTabSz="457200">
              <a:defRPr b="1" sz="2200"/>
            </a:pPr>
          </a:p>
          <a:p>
            <a:pPr algn="just" defTabSz="457200">
              <a:defRPr b="1" sz="2200"/>
            </a:pP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5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5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“Astroboy” (Osamu Tezuka, 1963)"/>
          <p:cNvSpPr txBox="1"/>
          <p:nvPr/>
        </p:nvSpPr>
        <p:spPr>
          <a:xfrm>
            <a:off x="2627312" y="5661025"/>
            <a:ext cx="3889376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2000"/>
            </a:pPr>
            <a:r>
              <a:t>“Astroboy”</a:t>
            </a:r>
            <a:r>
              <a:rPr i="1"/>
              <a:t> </a:t>
            </a:r>
            <a:r>
              <a:t>(Osamu Tezuka, 1963)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5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6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Broken Down Film (Osamu Tezuka, 1985)"/>
          <p:cNvSpPr txBox="1"/>
          <p:nvPr/>
        </p:nvSpPr>
        <p:spPr>
          <a:xfrm>
            <a:off x="2268537" y="5661025"/>
            <a:ext cx="4606926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Broken Down Film </a:t>
            </a:r>
            <a:r>
              <a:rPr i="0"/>
              <a:t>(Osamu Tezuka, 1985)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6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6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Daicon III Opening Animation (Hideaki Anno, Hiroyuki Tamaga, Takami Akai, 1981)"/>
          <p:cNvSpPr txBox="1"/>
          <p:nvPr/>
        </p:nvSpPr>
        <p:spPr>
          <a:xfrm>
            <a:off x="755650" y="5661025"/>
            <a:ext cx="792003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Daicon III Opening Animation </a:t>
            </a:r>
            <a:r>
              <a:rPr i="0"/>
              <a:t>(Hideaki Anno, Hiroyuki Tamaga, Takami Akai, 1981)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6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7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ome outstanding anime directors…"/>
          <p:cNvSpPr txBox="1"/>
          <p:nvPr/>
        </p:nvSpPr>
        <p:spPr>
          <a:xfrm>
            <a:off x="395287" y="981075"/>
            <a:ext cx="8135938" cy="367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/>
            </a:pPr>
            <a:r>
              <a:t>Some outstanding </a:t>
            </a:r>
            <a:r>
              <a:rPr i="1"/>
              <a:t>anime</a:t>
            </a:r>
            <a:r>
              <a:t> directors</a:t>
            </a:r>
          </a:p>
          <a:p>
            <a:pPr algn="just" defTabSz="457200">
              <a:defRPr b="1" i="1" sz="2800"/>
            </a:pPr>
          </a:p>
          <a:p>
            <a:pPr algn="just" defTabSz="457200">
              <a:defRPr b="1" i="1" sz="2800"/>
            </a:pPr>
          </a:p>
          <a:p>
            <a:pPr algn="just" defTabSz="457200">
              <a:defRPr b="1" sz="2800"/>
            </a:pPr>
            <a:r>
              <a:t>Katsuhiro Ōtomo (1954)</a:t>
            </a:r>
          </a:p>
          <a:p>
            <a:pPr algn="just" defTabSz="457200">
              <a:defRPr b="1" sz="2800"/>
            </a:pPr>
            <a:r>
              <a:t>Satoshi Kon (1963-2010)</a:t>
            </a:r>
          </a:p>
          <a:p>
            <a:pPr algn="just" defTabSz="457200">
              <a:defRPr b="1" sz="2800"/>
            </a:pPr>
            <a:r>
              <a:t>Mamoru Oshii (1951)</a:t>
            </a:r>
          </a:p>
          <a:p>
            <a:pPr algn="just" defTabSz="457200">
              <a:defRPr b="1" sz="2800"/>
            </a:pPr>
            <a:r>
              <a:t>Mamoru Hosoda (1967)</a:t>
            </a:r>
            <a:endParaRPr sz="2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3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China…"/>
          <p:cNvSpPr txBox="1"/>
          <p:nvPr/>
        </p:nvSpPr>
        <p:spPr>
          <a:xfrm>
            <a:off x="467544" y="980728"/>
            <a:ext cx="8135936" cy="796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400"/>
            </a:pPr>
            <a:r>
              <a:t>China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sz="2000"/>
            </a:pPr>
          </a:p>
          <a:p>
            <a:pPr algn="just">
              <a:defRPr b="1" sz="2200"/>
            </a:pPr>
            <a:r>
              <a:t>For a long time (at least until the 1970s) animation in China was synonym with the Wan Brothers.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200"/>
            </a:pPr>
          </a:p>
          <a:p>
            <a:pPr algn="just">
              <a:defRPr b="1" sz="2200"/>
            </a:pPr>
            <a:r>
              <a:t>They were four brothers: Wan Laiming (1900-1997), Wan Guchan (1900-1995), Wan Chaochen (1906-1992) and Wan Dihuan (1907?-unknown).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200"/>
            </a:pPr>
          </a:p>
          <a:p>
            <a:pPr algn="just">
              <a:defRPr b="1" sz="2200"/>
            </a:pPr>
            <a:r>
              <a:t>They were set-designer for live-action cinema; they approached animation in an amateurish way, inspired by the productions of the Fleischer Brothers.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200"/>
            </a:pPr>
          </a:p>
          <a:p>
            <a:pPr algn="just">
              <a:defRPr b="1" sz="2200"/>
            </a:pPr>
            <a:r>
              <a:t>Their first film was </a:t>
            </a:r>
            <a:r>
              <a:rPr i="1"/>
              <a:t>Uproar in the Studio (</a:t>
            </a:r>
            <a:r>
              <a:t>1926); it is now lost.</a:t>
            </a: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just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7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7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kira  (Katsuhiro Ōtomo, 1988)"/>
          <p:cNvSpPr txBox="1"/>
          <p:nvPr/>
        </p:nvSpPr>
        <p:spPr>
          <a:xfrm>
            <a:off x="2555875" y="5876925"/>
            <a:ext cx="381635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Akira  </a:t>
            </a:r>
            <a:r>
              <a:rPr i="0"/>
              <a:t>(Katsuhiro Ōtomo, 1988)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7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8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ennen Joyū  (Millennium Actress, Satoshi Kon, 2001)"/>
          <p:cNvSpPr txBox="1"/>
          <p:nvPr/>
        </p:nvSpPr>
        <p:spPr>
          <a:xfrm>
            <a:off x="1547812" y="5661025"/>
            <a:ext cx="5976938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Sennen Joyū  </a:t>
            </a:r>
            <a:r>
              <a:rPr i="0"/>
              <a:t>(Millennium Actress, Satoshi Kon, 2001)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8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8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Kōkaku Kidōtai (Ghost in the Shell, Mamoru Oshii, 1995)"/>
          <p:cNvSpPr txBox="1"/>
          <p:nvPr/>
        </p:nvSpPr>
        <p:spPr>
          <a:xfrm>
            <a:off x="1331912" y="5661025"/>
            <a:ext cx="6335713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Kōkaku Kidōtai </a:t>
            </a:r>
            <a:r>
              <a:rPr i="0"/>
              <a:t>(</a:t>
            </a:r>
            <a:r>
              <a:t>Ghost in the Shell</a:t>
            </a:r>
            <a:r>
              <a:rPr i="0"/>
              <a:t>, Mamoru Oshii, 1995)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89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9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oki o Kakeru Shōjo (The Girl Who Leapt Through Time, Mamoru Hosoda, 2006)"/>
          <p:cNvSpPr txBox="1"/>
          <p:nvPr/>
        </p:nvSpPr>
        <p:spPr>
          <a:xfrm>
            <a:off x="611187" y="5661025"/>
            <a:ext cx="7848601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Toki o Kakeru Shōjo </a:t>
            </a:r>
            <a:r>
              <a:rPr i="0"/>
              <a:t>(</a:t>
            </a:r>
            <a:r>
              <a:t>The Girl Who Leapt Through Time</a:t>
            </a:r>
            <a:r>
              <a:rPr i="0"/>
              <a:t>, Mamoru Hosoda, 2006)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94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19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ummer Wars (Mamoru Hosoda, 2009)"/>
          <p:cNvSpPr txBox="1"/>
          <p:nvPr/>
        </p:nvSpPr>
        <p:spPr>
          <a:xfrm>
            <a:off x="2339975" y="5661025"/>
            <a:ext cx="4319588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i="1" sz="2000"/>
            </a:pPr>
            <a:r>
              <a:t>Summer Wars </a:t>
            </a:r>
            <a:r>
              <a:rPr i="0"/>
              <a:t>(Mamoru Hosoda, 2009)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99" name="Animation in Asia 3"/>
          <p:cNvSpPr txBox="1"/>
          <p:nvPr/>
        </p:nvSpPr>
        <p:spPr>
          <a:xfrm>
            <a:off x="5781154" y="260350"/>
            <a:ext cx="2919934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9687" algn="r" defTabSz="457200"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Animation in Asia 3</a:t>
            </a:r>
          </a:p>
        </p:txBody>
      </p:sp>
      <p:pic>
        <p:nvPicPr>
          <p:cNvPr id="20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Animation in Asia:…"/>
          <p:cNvSpPr txBox="1"/>
          <p:nvPr/>
        </p:nvSpPr>
        <p:spPr>
          <a:xfrm>
            <a:off x="468312" y="2205037"/>
            <a:ext cx="8135938" cy="423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4400"/>
            </a:pPr>
            <a:r>
              <a:t>Animation in Asia:</a:t>
            </a:r>
          </a:p>
          <a:p>
            <a:pPr algn="ctr" defTabSz="457200">
              <a:defRPr b="1" sz="4400"/>
            </a:pPr>
          </a:p>
          <a:p>
            <a:pPr algn="ctr" defTabSz="457200">
              <a:defRPr b="1" sz="4400"/>
            </a:pPr>
            <a:r>
              <a:t>Studio Ghibli</a:t>
            </a:r>
          </a:p>
          <a:p>
            <a:pPr algn="ctr" defTabSz="457200">
              <a:defRPr b="1" sz="4400"/>
            </a:pPr>
          </a:p>
          <a:p>
            <a:pPr algn="ctr" defTabSz="457200">
              <a:defRPr b="1" sz="4400"/>
            </a:pPr>
          </a:p>
          <a:p>
            <a:pPr algn="just" defTabSz="457200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04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0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Isao Takahata (1935-2018)…"/>
          <p:cNvSpPr txBox="1"/>
          <p:nvPr/>
        </p:nvSpPr>
        <p:spPr>
          <a:xfrm>
            <a:off x="468312" y="981075"/>
            <a:ext cx="8135938" cy="490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200"/>
            </a:pPr>
          </a:p>
          <a:p>
            <a:pPr algn="just" defTabSz="457200">
              <a:defRPr b="1" sz="3600"/>
            </a:pPr>
            <a:r>
              <a:t>Isao Takahata (1935-2018)</a:t>
            </a:r>
          </a:p>
          <a:p>
            <a:pPr algn="just" defTabSz="457200">
              <a:defRPr b="1" sz="3600"/>
            </a:pPr>
          </a:p>
          <a:p>
            <a:pPr algn="just" defTabSz="457200">
              <a:defRPr b="1" sz="3600"/>
            </a:pPr>
            <a:r>
              <a:t>Hayao Miyazaki (1941)</a:t>
            </a:r>
          </a:p>
          <a:p>
            <a:pPr algn="just" defTabSz="457200">
              <a:defRPr b="1" sz="3600"/>
            </a:pPr>
          </a:p>
          <a:p>
            <a:pPr algn="just" defTabSz="457200">
              <a:defRPr b="1" sz="3600"/>
            </a:pPr>
            <a:r>
              <a:t>Toshio Suzuki (1948)</a:t>
            </a:r>
          </a:p>
          <a:p>
            <a:pPr algn="just" defTabSz="457200">
              <a:defRPr b="1" sz="3600"/>
            </a:pPr>
          </a:p>
          <a:p>
            <a:pPr algn="just" defTabSz="457200">
              <a:defRPr b="1" sz="3600"/>
            </a:pPr>
            <a:r>
              <a:t>Joe Hisaishi (1950)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09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1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Miyazaki’s early career"/>
          <p:cNvSpPr txBox="1"/>
          <p:nvPr/>
        </p:nvSpPr>
        <p:spPr>
          <a:xfrm>
            <a:off x="2339975" y="1125537"/>
            <a:ext cx="441338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600"/>
            </a:lvl1pPr>
          </a:lstStyle>
          <a:p>
            <a:pPr/>
            <a:r>
              <a:t>Miyazaki’s early career</a:t>
            </a:r>
          </a:p>
        </p:txBody>
      </p:sp>
      <p:sp>
        <p:nvSpPr>
          <p:cNvPr id="212" name="Born on January 5, 1941, in Akebono-cho, Bunkyo district of Tokyo.…"/>
          <p:cNvSpPr txBox="1"/>
          <p:nvPr/>
        </p:nvSpPr>
        <p:spPr>
          <a:xfrm>
            <a:off x="900112" y="1916112"/>
            <a:ext cx="7488238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buSzPct val="100000"/>
              <a:buChar char="-"/>
              <a:defRPr b="1" sz="2800"/>
            </a:pPr>
            <a:r>
              <a:t>Born on January 5, 1941, in Akebono-cho, Bunkyo district of Tokyo.</a:t>
            </a:r>
          </a:p>
          <a:p>
            <a:pPr algn="just" defTabSz="457200">
              <a:buSzPct val="100000"/>
              <a:buChar char="-"/>
              <a:defRPr b="1" sz="2800"/>
            </a:pPr>
            <a:r>
              <a:t>His father worked in his brother’s aeronautic firm, Miyazaki Airplanes, producing the rudders for Zero fighters (theme: war and responsibility)</a:t>
            </a:r>
          </a:p>
          <a:p>
            <a:pPr algn="just" defTabSz="457200">
              <a:buSzPct val="100000"/>
              <a:buChar char="-"/>
              <a:defRPr b="1" sz="2800"/>
            </a:pPr>
            <a:r>
              <a:t>His mother was often hospitalized, from 1947 to 1955, because of spinal tuberculosis; however, she retained a central role in the family (theme: strong women, struggle to survive).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15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16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Miyazaki’s early career"/>
          <p:cNvSpPr txBox="1"/>
          <p:nvPr/>
        </p:nvSpPr>
        <p:spPr>
          <a:xfrm>
            <a:off x="2339975" y="1125537"/>
            <a:ext cx="441338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600"/>
            </a:lvl1pPr>
          </a:lstStyle>
          <a:p>
            <a:pPr/>
            <a:r>
              <a:t>Miyazaki’s early career</a:t>
            </a:r>
          </a:p>
        </p:txBody>
      </p:sp>
      <p:sp>
        <p:nvSpPr>
          <p:cNvPr id="218" name="In 1958, he “fell in love” with Pai Niang, heorine of Legend of the White Serpent (Hakujaden, Taiji Yabushita). Theme: metamorphosis, multifaceted heroine.…"/>
          <p:cNvSpPr txBox="1"/>
          <p:nvPr/>
        </p:nvSpPr>
        <p:spPr>
          <a:xfrm>
            <a:off x="827087" y="1844675"/>
            <a:ext cx="7489826" cy="400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buSzPct val="100000"/>
              <a:buChar char="-"/>
              <a:defRPr b="1" sz="2300"/>
            </a:pPr>
            <a:r>
              <a:t>In 1958, he “fell in love” with Pai Niang, heorine of </a:t>
            </a:r>
            <a:r>
              <a:rPr i="1"/>
              <a:t>Legend of the White Serpent </a:t>
            </a:r>
            <a:r>
              <a:t>(</a:t>
            </a:r>
            <a:r>
              <a:rPr i="1"/>
              <a:t>Hakujaden</a:t>
            </a:r>
            <a:r>
              <a:t>, Taiji Yabushita). Theme: metamorphosis, multifaceted heroine.</a:t>
            </a:r>
          </a:p>
          <a:p>
            <a:pPr algn="just" defTabSz="457200">
              <a:buSzPct val="100000"/>
              <a:buChar char="-"/>
              <a:defRPr b="1" sz="2300"/>
            </a:pPr>
            <a:r>
              <a:t>During his studies of political science and economics at Gakushuin University, he joined a group studying foreign literature for children. Theme: fantasy, storytelling for children, fascination with Europe.</a:t>
            </a:r>
          </a:p>
          <a:p>
            <a:pPr algn="just" defTabSz="457200">
              <a:buSzPct val="100000"/>
              <a:buChar char="-"/>
              <a:defRPr b="1" sz="2300"/>
            </a:pPr>
            <a:r>
              <a:t>In 1963, he joined Toei Animation studio working as an in-betweener (creating the movements of characters between an animator’s key poses). He took an active role in the Toei labor union. Theme: cooperation, solidarity.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21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22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Miyazaki’s early career"/>
          <p:cNvSpPr txBox="1"/>
          <p:nvPr/>
        </p:nvSpPr>
        <p:spPr>
          <a:xfrm>
            <a:off x="2339975" y="1125537"/>
            <a:ext cx="441338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600"/>
            </a:lvl1pPr>
          </a:lstStyle>
          <a:p>
            <a:pPr/>
            <a:r>
              <a:t>Miyazaki’s early career</a:t>
            </a:r>
          </a:p>
        </p:txBody>
      </p:sp>
      <p:sp>
        <p:nvSpPr>
          <p:cNvPr id="224" name="1968: The Great Adventure of Hols, Prince of the Sun (Taiyo no Ouji Horusu no Daibouken, Isao Takahata).…"/>
          <p:cNvSpPr txBox="1"/>
          <p:nvPr/>
        </p:nvSpPr>
        <p:spPr>
          <a:xfrm>
            <a:off x="684212" y="2133600"/>
            <a:ext cx="7848601" cy="334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buSzPct val="100000"/>
              <a:buChar char="-"/>
              <a:defRPr b="1" sz="2600"/>
            </a:pPr>
            <a:r>
              <a:t>1968: </a:t>
            </a:r>
            <a:r>
              <a:rPr i="1"/>
              <a:t>The Great Adventure of Hols, Prince of the Sun </a:t>
            </a:r>
            <a:r>
              <a:t>(</a:t>
            </a:r>
            <a:r>
              <a:rPr i="1"/>
              <a:t>Taiyo no Ouji Horusu no Daibouken</a:t>
            </a:r>
            <a:r>
              <a:t>, Isao Takahata).</a:t>
            </a:r>
          </a:p>
          <a:p>
            <a:pPr algn="just" defTabSz="457200">
              <a:buSzPct val="100000"/>
              <a:buChar char="-"/>
              <a:defRPr b="1" sz="2600"/>
            </a:pPr>
            <a:r>
              <a:t>From 1971: left Toei, experiences at A-Pro, Zuiyo Eizo and Nippon Animation (“Lupin III”, 1971, “Heidi, girl of the Alps”, 1974, “3000 Leagues in Search of Mother”, 1976, “Anne of Green Gables”, 1979).</a:t>
            </a:r>
          </a:p>
          <a:p>
            <a:pPr algn="just" defTabSz="457200">
              <a:buSzPct val="100000"/>
              <a:buChar char="-"/>
              <a:defRPr b="1" sz="2600"/>
            </a:pPr>
            <a:r>
              <a:t>1979: first full-length feature, </a:t>
            </a:r>
            <a:r>
              <a:rPr i="1"/>
              <a:t>The Castle of Cagliostro</a:t>
            </a:r>
            <a:r>
              <a:t> (</a:t>
            </a:r>
            <a:r>
              <a:rPr i="1"/>
              <a:t>Rupan Sansei: Kariosutoro no Shiro</a:t>
            </a:r>
            <a: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4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Wan Dihuan left the Brothers in 1933, to devote himself to photography. The remaining three brothers kept working as animators: they studied foreign animated films and divulged their ideas on art.…"/>
          <p:cNvSpPr txBox="1"/>
          <p:nvPr/>
        </p:nvSpPr>
        <p:spPr>
          <a:xfrm>
            <a:off x="467544" y="980727"/>
            <a:ext cx="8135936" cy="764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/>
            </a:pPr>
            <a:r>
              <a:t>Wan Dihuan left the Brothers in 1933, to devote himself to photography. The remaining three brothers kept working as animators: they studied foreign animated films and divulged their ideas on art.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/>
            </a:pPr>
          </a:p>
          <a:p>
            <a:pPr algn="just">
              <a:defRPr b="1"/>
            </a:pPr>
            <a:r>
              <a:t>After the Japanese invasion of Shanghai (1937), and a temporary escape to Wuhan, the Brothers settled in the “French Concession” in Shanghai. There, they organized a studio and started the production of </a:t>
            </a:r>
            <a:r>
              <a:rPr i="1"/>
              <a:t>Princess Iron Fan </a:t>
            </a:r>
            <a:r>
              <a:t>(1941): the first full-length feature film of Asia.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/>
            </a:pPr>
          </a:p>
          <a:p>
            <a:pPr algn="just">
              <a:defRPr b="1"/>
            </a:pPr>
            <a:r>
              <a:t>It was inspired by one of the most important works of Chinese literature: </a:t>
            </a:r>
            <a:r>
              <a:rPr i="1"/>
              <a:t>Journey to the West</a:t>
            </a:r>
            <a:r>
              <a:t>, a 16th century novel.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just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27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2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Miyazaki’s early career"/>
          <p:cNvSpPr txBox="1"/>
          <p:nvPr/>
        </p:nvSpPr>
        <p:spPr>
          <a:xfrm>
            <a:off x="2339975" y="1125537"/>
            <a:ext cx="441338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600"/>
            </a:lvl1pPr>
          </a:lstStyle>
          <a:p>
            <a:pPr/>
            <a:r>
              <a:t>Miyazaki’s early career</a:t>
            </a:r>
          </a:p>
        </p:txBody>
      </p:sp>
      <p:sp>
        <p:nvSpPr>
          <p:cNvPr id="230" name="1982: Nausicaä of the Valley of the Wind starts as a manga on “Animage” (would end in 1994).…"/>
          <p:cNvSpPr txBox="1"/>
          <p:nvPr/>
        </p:nvSpPr>
        <p:spPr>
          <a:xfrm>
            <a:off x="755650" y="1844675"/>
            <a:ext cx="7704138" cy="41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buSzPct val="100000"/>
              <a:buChar char="-"/>
              <a:defRPr b="1"/>
            </a:pPr>
            <a:r>
              <a:t>1982: </a:t>
            </a:r>
            <a:r>
              <a:rPr i="1"/>
              <a:t>Nausicaä of the Valley of the Wind </a:t>
            </a:r>
            <a:r>
              <a:t>starts as a manga on </a:t>
            </a:r>
            <a:r>
              <a:t>“Animage” (would end in 1994).</a:t>
            </a:r>
          </a:p>
          <a:p>
            <a:pPr algn="just" defTabSz="457200">
              <a:buSzPct val="100000"/>
              <a:buChar char="-"/>
              <a:defRPr b="1"/>
            </a:pPr>
            <a:r>
              <a:t>1983: green light to the </a:t>
            </a:r>
            <a:r>
              <a:rPr i="1"/>
              <a:t>Nausicaä </a:t>
            </a:r>
            <a:r>
              <a:t>film, from Tokuma Shoten and Topcraft, led by Toru Hara. The film production committee included Toshio Suzuki, an editor at </a:t>
            </a:r>
            <a:r>
              <a:t>“Animage” who would have produced all of Miyazaki’s films from the late 1980s onwards.</a:t>
            </a:r>
          </a:p>
          <a:p>
            <a:pPr algn="just" defTabSz="457200">
              <a:buSzPct val="100000"/>
              <a:buChar char="-"/>
              <a:defRPr b="1"/>
            </a:pPr>
            <a:r>
              <a:t>1984: overwhelming success of </a:t>
            </a:r>
            <a:r>
              <a:rPr i="1"/>
              <a:t>Nausicaä of the Valley of the Wind </a:t>
            </a:r>
          </a:p>
          <a:p>
            <a:pPr algn="just" defTabSz="457200">
              <a:buSzPct val="100000"/>
              <a:buChar char="-"/>
              <a:defRPr b="1"/>
            </a:pPr>
            <a:r>
              <a:t>1985: Takahata, Hara, Suzuki and Miyazaki create Studio Ghibli.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3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3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Toei_Animation_logo.png" descr="Toei_Animatio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404812"/>
            <a:ext cx="8605838" cy="645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3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3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e Great Adventure of Hols, Prince of the Sun (Taiyo no Ouji Horusu no Daibouken, Isao Takahata, 1968)."/>
          <p:cNvSpPr txBox="1"/>
          <p:nvPr/>
        </p:nvSpPr>
        <p:spPr>
          <a:xfrm>
            <a:off x="684212" y="5589587"/>
            <a:ext cx="796131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The Great Adventure of Hols, Prince of the Sun </a:t>
            </a:r>
            <a:r>
              <a:rPr i="0"/>
              <a:t>(</a:t>
            </a:r>
            <a:r>
              <a:t>Taiyo no Ouji Horusu no Daibouken</a:t>
            </a:r>
            <a:r>
              <a:rPr i="0"/>
              <a:t>, Isao Takahata, 1968).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43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4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hoto-Panda-petit-Panda-Panda-kopanda-1972-2.jpg" descr="photo-Panda-petit-Panda-Panda-kopanda-1972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4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4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heidi.jpg" descr="heid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1912" y="981075"/>
            <a:ext cx="6432551" cy="482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5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5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Marco.jpg" descr="Marc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81075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5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5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nne.jpg" descr="Ann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6375" y="981075"/>
            <a:ext cx="63500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63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6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Future_boy_Conan_location_009.jpg" descr="Future_boy_Conan_location_00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6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6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cag03.jpg" descr="cag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81075"/>
            <a:ext cx="9144000" cy="5086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7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7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chie 1080p 1.png" descr="chie 1080p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981075"/>
            <a:ext cx="9144000" cy="4919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4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Princess Iron Fan (Wan Brothers, 1941)"/>
          <p:cNvSpPr txBox="1"/>
          <p:nvPr/>
        </p:nvSpPr>
        <p:spPr>
          <a:xfrm>
            <a:off x="1979711" y="5877271"/>
            <a:ext cx="504056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i="1" sz="2000">
                <a:latin typeface="Arial"/>
                <a:ea typeface="Arial"/>
                <a:cs typeface="Arial"/>
                <a:sym typeface="Arial"/>
              </a:defRPr>
            </a:pPr>
            <a:r>
              <a:t>Princess Iron Fan </a:t>
            </a:r>
            <a:r>
              <a:rPr i="0"/>
              <a:t>(Wan Brothers, 1941)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78" name="Animation in Asia 2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2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7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Goshu.jpg" descr="Gosh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923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8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8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Nausicaa manga.png" descr="Nausicaa mang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9612" y="981075"/>
            <a:ext cx="5289551" cy="558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8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8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Kaze no Tani no Naushika (Nausicaä of the Valley of the Wind, Hayao Miyazaki, 1984)."/>
          <p:cNvSpPr txBox="1"/>
          <p:nvPr/>
        </p:nvSpPr>
        <p:spPr>
          <a:xfrm>
            <a:off x="591343" y="5983287"/>
            <a:ext cx="796131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700"/>
            </a:pPr>
            <a:r>
              <a:t>Kaze no Tani no Naushika </a:t>
            </a:r>
            <a:r>
              <a:rPr i="0"/>
              <a:t>(</a:t>
            </a:r>
            <a:r>
              <a:t>Nausicaä of the Valley of the Wind</a:t>
            </a:r>
            <a:r>
              <a:rPr i="0"/>
              <a:t>, Hayao Miyazaki, 1984).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9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9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enkū no Shiro Rapyuta (Castle in the Sky, Hayao Miyazaki, 1986)."/>
          <p:cNvSpPr txBox="1"/>
          <p:nvPr/>
        </p:nvSpPr>
        <p:spPr>
          <a:xfrm>
            <a:off x="1151731" y="6072187"/>
            <a:ext cx="68405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Tenkū no Shiro Rapyuta </a:t>
            </a:r>
            <a:r>
              <a:rPr i="0"/>
              <a:t>(</a:t>
            </a:r>
            <a:r>
              <a:t>Castle in the Sky</a:t>
            </a:r>
            <a:r>
              <a:rPr i="0"/>
              <a:t>, Hayao Miyazaki, 1986).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29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29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«With the exception of Doraemon, most current animation is based on more serious, dramatic gekiga comics; Pazu will instead aim to help resurrect traditionally entertaining manga- or cartoon-style films. By focusing mainly on an audience of fourth graders […], it will reach an audience of even younger children, and expand even further in its age appeal. I am certain that hundreds of thousands of older anime fans will come to see this film no matter what, so there is no need to overtly cater to their tastes».…"/>
          <p:cNvSpPr txBox="1"/>
          <p:nvPr/>
        </p:nvSpPr>
        <p:spPr>
          <a:xfrm>
            <a:off x="618331" y="1500187"/>
            <a:ext cx="7907338" cy="357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2100"/>
            </a:pPr>
            <a:r>
              <a:t>«With the exception of </a:t>
            </a:r>
            <a:r>
              <a:rPr i="1"/>
              <a:t>Doraemon</a:t>
            </a:r>
            <a:r>
              <a:t>, most current animation is based on more serious, dramatic </a:t>
            </a:r>
            <a:r>
              <a:rPr i="1"/>
              <a:t>gekiga</a:t>
            </a:r>
            <a:r>
              <a:t> comics; Pazu will instead aim to help resurrect traditionally entertaining </a:t>
            </a:r>
            <a:r>
              <a:rPr i="1"/>
              <a:t>manga</a:t>
            </a:r>
            <a:r>
              <a:t>- or cartoon-style films. By focusing mainly on an audience of fourth graders […], it will reach an audience of even younger children, and expand even further in its age appeal. I am certain that hundreds of thousands of older anime fans will come to see this film no matter what, so there is no need to overtly cater to their tastes».</a:t>
            </a:r>
          </a:p>
          <a:p>
            <a:pPr algn="just" defTabSz="457200">
              <a:defRPr b="1" sz="1800"/>
            </a:pPr>
          </a:p>
          <a:p>
            <a:pPr algn="just" defTabSz="457200">
              <a:defRPr b="1" sz="1800"/>
            </a:pPr>
            <a:r>
              <a:t>Hayao Miyazaki, “Original Proposal for Castle in The Sky”, 1984, now in in Jocelyne Allen (ed.), The Art of Castle in the Sky, San Francisco, 2016, p. 5.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0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0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onari no Totoro (My Neighbour Totoro, Hayao Miyazaki, 1988)."/>
          <p:cNvSpPr txBox="1"/>
          <p:nvPr/>
        </p:nvSpPr>
        <p:spPr>
          <a:xfrm>
            <a:off x="1187450" y="6021387"/>
            <a:ext cx="68405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Tonari no Totoro </a:t>
            </a:r>
            <a:r>
              <a:rPr i="0"/>
              <a:t>(</a:t>
            </a:r>
            <a:r>
              <a:t>My Neighbour Totoro</a:t>
            </a:r>
            <a:r>
              <a:rPr i="0"/>
              <a:t>, Hayao Miyazaki, 1988).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0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0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Hotaru no Haka (Grave of the Fireflies, Isao Takahata, 1988)."/>
          <p:cNvSpPr txBox="1"/>
          <p:nvPr/>
        </p:nvSpPr>
        <p:spPr>
          <a:xfrm>
            <a:off x="1331912" y="5949950"/>
            <a:ext cx="684053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Hotaru no Haka </a:t>
            </a:r>
            <a:r>
              <a:rPr i="0"/>
              <a:t>(</a:t>
            </a:r>
            <a:r>
              <a:t>Grave of the Fireflies</a:t>
            </a:r>
            <a:r>
              <a:rPr i="0"/>
              <a:t>, Isao Takahata, 1988).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1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1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Majo no Takkyūbin (Kiki’s Delivery Service, Hayao Miyazaki, 1989)."/>
          <p:cNvSpPr txBox="1"/>
          <p:nvPr/>
        </p:nvSpPr>
        <p:spPr>
          <a:xfrm>
            <a:off x="1331912" y="5949950"/>
            <a:ext cx="684053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Majo no Takkyūbin </a:t>
            </a:r>
            <a:r>
              <a:rPr i="0"/>
              <a:t>(</a:t>
            </a:r>
            <a:r>
              <a:t>Kiki’s Delivery Service</a:t>
            </a:r>
            <a:r>
              <a:rPr i="0"/>
              <a:t>, Hayao Miyazaki, 1989).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1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1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Omohide Poro Poro (Only Yesterday, Isao Takahata, 1991)."/>
          <p:cNvSpPr txBox="1"/>
          <p:nvPr/>
        </p:nvSpPr>
        <p:spPr>
          <a:xfrm>
            <a:off x="1692275" y="5949950"/>
            <a:ext cx="583247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Omohide Poro Poro </a:t>
            </a:r>
            <a:r>
              <a:rPr i="0"/>
              <a:t>(</a:t>
            </a:r>
            <a:r>
              <a:t>Only Yesterday</a:t>
            </a:r>
            <a:r>
              <a:rPr i="0"/>
              <a:t>, Isao Takahata, 1991).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2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2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4-manga-porco-rosso.jpg" descr="4-manga-porco-ross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0337" y="1052512"/>
            <a:ext cx="3933826" cy="5805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5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he Shanghai Studio grew bigger at the end of the 40s.…"/>
          <p:cNvSpPr txBox="1"/>
          <p:nvPr/>
        </p:nvSpPr>
        <p:spPr>
          <a:xfrm>
            <a:off x="395536" y="980727"/>
            <a:ext cx="8135936" cy="851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100"/>
            </a:pPr>
            <a:r>
              <a:t>The Shanghai Studio grew bigger at the end of the 40s.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100"/>
            </a:pPr>
          </a:p>
          <a:p>
            <a:pPr algn="just">
              <a:defRPr b="1" sz="2100"/>
            </a:pPr>
            <a:r>
              <a:t>The Wan Brothers reunited after a momentary separation (Wan Chaochen traveled to the USA to study American animation; Wan Laiming and Wan Guchan went to Hong Kong during the final years of the World War II). By the 1960s, the Shanghai Studio would count 380 workers.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100"/>
            </a:pPr>
          </a:p>
          <a:p>
            <a:pPr algn="just">
              <a:defRPr b="1" sz="2100"/>
            </a:pPr>
            <a:r>
              <a:t>Their production techniques were basically hand-drawn cel animation, puppet and paper cut-out animation.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100"/>
            </a:pPr>
          </a:p>
          <a:p>
            <a:pPr algn="just">
              <a:defRPr b="1" sz="2100"/>
            </a:pPr>
            <a:r>
              <a:t>Their most renowned post-war work was the two-part film Confusion in the Sky (1961 and 1964): another take on the Journey to the West.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2100"/>
            </a:pPr>
          </a:p>
          <a:p>
            <a:pPr algn="just">
              <a:defRPr b="1" sz="2100"/>
            </a:pPr>
            <a:r>
              <a:t>The Studio closed from 1965 to 1972, because of the Cultural Revolution.</a:t>
            </a:r>
          </a:p>
          <a:p>
            <a:pPr algn="just">
              <a:defRPr b="1"/>
            </a:p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just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2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2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Kurenai no Buta (Porco Rosso,Hayao Miyazaki, 1992)."/>
          <p:cNvSpPr txBox="1"/>
          <p:nvPr/>
        </p:nvSpPr>
        <p:spPr>
          <a:xfrm>
            <a:off x="1835150" y="6076950"/>
            <a:ext cx="54737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Kurenai no Buta </a:t>
            </a:r>
            <a:r>
              <a:rPr i="0"/>
              <a:t>(</a:t>
            </a:r>
            <a:r>
              <a:t>Porco Rosso</a:t>
            </a:r>
            <a:r>
              <a:rPr i="0"/>
              <a:t>,Hayao Miyazaki, 1992).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3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3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Mimi wo Sumaseba (Whisper of the Heart ,Yoshifumi Kondō, 1995)."/>
          <p:cNvSpPr txBox="1"/>
          <p:nvPr/>
        </p:nvSpPr>
        <p:spPr>
          <a:xfrm>
            <a:off x="1187450" y="5949950"/>
            <a:ext cx="6985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Mimi wo Sumaseba </a:t>
            </a:r>
            <a:r>
              <a:rPr i="0"/>
              <a:t>(</a:t>
            </a:r>
            <a:r>
              <a:t>Whisper of the Heart </a:t>
            </a:r>
            <a:r>
              <a:rPr i="0"/>
              <a:t>,Yoshifumi Kondō, 1995).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3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3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Mononoke Hime (Princess Mononoke,Hayao Miyazaki, 1997)."/>
          <p:cNvSpPr txBox="1"/>
          <p:nvPr/>
        </p:nvSpPr>
        <p:spPr>
          <a:xfrm>
            <a:off x="1692275" y="5949950"/>
            <a:ext cx="604837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Mononoke Hime </a:t>
            </a:r>
            <a:r>
              <a:rPr i="0"/>
              <a:t>(</a:t>
            </a:r>
            <a:r>
              <a:t>Princess Mononoke</a:t>
            </a:r>
            <a:r>
              <a:rPr i="0"/>
              <a:t>,Hayao Miyazaki, 1997).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4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4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Hōhokekyo tonari no Yamada-kun  (My Neighbours the Yamadas, Isao Takahata, 1999)."/>
          <p:cNvSpPr txBox="1"/>
          <p:nvPr/>
        </p:nvSpPr>
        <p:spPr>
          <a:xfrm>
            <a:off x="1007268" y="6143625"/>
            <a:ext cx="7129464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500"/>
            </a:pPr>
            <a:r>
              <a:t>Hōhokekyo tonari no Yamada-kun  </a:t>
            </a:r>
            <a:r>
              <a:rPr i="0"/>
              <a:t>(</a:t>
            </a:r>
            <a:r>
              <a:t>My Neighbours the Yamadas</a:t>
            </a:r>
            <a:r>
              <a:rPr i="0"/>
              <a:t>, Isao Takahata, 1999).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4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4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en to Chihiro no Kamikakushi  (Spirited Away, Hayao Miyazaki, 2001)."/>
          <p:cNvSpPr txBox="1"/>
          <p:nvPr/>
        </p:nvSpPr>
        <p:spPr>
          <a:xfrm>
            <a:off x="1042987" y="5876925"/>
            <a:ext cx="712946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Sen to Chihiro no Kamikakushi  </a:t>
            </a:r>
            <a:r>
              <a:rPr i="0"/>
              <a:t>(</a:t>
            </a:r>
            <a:r>
              <a:t>Spirited Away</a:t>
            </a:r>
            <a:r>
              <a:rPr i="0"/>
              <a:t>, Hayao Miyazaki, 2001).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5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5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Hauru no Ugoku Shiro (Howl’s Moving Castle, Hayao Miyazaki, 2004)."/>
          <p:cNvSpPr txBox="1"/>
          <p:nvPr/>
        </p:nvSpPr>
        <p:spPr>
          <a:xfrm>
            <a:off x="1187450" y="5876925"/>
            <a:ext cx="712946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Hauru no Ugoku Shiro </a:t>
            </a:r>
            <a:r>
              <a:rPr i="0"/>
              <a:t>(</a:t>
            </a:r>
            <a:r>
              <a:t>Howl’s Moving Castle</a:t>
            </a:r>
            <a:r>
              <a:rPr i="0"/>
              <a:t>, Hayao Miyazaki, 2004).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5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5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Gedo Senki  (Tales from Earthsea, Gorō Miyazaki, 2006)."/>
          <p:cNvSpPr txBox="1"/>
          <p:nvPr/>
        </p:nvSpPr>
        <p:spPr>
          <a:xfrm>
            <a:off x="1619250" y="5876925"/>
            <a:ext cx="554513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Gedo Senki  </a:t>
            </a:r>
            <a:r>
              <a:rPr i="0"/>
              <a:t>(</a:t>
            </a:r>
            <a:r>
              <a:t>Tales from Earthsea</a:t>
            </a:r>
            <a:r>
              <a:rPr i="0"/>
              <a:t>, Gorō Miyazaki, 2006).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63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6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Gake no Ue no Ponyo (Ponyo, Hayao Miyazaki, 2008)."/>
          <p:cNvSpPr txBox="1"/>
          <p:nvPr/>
        </p:nvSpPr>
        <p:spPr>
          <a:xfrm>
            <a:off x="2001837" y="6181725"/>
            <a:ext cx="514032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Gake no Ue no Ponyo </a:t>
            </a:r>
            <a:r>
              <a:rPr i="0"/>
              <a:t>(</a:t>
            </a:r>
            <a:r>
              <a:t>Ponyo</a:t>
            </a:r>
            <a:r>
              <a:rPr i="0"/>
              <a:t>, Hayao Miyazaki, 2008).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68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6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72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73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Karigurashi no Arrietty (The Secret World of Arrietty, Hiromasa Yonebayashi, 2010)."/>
          <p:cNvSpPr txBox="1"/>
          <p:nvPr/>
        </p:nvSpPr>
        <p:spPr>
          <a:xfrm>
            <a:off x="1799431" y="5846762"/>
            <a:ext cx="554513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Karigurashi no Arrietty </a:t>
            </a:r>
            <a:r>
              <a:rPr i="0"/>
              <a:t>(</a:t>
            </a:r>
            <a:r>
              <a:t>The Secret World of Arrietty</a:t>
            </a:r>
            <a:r>
              <a:rPr i="0"/>
              <a:t>, Hiromasa Yonebayashi, 2010).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5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Zhu Baizhe Eats the Watermelon (Wan Guchan, 1958)"/>
          <p:cNvSpPr txBox="1"/>
          <p:nvPr/>
        </p:nvSpPr>
        <p:spPr>
          <a:xfrm>
            <a:off x="1187624" y="5877271"/>
            <a:ext cx="69127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i="1" sz="2000">
                <a:latin typeface="Arial"/>
                <a:ea typeface="Arial"/>
                <a:cs typeface="Arial"/>
                <a:sym typeface="Arial"/>
              </a:defRPr>
            </a:pPr>
            <a:r>
              <a:t>Zhu Baizhe Eats the Watermelon </a:t>
            </a:r>
            <a:r>
              <a:rPr i="0"/>
              <a:t>(Wan Guchan, 1958)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77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7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Kokuriko Zaka-Kara (From Up on Poppy Hill, Gorō Miyazaki, 2011)."/>
          <p:cNvSpPr txBox="1"/>
          <p:nvPr/>
        </p:nvSpPr>
        <p:spPr>
          <a:xfrm>
            <a:off x="1371773" y="5983287"/>
            <a:ext cx="640045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Kokuriko Zaka-Kara </a:t>
            </a:r>
            <a:r>
              <a:rPr i="0"/>
              <a:t>(</a:t>
            </a:r>
            <a:r>
              <a:t>From Up on Poppy Hill</a:t>
            </a:r>
            <a:r>
              <a:rPr i="0"/>
              <a:t>, Gorō Miyazaki, 2011).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82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83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kaze-tachinu-manga-02.jpg" descr="kaze-tachinu-manga-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350" y="981075"/>
            <a:ext cx="6350000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87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8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kaze-tachinu-manga-03.jpg" descr="kaze-tachinu-manga-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112" y="981075"/>
            <a:ext cx="7478713" cy="4968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92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93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Kaze Tachinu (The Wind Rises, Hayao Miyazaki, 2013)."/>
          <p:cNvSpPr txBox="1"/>
          <p:nvPr/>
        </p:nvSpPr>
        <p:spPr>
          <a:xfrm>
            <a:off x="1799431" y="5983287"/>
            <a:ext cx="55451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Kaze Tachinu </a:t>
            </a:r>
            <a:r>
              <a:rPr i="0"/>
              <a:t>(</a:t>
            </a:r>
            <a:r>
              <a:t>The Wind Rises</a:t>
            </a:r>
            <a:r>
              <a:rPr i="0"/>
              <a:t>, Hayao Miyazaki, 2013).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397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39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Kaguya-hime no Monogatari (The Tale of the Princess Kaguya, Isao Takahata, 2013)."/>
          <p:cNvSpPr txBox="1"/>
          <p:nvPr/>
        </p:nvSpPr>
        <p:spPr>
          <a:xfrm>
            <a:off x="504304" y="5989161"/>
            <a:ext cx="81353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Kaguya-hime no Monogatari </a:t>
            </a:r>
            <a:r>
              <a:rPr i="0"/>
              <a:t>(</a:t>
            </a:r>
            <a:r>
              <a:t>The Tale of the Princess Kaguya</a:t>
            </a:r>
            <a:r>
              <a:rPr i="0"/>
              <a:t>, Isao Takahata, 2013).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402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403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Omoide no Marnie (When Marnie Was There, Hiromasa Yonebayashi, 2014)."/>
          <p:cNvSpPr txBox="1"/>
          <p:nvPr/>
        </p:nvSpPr>
        <p:spPr>
          <a:xfrm>
            <a:off x="906040" y="6075362"/>
            <a:ext cx="733192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Omoide no Marnie </a:t>
            </a:r>
            <a:r>
              <a:rPr i="0"/>
              <a:t>(</a:t>
            </a:r>
            <a:r>
              <a:t>When Marnie Was There</a:t>
            </a:r>
            <a:r>
              <a:rPr i="0"/>
              <a:t>, Hiromasa Yonebayashi, 2014).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407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40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“Sanzoku no Musume Rōnja” (“Ronja the Robber’s Daughter”, Gorō Miyazaki, 2014)."/>
          <p:cNvSpPr txBox="1"/>
          <p:nvPr/>
        </p:nvSpPr>
        <p:spPr>
          <a:xfrm>
            <a:off x="1799431" y="6143148"/>
            <a:ext cx="554513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1" sz="1200"/>
            </a:lvl1pPr>
          </a:lstStyle>
          <a:p>
            <a:pPr/>
            <a:r>
              <a:t>“Sanzoku no Musume Rōnja” (“Ronja the Robber’s Daughter”, Gorō Miyazaki, 2014).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412" name="Animation in Asia 3…"/>
          <p:cNvSpPr txBox="1"/>
          <p:nvPr/>
        </p:nvSpPr>
        <p:spPr>
          <a:xfrm>
            <a:off x="5781154" y="188912"/>
            <a:ext cx="29199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 defTabSz="457200">
              <a:defRPr b="1" sz="2800">
                <a:solidFill>
                  <a:srgbClr val="FFFFFF"/>
                </a:solidFill>
              </a:defRPr>
            </a:pPr>
            <a:r>
              <a:t>Animation in Asia 3</a:t>
            </a:r>
          </a:p>
          <a:p>
            <a:pPr indent="39687" algn="r" defTabSz="457200">
              <a:defRPr sz="1600">
                <a:solidFill>
                  <a:srgbClr val="FFFFFF"/>
                </a:solidFill>
              </a:defRPr>
            </a:pPr>
            <a:r>
              <a:t>Japan</a:t>
            </a:r>
          </a:p>
        </p:txBody>
      </p:sp>
      <p:pic>
        <p:nvPicPr>
          <p:cNvPr id="413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The Red Turtle (Michaël Dudok De Wit, Pascal Ferran, 2016)."/>
          <p:cNvSpPr txBox="1"/>
          <p:nvPr/>
        </p:nvSpPr>
        <p:spPr>
          <a:xfrm>
            <a:off x="2350392" y="5910262"/>
            <a:ext cx="444321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i="1" sz="1800"/>
            </a:pPr>
            <a:r>
              <a:t>The Red Turtle </a:t>
            </a:r>
            <a:r>
              <a:rPr i="0"/>
              <a:t>(</a:t>
            </a:r>
            <a:r>
              <a:rPr i="0"/>
              <a:t>Michaël Dudok De Wit</a:t>
            </a:r>
            <a:r>
              <a:rPr i="0"/>
              <a:t>, Pascal Ferran, 2016).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ttangolo"/>
          <p:cNvSpPr/>
          <p:nvPr/>
        </p:nvSpPr>
        <p:spPr>
          <a:xfrm>
            <a:off x="-1" y="0"/>
            <a:ext cx="9144002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417" name="Suggested readings"/>
          <p:cNvSpPr txBox="1"/>
          <p:nvPr/>
        </p:nvSpPr>
        <p:spPr>
          <a:xfrm>
            <a:off x="5982468" y="188912"/>
            <a:ext cx="289007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9687" algn="r" defTabSz="457200"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Suggested readings</a:t>
            </a:r>
          </a:p>
        </p:txBody>
      </p:sp>
      <p:pic>
        <p:nvPicPr>
          <p:cNvPr id="41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79" t="40809" r="3254" b="40321"/>
          <a:stretch>
            <a:fillRect/>
          </a:stretch>
        </p:blipFill>
        <p:spPr>
          <a:xfrm>
            <a:off x="179387" y="6453187"/>
            <a:ext cx="1871664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Giannalberto Bendazzi, Animation. A World History. 3 voll., Waltham, Massachusetts: Focal Press, 2015. Vol. I, pp. 187-188 (section “China”); Vol. II, pp. 89-90 (section “China”); Vol. III, pp. 270-271 (section “China”).…"/>
          <p:cNvSpPr txBox="1"/>
          <p:nvPr/>
        </p:nvSpPr>
        <p:spPr>
          <a:xfrm>
            <a:off x="658812" y="963612"/>
            <a:ext cx="7367588" cy="613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b="1" sz="1400"/>
            </a:pPr>
            <a:r>
              <a:t>Giannalberto Bendazzi, </a:t>
            </a:r>
            <a:r>
              <a:rPr i="1"/>
              <a:t>Animation. A World History</a:t>
            </a:r>
            <a:r>
              <a:t>. 3 voll., Waltham, Massachusetts: Focal Press, 2015. Vol. I, pp. 187-188 (section “China”); Vol. II, pp. 89-90 (section “China”); Vol. III, pp. 270-271 (section “China”).</a:t>
            </a:r>
          </a:p>
          <a:p>
            <a:pPr algn="just" defTabSz="457200">
              <a:defRPr b="1" sz="1400"/>
            </a:pPr>
            <a:r>
              <a:t>Vol. I, pp. 82-84 (chapter “Silent Asia”); Vol. II, pp. 85-88: “Asia” (to study up to –and including- the section “Experiments”); Vol. II, pp. 335-347: “Asia” (to study up to –and including- the section “Toei’s Fortunes”).</a:t>
            </a:r>
          </a:p>
          <a:p>
            <a:pPr algn="just" defTabSz="457200">
              <a:defRPr b="1" sz="1400"/>
            </a:pPr>
            <a:r>
              <a:t>Vol. II, pp. 360-374 (from –and including- the section “The Tokusatsu Factor” up to –and including- the section “Akira and the End of the Decade”).</a:t>
            </a:r>
          </a:p>
          <a:p>
            <a:pPr algn="just" defTabSz="457200">
              <a:defRPr b="1" sz="1400"/>
            </a:pPr>
            <a:r>
              <a:t>Vol. III, pp. 214-243: “Asia” (to study up to –and including- the section “Yamamura Koji”); Vol. III, pp. 247-248 (from –and including- the section “Conclusions” up to –and including- the section “Challenges”).</a:t>
            </a:r>
          </a:p>
          <a:p>
            <a:pPr algn="just" defTabSz="457200">
              <a:defRPr b="1" sz="1400"/>
            </a:pPr>
          </a:p>
          <a:p>
            <a:pPr algn="just" defTabSz="457200">
              <a:defRPr b="1" sz="1400"/>
            </a:pPr>
            <a:r>
              <a:t>Colin Odell &amp; Michelle Le Blanc, </a:t>
            </a:r>
            <a:r>
              <a:rPr i="1"/>
              <a:t>Studio Ghibli. The Films of Hayao Miyazaki and Isao Takahata</a:t>
            </a:r>
            <a:r>
              <a:t>, Kamera Books, Harpenden, 2009, pp. 35-151.</a:t>
            </a:r>
          </a:p>
          <a:p>
            <a:pPr algn="just" defTabSz="457200">
              <a:defRPr b="1" sz="1400"/>
            </a:pPr>
          </a:p>
          <a:p>
            <a:pPr algn="just" defTabSz="457200">
              <a:defRPr b="1" sz="1400"/>
            </a:pPr>
            <a:r>
              <a:t>Hayao Miyazaki, “Hayao Miyazaki on His Own Works”, in Hayao Miyazaki, </a:t>
            </a:r>
            <a:r>
              <a:rPr i="1"/>
              <a:t>Starting Point</a:t>
            </a:r>
            <a:r>
              <a:t>, Viz Media, San Francisco, 2009, pp. 311-332.</a:t>
            </a:r>
          </a:p>
          <a:p>
            <a:pPr algn="just" defTabSz="457200">
              <a:defRPr b="1" sz="1400"/>
            </a:pPr>
          </a:p>
          <a:p>
            <a:pPr algn="just" defTabSz="457200">
              <a:defRPr b="1" sz="1400"/>
            </a:pPr>
            <a:r>
              <a:t>Isao Takahata, “The Fireworks of Eros”, in Miyazaki, </a:t>
            </a:r>
            <a:r>
              <a:rPr i="1"/>
              <a:t>op. cit.</a:t>
            </a:r>
            <a:r>
              <a:t>, pp. 451-461.</a:t>
            </a:r>
          </a:p>
          <a:p>
            <a:pPr algn="just" defTabSz="457200">
              <a:defRPr b="1" sz="1400"/>
            </a:pPr>
          </a:p>
          <a:p>
            <a:pPr algn="just" defTabSz="457200">
              <a:defRPr b="1" sz="1400"/>
            </a:pPr>
            <a:r>
              <a:t>Miyazaki, “Animation Directing Class”, in Hayao Miyazaki, </a:t>
            </a:r>
            <a:r>
              <a:rPr i="1"/>
              <a:t>Turning Point</a:t>
            </a:r>
            <a:r>
              <a:t>, Viz Media, San Francisco, 2014, pp. 128-133.</a:t>
            </a:r>
          </a:p>
          <a:p>
            <a:pPr algn="just" defTabSz="457200">
              <a:defRPr b="1" sz="1400"/>
            </a:pPr>
          </a:p>
          <a:p>
            <a:pPr algn="just" defTabSz="457200">
              <a:defRPr b="1" sz="1400"/>
            </a:pPr>
            <a:r>
              <a:t>Miyazaki, “Snezhnaya Koroleva (The Snow Queen): A Film That Made Me Think Animation Was Worthy Work”, in Miyazaki, </a:t>
            </a:r>
            <a:r>
              <a:rPr i="1"/>
              <a:t>op. cit.</a:t>
            </a:r>
            <a:r>
              <a:t>, pp. 410-415.</a:t>
            </a:r>
          </a:p>
          <a:p>
            <a:pPr algn="just" defTabSz="457200">
              <a:defRPr b="1" sz="1400"/>
            </a:pPr>
          </a:p>
          <a:p>
            <a:pPr algn="just" defTabSz="457200">
              <a:defRPr b="1" sz="14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6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onfusion in the Sky (Wan Laiming, 1961 and 1964)"/>
          <p:cNvSpPr txBox="1"/>
          <p:nvPr/>
        </p:nvSpPr>
        <p:spPr>
          <a:xfrm>
            <a:off x="1331640" y="5877271"/>
            <a:ext cx="691276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i="1" sz="2000">
                <a:latin typeface="Arial"/>
                <a:ea typeface="Arial"/>
                <a:cs typeface="Arial"/>
                <a:sym typeface="Arial"/>
              </a:defRPr>
            </a:pPr>
            <a:r>
              <a:t>Confusion in the Sky </a:t>
            </a:r>
            <a:r>
              <a:rPr i="0"/>
              <a:t>(Wan Laiming, 1961 and 1964)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" name="Animation in Asia 1…"/>
          <p:cNvSpPr txBox="1"/>
          <p:nvPr/>
        </p:nvSpPr>
        <p:spPr>
          <a:xfrm>
            <a:off x="5781731" y="188639"/>
            <a:ext cx="291993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 sz="2800">
                <a:solidFill>
                  <a:srgbClr val="FFFFFF"/>
                </a:solidFill>
              </a:defRPr>
            </a:pPr>
            <a:r>
              <a:t>Animation in Asia 1</a:t>
            </a:r>
          </a:p>
          <a:p>
            <a:pPr indent="39687" algn="r">
              <a:defRPr sz="1600">
                <a:solidFill>
                  <a:srgbClr val="FFFFFF"/>
                </a:solidFill>
              </a:defRPr>
            </a:pPr>
            <a:r>
              <a:t>China</a:t>
            </a:r>
          </a:p>
        </p:txBody>
      </p:sp>
      <p:pic>
        <p:nvPicPr>
          <p:cNvPr id="6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During the 70s, and after the fell of the political Gang of Four, the Shanghai Studio was revived.…"/>
          <p:cNvSpPr txBox="1"/>
          <p:nvPr/>
        </p:nvSpPr>
        <p:spPr>
          <a:xfrm>
            <a:off x="395536" y="1196752"/>
            <a:ext cx="8135936" cy="727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/>
            </a:pPr>
            <a:r>
              <a:t>During the 70s, and after the fell of the political Gang of Four, the Shanghai Studio was revived.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/>
            </a:pPr>
          </a:p>
          <a:p>
            <a:pPr algn="just">
              <a:defRPr b="1"/>
            </a:pPr>
            <a:r>
              <a:t>The most important animator of the period was Xu Jingda, also known as A Da. His best work is the short film </a:t>
            </a:r>
            <a:r>
              <a:rPr i="1"/>
              <a:t>Three Monks </a:t>
            </a:r>
            <a:r>
              <a:t>(1980</a:t>
            </a:r>
            <a:r>
              <a:rPr i="1"/>
              <a:t>)</a:t>
            </a:r>
            <a: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/>
            </a:pPr>
          </a:p>
          <a:p>
            <a:pPr algn="just">
              <a:defRPr b="1"/>
            </a:pPr>
            <a:r>
              <a:t>Chinese animation is today a multi-centered productive reality. Individual artistic research keeps going on; at the same time, however, directors and producers are trying to emulate the best-selling models of Japanese animation.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/>
            </a:p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ctr">
              <a:defRPr b="1" sz="4400"/>
            </a:pPr>
          </a:p>
          <a:p>
            <a:pPr algn="just">
              <a:defRPr b="1" sz="23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