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CCCD9"/>
          </a:solidFill>
        </a:fill>
      </a:tcStyle>
    </a:wholeTbl>
    <a:band2H>
      <a:tcTxStyle b="def" i="def"/>
      <a:tcStyle>
        <a:tcBdr/>
        <a:fill>
          <a:solidFill>
            <a:srgbClr val="E7E7ED"/>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n">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n">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titolo">
    <p:spTree>
      <p:nvGrpSpPr>
        <p:cNvPr id="1" name=""/>
        <p:cNvGrpSpPr/>
        <p:nvPr/>
      </p:nvGrpSpPr>
      <p:grpSpPr>
        <a:xfrm>
          <a:off x="0" y="0"/>
          <a:ext cx="0" cy="0"/>
          <a:chOff x="0" y="0"/>
          <a:chExt cx="0" cy="0"/>
        </a:xfrm>
      </p:grpSpPr>
      <p:sp>
        <p:nvSpPr>
          <p:cNvPr id="11" name="Titolo Testo"/>
          <p:cNvSpPr txBox="1"/>
          <p:nvPr>
            <p:ph type="title"/>
          </p:nvPr>
        </p:nvSpPr>
        <p:spPr>
          <a:xfrm>
            <a:off x="685800" y="1844675"/>
            <a:ext cx="7772400" cy="2041525"/>
          </a:xfrm>
          <a:prstGeom prst="rect">
            <a:avLst/>
          </a:prstGeom>
        </p:spPr>
        <p:txBody>
          <a:bodyPr/>
          <a:lstStyle/>
          <a:p>
            <a:pPr/>
            <a:r>
              <a:t>Titolo Testo</a:t>
            </a:r>
          </a:p>
        </p:txBody>
      </p:sp>
      <p:sp>
        <p:nvSpPr>
          <p:cNvPr id="12" name="Corpo livello uno…"/>
          <p:cNvSpPr txBox="1"/>
          <p:nvPr>
            <p:ph type="body" sz="half" idx="1"/>
          </p:nvPr>
        </p:nvSpPr>
        <p:spPr>
          <a:xfrm>
            <a:off x="1371600" y="3886200"/>
            <a:ext cx="6400800" cy="29718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testo verticale">
    <p:spTree>
      <p:nvGrpSpPr>
        <p:cNvPr id="1" name=""/>
        <p:cNvGrpSpPr/>
        <p:nvPr/>
      </p:nvGrpSpPr>
      <p:grpSpPr>
        <a:xfrm>
          <a:off x="0" y="0"/>
          <a:ext cx="0" cy="0"/>
          <a:chOff x="0" y="0"/>
          <a:chExt cx="0" cy="0"/>
        </a:xfrm>
      </p:grpSpPr>
      <p:sp>
        <p:nvSpPr>
          <p:cNvPr id="89" name="Titolo Testo"/>
          <p:cNvSpPr txBox="1"/>
          <p:nvPr>
            <p:ph type="title"/>
          </p:nvPr>
        </p:nvSpPr>
        <p:spPr>
          <a:prstGeom prst="rect">
            <a:avLst/>
          </a:prstGeom>
        </p:spPr>
        <p:txBody>
          <a:bodyPr/>
          <a:lstStyle/>
          <a:p>
            <a:pPr/>
            <a:r>
              <a:t>Titolo Testo</a:t>
            </a:r>
          </a:p>
        </p:txBody>
      </p:sp>
      <p:sp>
        <p:nvSpPr>
          <p:cNvPr id="90"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9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verticale e testo">
    <p:spTree>
      <p:nvGrpSpPr>
        <p:cNvPr id="1" name=""/>
        <p:cNvGrpSpPr/>
        <p:nvPr/>
      </p:nvGrpSpPr>
      <p:grpSpPr>
        <a:xfrm>
          <a:off x="0" y="0"/>
          <a:ext cx="0" cy="0"/>
          <a:chOff x="0" y="0"/>
          <a:chExt cx="0" cy="0"/>
        </a:xfrm>
      </p:grpSpPr>
      <p:sp>
        <p:nvSpPr>
          <p:cNvPr id="98" name="Titolo Testo"/>
          <p:cNvSpPr txBox="1"/>
          <p:nvPr>
            <p:ph type="title"/>
          </p:nvPr>
        </p:nvSpPr>
        <p:spPr>
          <a:xfrm>
            <a:off x="6629400" y="0"/>
            <a:ext cx="2057400" cy="6858000"/>
          </a:xfrm>
          <a:prstGeom prst="rect">
            <a:avLst/>
          </a:prstGeom>
        </p:spPr>
        <p:txBody>
          <a:bodyPr/>
          <a:lstStyle/>
          <a:p>
            <a:pPr/>
            <a:r>
              <a:t>Titolo Testo</a:t>
            </a:r>
          </a:p>
        </p:txBody>
      </p:sp>
      <p:sp>
        <p:nvSpPr>
          <p:cNvPr id="99" name="Corpo livello uno…"/>
          <p:cNvSpPr txBox="1"/>
          <p:nvPr>
            <p:ph type="body" idx="1"/>
          </p:nvPr>
        </p:nvSpPr>
        <p:spPr>
          <a:xfrm>
            <a:off x="457200" y="0"/>
            <a:ext cx="6019800" cy="68580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10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20" name="Titolo Testo"/>
          <p:cNvSpPr txBox="1"/>
          <p:nvPr>
            <p:ph type="title"/>
          </p:nvPr>
        </p:nvSpPr>
        <p:spPr>
          <a:prstGeom prst="rect">
            <a:avLst/>
          </a:prstGeom>
        </p:spPr>
        <p:txBody>
          <a:bodyPr/>
          <a:lstStyle/>
          <a:p>
            <a:pPr/>
            <a:r>
              <a:t>Titolo Testo</a:t>
            </a:r>
          </a:p>
        </p:txBody>
      </p:sp>
      <p:sp>
        <p:nvSpPr>
          <p:cNvPr id="21"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estazione sezione">
    <p:spTree>
      <p:nvGrpSpPr>
        <p:cNvPr id="1" name=""/>
        <p:cNvGrpSpPr/>
        <p:nvPr/>
      </p:nvGrpSpPr>
      <p:grpSpPr>
        <a:xfrm>
          <a:off x="0" y="0"/>
          <a:ext cx="0" cy="0"/>
          <a:chOff x="0" y="0"/>
          <a:chExt cx="0" cy="0"/>
        </a:xfrm>
      </p:grpSpPr>
      <p:sp>
        <p:nvSpPr>
          <p:cNvPr id="29" name="Titolo Testo"/>
          <p:cNvSpPr txBox="1"/>
          <p:nvPr>
            <p:ph type="title"/>
          </p:nvPr>
        </p:nvSpPr>
        <p:spPr>
          <a:xfrm>
            <a:off x="722312" y="4406900"/>
            <a:ext cx="7772401" cy="1362075"/>
          </a:xfrm>
          <a:prstGeom prst="rect">
            <a:avLst/>
          </a:prstGeom>
        </p:spPr>
        <p:txBody>
          <a:bodyPr anchor="t"/>
          <a:lstStyle>
            <a:lvl1pPr algn="l">
              <a:defRPr b="1" cap="all" sz="4000"/>
            </a:lvl1pPr>
          </a:lstStyle>
          <a:p>
            <a:pPr/>
            <a:r>
              <a:t>Titolo Testo</a:t>
            </a:r>
          </a:p>
        </p:txBody>
      </p:sp>
      <p:sp>
        <p:nvSpPr>
          <p:cNvPr id="30" name="Corpo livello uno…"/>
          <p:cNvSpPr txBox="1"/>
          <p:nvPr>
            <p:ph type="body" sz="quarter"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2">
    <p:spTree>
      <p:nvGrpSpPr>
        <p:cNvPr id="1" name=""/>
        <p:cNvGrpSpPr/>
        <p:nvPr/>
      </p:nvGrpSpPr>
      <p:grpSpPr>
        <a:xfrm>
          <a:off x="0" y="0"/>
          <a:ext cx="0" cy="0"/>
          <a:chOff x="0" y="0"/>
          <a:chExt cx="0" cy="0"/>
        </a:xfrm>
      </p:grpSpPr>
      <p:sp>
        <p:nvSpPr>
          <p:cNvPr id="38" name="Titolo Testo"/>
          <p:cNvSpPr txBox="1"/>
          <p:nvPr>
            <p:ph type="title"/>
          </p:nvPr>
        </p:nvSpPr>
        <p:spPr>
          <a:prstGeom prst="rect">
            <a:avLst/>
          </a:prstGeom>
        </p:spPr>
        <p:txBody>
          <a:bodyPr/>
          <a:lstStyle/>
          <a:p>
            <a:pPr/>
            <a:r>
              <a:t>Titolo Testo</a:t>
            </a:r>
          </a:p>
        </p:txBody>
      </p:sp>
      <p:sp>
        <p:nvSpPr>
          <p:cNvPr id="39" name="Corpo livello uno…"/>
          <p:cNvSpPr txBox="1"/>
          <p:nvPr>
            <p:ph type="body" sz="half" idx="1"/>
          </p:nvPr>
        </p:nvSpPr>
        <p:spPr>
          <a:xfrm>
            <a:off x="457200" y="1600200"/>
            <a:ext cx="4038600" cy="5257800"/>
          </a:xfrm>
          <a:prstGeom prst="rect">
            <a:avLst/>
          </a:prstGeom>
        </p:spPr>
        <p:txBody>
          <a:bodyPr/>
          <a:lstStyle>
            <a:lvl1pPr>
              <a:defRPr sz="2800"/>
            </a:lvl1pPr>
            <a:lvl2pPr marL="779462" indent="-333375">
              <a:defRPr sz="2800"/>
            </a:lvl2pPr>
            <a:lvl3pPr marL="1223327" indent="-320039">
              <a:defRPr sz="2800"/>
            </a:lvl3pPr>
            <a:lvl4pPr marL="1716087" indent="-355599">
              <a:defRPr sz="2800"/>
            </a:lvl4pPr>
            <a:lvl5pPr marL="2173288" indent="-355600">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fronto">
    <p:spTree>
      <p:nvGrpSpPr>
        <p:cNvPr id="1" name=""/>
        <p:cNvGrpSpPr/>
        <p:nvPr/>
      </p:nvGrpSpPr>
      <p:grpSpPr>
        <a:xfrm>
          <a:off x="0" y="0"/>
          <a:ext cx="0" cy="0"/>
          <a:chOff x="0" y="0"/>
          <a:chExt cx="0" cy="0"/>
        </a:xfrm>
      </p:grpSpPr>
      <p:sp>
        <p:nvSpPr>
          <p:cNvPr id="47" name="Titolo Testo"/>
          <p:cNvSpPr txBox="1"/>
          <p:nvPr>
            <p:ph type="title"/>
          </p:nvPr>
        </p:nvSpPr>
        <p:spPr>
          <a:xfrm>
            <a:off x="457200" y="256810"/>
            <a:ext cx="8229600" cy="1178656"/>
          </a:xfrm>
          <a:prstGeom prst="rect">
            <a:avLst/>
          </a:prstGeom>
        </p:spPr>
        <p:txBody>
          <a:bodyPr/>
          <a:lstStyle/>
          <a:p>
            <a:pPr/>
            <a:r>
              <a:t>Titolo Testo</a:t>
            </a:r>
          </a:p>
        </p:txBody>
      </p:sp>
      <p:sp>
        <p:nvSpPr>
          <p:cNvPr id="48" name="Corpo livello uno…"/>
          <p:cNvSpPr txBox="1"/>
          <p:nvPr>
            <p:ph type="body" sz="quarter" idx="1"/>
          </p:nvPr>
        </p:nvSpPr>
        <p:spPr>
          <a:xfrm>
            <a:off x="457200" y="1435465"/>
            <a:ext cx="4040188" cy="739411"/>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56" name="Titolo Testo"/>
          <p:cNvSpPr txBox="1"/>
          <p:nvPr>
            <p:ph type="title"/>
          </p:nvPr>
        </p:nvSpPr>
        <p:spPr>
          <a:prstGeom prst="rect">
            <a:avLst/>
          </a:prstGeom>
        </p:spPr>
        <p:txBody>
          <a:bodyPr/>
          <a:lstStyle/>
          <a:p>
            <a:pPr/>
            <a:r>
              <a:t>Titolo Testo</a:t>
            </a:r>
          </a:p>
        </p:txBody>
      </p:sp>
      <p:sp>
        <p:nvSpPr>
          <p:cNvPr id="5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p:spTree>
      <p:nvGrpSpPr>
        <p:cNvPr id="1" name=""/>
        <p:cNvGrpSpPr/>
        <p:nvPr/>
      </p:nvGrpSpPr>
      <p:grpSpPr>
        <a:xfrm>
          <a:off x="0" y="0"/>
          <a:ext cx="0" cy="0"/>
          <a:chOff x="0" y="0"/>
          <a:chExt cx="0" cy="0"/>
        </a:xfrm>
      </p:grpSpPr>
      <p:sp>
        <p:nvSpPr>
          <p:cNvPr id="6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con didascalia">
    <p:spTree>
      <p:nvGrpSpPr>
        <p:cNvPr id="1" name=""/>
        <p:cNvGrpSpPr/>
        <p:nvPr/>
      </p:nvGrpSpPr>
      <p:grpSpPr>
        <a:xfrm>
          <a:off x="0" y="0"/>
          <a:ext cx="0" cy="0"/>
          <a:chOff x="0" y="0"/>
          <a:chExt cx="0" cy="0"/>
        </a:xfrm>
      </p:grpSpPr>
      <p:sp>
        <p:nvSpPr>
          <p:cNvPr id="71" name="Titolo Testo"/>
          <p:cNvSpPr txBox="1"/>
          <p:nvPr>
            <p:ph type="title"/>
          </p:nvPr>
        </p:nvSpPr>
        <p:spPr>
          <a:xfrm>
            <a:off x="457200" y="0"/>
            <a:ext cx="3008314" cy="1435100"/>
          </a:xfrm>
          <a:prstGeom prst="rect">
            <a:avLst/>
          </a:prstGeom>
        </p:spPr>
        <p:txBody>
          <a:bodyPr anchor="b"/>
          <a:lstStyle>
            <a:lvl1pPr algn="l">
              <a:defRPr b="1" sz="2000"/>
            </a:lvl1pPr>
          </a:lstStyle>
          <a:p>
            <a:pPr/>
            <a:r>
              <a:t>Titolo Testo</a:t>
            </a:r>
          </a:p>
        </p:txBody>
      </p:sp>
      <p:sp>
        <p:nvSpPr>
          <p:cNvPr id="72" name="Corpo livello uno…"/>
          <p:cNvSpPr txBox="1"/>
          <p:nvPr>
            <p:ph type="body" idx="1"/>
          </p:nvPr>
        </p:nvSpPr>
        <p:spPr>
          <a:xfrm>
            <a:off x="3575050" y="273050"/>
            <a:ext cx="5111750" cy="658495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magine con didascalia">
    <p:spTree>
      <p:nvGrpSpPr>
        <p:cNvPr id="1" name=""/>
        <p:cNvGrpSpPr/>
        <p:nvPr/>
      </p:nvGrpSpPr>
      <p:grpSpPr>
        <a:xfrm>
          <a:off x="0" y="0"/>
          <a:ext cx="0" cy="0"/>
          <a:chOff x="0" y="0"/>
          <a:chExt cx="0" cy="0"/>
        </a:xfrm>
      </p:grpSpPr>
      <p:sp>
        <p:nvSpPr>
          <p:cNvPr id="80" name="Titolo Testo"/>
          <p:cNvSpPr txBox="1"/>
          <p:nvPr>
            <p:ph type="title"/>
          </p:nvPr>
        </p:nvSpPr>
        <p:spPr>
          <a:xfrm>
            <a:off x="1792288" y="4800600"/>
            <a:ext cx="5486401" cy="566738"/>
          </a:xfrm>
          <a:prstGeom prst="rect">
            <a:avLst/>
          </a:prstGeom>
        </p:spPr>
        <p:txBody>
          <a:bodyPr anchor="b"/>
          <a:lstStyle>
            <a:lvl1pPr algn="l">
              <a:defRPr b="1" sz="2000"/>
            </a:lvl1pPr>
          </a:lstStyle>
          <a:p>
            <a:pPr/>
            <a:r>
              <a:t>Titolo Testo</a:t>
            </a:r>
          </a:p>
        </p:txBody>
      </p:sp>
      <p:sp>
        <p:nvSpPr>
          <p:cNvPr id="81" name="Corpo livello uno…"/>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Corpo livello uno</a:t>
            </a:r>
          </a:p>
          <a:p>
            <a:pPr lvl="1"/>
            <a:r>
              <a:t>Corpo livello due</a:t>
            </a:r>
          </a:p>
          <a:p>
            <a:pPr lvl="2"/>
            <a:r>
              <a:t>Corpo livello tre</a:t>
            </a:r>
          </a:p>
          <a:p>
            <a:pPr lvl="3"/>
            <a:r>
              <a:t>Corpo livello quattro</a:t>
            </a:r>
          </a:p>
          <a:p>
            <a:pPr lvl="4"/>
            <a:r>
              <a:t>Corpo livello cinque</a:t>
            </a:r>
          </a:p>
        </p:txBody>
      </p:sp>
      <p:sp>
        <p:nvSpPr>
          <p:cNvPr id="8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3">
            <a:lumOff val="44000"/>
          </a:schemeClr>
        </a:solidFill>
      </p:bgPr>
    </p:bg>
    <p:spTree>
      <p:nvGrpSpPr>
        <p:cNvPr id="1" name=""/>
        <p:cNvGrpSpPr/>
        <p:nvPr/>
      </p:nvGrpSpPr>
      <p:grpSpPr>
        <a:xfrm>
          <a:off x="0" y="0"/>
          <a:ext cx="0" cy="0"/>
          <a:chOff x="0" y="0"/>
          <a:chExt cx="0" cy="0"/>
        </a:xfrm>
      </p:grpSpPr>
      <p:sp>
        <p:nvSpPr>
          <p:cNvPr id="2" name="Titolo Testo"/>
          <p:cNvSpPr txBox="1"/>
          <p:nvPr>
            <p:ph type="title"/>
          </p:nvPr>
        </p:nvSpPr>
        <p:spPr>
          <a:xfrm>
            <a:off x="457200" y="0"/>
            <a:ext cx="8229600" cy="16922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Titolo Testo</a:t>
            </a:r>
          </a:p>
        </p:txBody>
      </p:sp>
      <p:sp>
        <p:nvSpPr>
          <p:cNvPr id="3" name="Corpo livello uno…"/>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7477021" y="6245225"/>
            <a:ext cx="284372" cy="307340"/>
          </a:xfrm>
          <a:prstGeom prst="rect">
            <a:avLst/>
          </a:prstGeom>
          <a:ln w="12700">
            <a:miter lim="400000"/>
          </a:ln>
        </p:spPr>
        <p:txBody>
          <a:bodyPr wrap="none" lIns="45719" rIns="45719">
            <a:spAutoFit/>
          </a:bodyPr>
          <a:lstStyle>
            <a:lvl1pPr algn="ct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39687"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39687"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39687"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39687"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382588"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1pPr>
      <a:lvl2pPr marL="772659"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2pPr>
      <a:lvl3pPr marL="1208087"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3pPr>
      <a:lvl4pPr marL="17262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4pPr>
      <a:lvl5pPr marL="21834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5pPr>
      <a:lvl6pPr marL="26406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6pPr>
      <a:lvl7pPr marL="30978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7pPr>
      <a:lvl8pPr marL="35550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8pPr>
      <a:lvl9pPr marL="40122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9pPr>
    </p:bodyStyle>
    <p:otherStyle>
      <a:lvl1pPr marL="0" marR="0" indent="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1pPr>
      <a:lvl2pPr marL="0" marR="0" indent="4572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2pPr>
      <a:lvl3pPr marL="0" marR="0" indent="9144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3pPr>
      <a:lvl4pPr marL="0" marR="0" indent="13716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4pPr>
      <a:lvl5pPr marL="0" marR="0" indent="18288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5pPr>
      <a:lvl6pPr marL="0" marR="0" indent="22860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6pPr>
      <a:lvl7pPr marL="0" marR="0" indent="27432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7pPr>
      <a:lvl8pPr marL="0" marR="0" indent="32004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8pPr>
      <a:lvl9pPr marL="0" marR="0" indent="36576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C0D1C"/>
        </a:solidFill>
      </p:bgPr>
    </p:bg>
    <p:spTree>
      <p:nvGrpSpPr>
        <p:cNvPr id="1" name=""/>
        <p:cNvGrpSpPr/>
        <p:nvPr/>
      </p:nvGrpSpPr>
      <p:grpSpPr>
        <a:xfrm>
          <a:off x="0" y="0"/>
          <a:ext cx="0" cy="0"/>
          <a:chOff x="0" y="0"/>
          <a:chExt cx="0" cy="0"/>
        </a:xfrm>
      </p:grpSpPr>
      <p:pic>
        <p:nvPicPr>
          <p:cNvPr id="109" name="logo-dBC&amp;UniPD_bianco.pdf" descr="logo-dBC&amp;UniPD_bianco.pdf"/>
          <p:cNvPicPr>
            <a:picLocks noChangeAspect="1"/>
          </p:cNvPicPr>
          <p:nvPr/>
        </p:nvPicPr>
        <p:blipFill>
          <a:blip r:embed="rId2">
            <a:extLst/>
          </a:blip>
          <a:stretch>
            <a:fillRect/>
          </a:stretch>
        </p:blipFill>
        <p:spPr>
          <a:xfrm>
            <a:off x="0" y="-963613"/>
            <a:ext cx="9144000" cy="6461127"/>
          </a:xfrm>
          <a:prstGeom prst="rect">
            <a:avLst/>
          </a:prstGeom>
          <a:ln w="12700">
            <a:miter lim="400000"/>
          </a:ln>
        </p:spPr>
      </p:pic>
      <p:sp>
        <p:nvSpPr>
          <p:cNvPr id="110" name="History of Animation…"/>
          <p:cNvSpPr txBox="1"/>
          <p:nvPr>
            <p:ph type="body" sz="half" idx="1"/>
          </p:nvPr>
        </p:nvSpPr>
        <p:spPr>
          <a:xfrm>
            <a:off x="971550" y="3644900"/>
            <a:ext cx="7200900" cy="2879725"/>
          </a:xfrm>
          <a:prstGeom prst="rect">
            <a:avLst/>
          </a:prstGeom>
        </p:spPr>
        <p:txBody>
          <a:bodyPr>
            <a:normAutofit fontScale="100000" lnSpcReduction="0"/>
          </a:bodyPr>
          <a:lstStyle/>
          <a:p>
            <a:pPr marL="0" indent="39687" algn="ctr">
              <a:buSzTx/>
              <a:buNone/>
            </a:pPr>
            <a:r>
              <a:rPr b="1" i="1" sz="6000">
                <a:solidFill>
                  <a:schemeClr val="accent3">
                    <a:lumOff val="44000"/>
                  </a:schemeClr>
                </a:solidFill>
              </a:rPr>
              <a:t>History of Animation</a:t>
            </a:r>
            <a:endParaRPr b="1" i="1" sz="6000">
              <a:solidFill>
                <a:schemeClr val="accent3">
                  <a:lumOff val="44000"/>
                </a:schemeClr>
              </a:solidFill>
            </a:endParaRPr>
          </a:p>
          <a:p>
            <a:pPr marL="0" indent="39687" algn="ctr">
              <a:buSzTx/>
              <a:buNone/>
            </a:pPr>
            <a:r>
              <a:rPr b="1" i="1" sz="1600">
                <a:solidFill>
                  <a:schemeClr val="accent3">
                    <a:lumOff val="44000"/>
                  </a:schemeClr>
                </a:solidFill>
              </a:rPr>
              <a:t>Second Cycle Degree in Theatre, Film, Television and Media Studies</a:t>
            </a:r>
            <a:endParaRPr b="1" i="1" sz="1600">
              <a:solidFill>
                <a:schemeClr val="accent3">
                  <a:lumOff val="44000"/>
                </a:schemeClr>
              </a:solidFill>
            </a:endParaRPr>
          </a:p>
          <a:p>
            <a:pPr marL="0" indent="39687" algn="r">
              <a:buSzTx/>
              <a:buNone/>
            </a:pPr>
            <a:endParaRPr sz="2000">
              <a:solidFill>
                <a:schemeClr val="accent3">
                  <a:lumOff val="44000"/>
                </a:schemeClr>
              </a:solidFill>
            </a:endParaRPr>
          </a:p>
          <a:p>
            <a:pPr marL="0" indent="39687" algn="r">
              <a:buSzTx/>
              <a:buNone/>
            </a:pPr>
            <a:r>
              <a:rPr sz="2000">
                <a:solidFill>
                  <a:schemeClr val="accent3">
                    <a:lumOff val="44000"/>
                  </a:schemeClr>
                </a:solidFill>
              </a:rPr>
              <a:t>Academic Year 2019-2020</a:t>
            </a:r>
            <a:endParaRPr sz="2000">
              <a:solidFill>
                <a:schemeClr val="accent3">
                  <a:lumOff val="44000"/>
                </a:schemeClr>
              </a:solidFill>
            </a:endParaRPr>
          </a:p>
          <a:p>
            <a:pPr marL="0" indent="39687" algn="r">
              <a:buSzTx/>
              <a:buNone/>
            </a:pPr>
            <a:r>
              <a:rPr b="1" sz="4000">
                <a:solidFill>
                  <a:schemeClr val="accent3">
                    <a:lumOff val="44000"/>
                  </a:schemeClr>
                </a:solidFill>
              </a:rPr>
              <a:t>Lesson 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54"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5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6" name="Jean Epstein and «animistic» cinema.…"/>
          <p:cNvSpPr txBox="1"/>
          <p:nvPr/>
        </p:nvSpPr>
        <p:spPr>
          <a:xfrm>
            <a:off x="755649" y="1125537"/>
            <a:ext cx="7367590" cy="517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sz="2200">
                <a:latin typeface="Calibri"/>
                <a:ea typeface="Calibri"/>
                <a:cs typeface="Calibri"/>
                <a:sym typeface="Calibri"/>
              </a:rPr>
              <a:t>Jean Epstein and «animistic» cinema.</a:t>
            </a:r>
          </a:p>
          <a:p>
            <a:pPr algn="just">
              <a:defRPr b="1">
                <a:latin typeface="Arial"/>
                <a:ea typeface="Arial"/>
                <a:cs typeface="Arial"/>
                <a:sym typeface="Arial"/>
              </a:defRPr>
            </a:pPr>
            <a:endParaRPr sz="2200">
              <a:latin typeface="Calibri"/>
              <a:ea typeface="Calibri"/>
              <a:cs typeface="Calibri"/>
              <a:sym typeface="Calibri"/>
            </a:endParaRPr>
          </a:p>
          <a:p>
            <a:pPr algn="just">
              <a:defRPr b="1">
                <a:latin typeface="Arial"/>
                <a:ea typeface="Arial"/>
                <a:cs typeface="Arial"/>
                <a:sym typeface="Arial"/>
              </a:defRPr>
            </a:pPr>
            <a:r>
              <a:rPr sz="2200">
                <a:latin typeface="Calibri"/>
                <a:ea typeface="Calibri"/>
                <a:cs typeface="Calibri"/>
                <a:sym typeface="Calibri"/>
              </a:rPr>
              <a:t>«Those lives it creates, by summoning objects out of the shadows of indifference into the light of dramatic concern, have little in common with human life… If we wish to understand how an animal, a plant, or a stone can inspire respect, fear, or horror, those three most sacred sentiments, I think we must watch them on the screen, living their mysterious, silent lives, alien to the human sensibility».</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b="0" sz="1600">
                <a:latin typeface="Calibri"/>
                <a:ea typeface="Calibri"/>
                <a:cs typeface="Calibri"/>
                <a:sym typeface="Calibri"/>
              </a:rPr>
              <a:t>Jean Epstein, “On Certain Characteristics of Photogénie” (1924), in Richard Abel (ed.), </a:t>
            </a:r>
            <a:r>
              <a:rPr b="0" i="1" sz="1600">
                <a:latin typeface="Calibri"/>
                <a:ea typeface="Calibri"/>
                <a:cs typeface="Calibri"/>
                <a:sym typeface="Calibri"/>
              </a:rPr>
              <a:t>French Film Theory and Criticism: A History/Anthology, 1907-1929</a:t>
            </a:r>
            <a:r>
              <a:rPr b="0" sz="1600">
                <a:latin typeface="Calibri"/>
                <a:ea typeface="Calibri"/>
                <a:cs typeface="Calibri"/>
                <a:sym typeface="Calibri"/>
              </a:rPr>
              <a:t>, vol. 1, Princeton University Press, Princeton, 1988, pp. 316-317 (pp. 314-318). </a:t>
            </a:r>
          </a:p>
          <a:p>
            <a:pPr algn="just">
              <a:defRPr b="1">
                <a:latin typeface="Arial"/>
                <a:ea typeface="Arial"/>
                <a:cs typeface="Arial"/>
                <a:sym typeface="Arial"/>
              </a:defRPr>
            </a:pPr>
            <a:endParaRPr sz="2000"/>
          </a:p>
          <a:p>
            <a:pPr algn="just">
              <a:defRPr b="1">
                <a:latin typeface="Arial"/>
                <a:ea typeface="Arial"/>
                <a:cs typeface="Arial"/>
                <a:sym typeface="Arial"/>
              </a:defRPr>
            </a:pPr>
            <a:r>
              <a:rPr sz="2000">
                <a:latin typeface="Calibri"/>
                <a:ea typeface="Calibri"/>
                <a:cs typeface="Calibri"/>
                <a:sym typeface="Calibri"/>
              </a:rPr>
              <a:t>Cinema (animation) creates a view of something previously invisible?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59"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6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1" name="«Cinema is not movement. This is the first thing. Cinema is not movement. Cinema is a projection of stills – which means images which do not move – in a very quick rhythm. And you can give the illusion of movement, of course, but this is a special case».…"/>
          <p:cNvSpPr txBox="1"/>
          <p:nvPr/>
        </p:nvSpPr>
        <p:spPr>
          <a:xfrm>
            <a:off x="755649" y="1125537"/>
            <a:ext cx="7367590" cy="40201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endParaRPr sz="2200">
              <a:latin typeface="Calibri"/>
              <a:ea typeface="Calibri"/>
              <a:cs typeface="Calibri"/>
              <a:sym typeface="Calibri"/>
            </a:endParaRPr>
          </a:p>
          <a:p>
            <a:pPr algn="just">
              <a:defRPr b="1">
                <a:latin typeface="Arial"/>
                <a:ea typeface="Arial"/>
                <a:cs typeface="Arial"/>
                <a:sym typeface="Arial"/>
              </a:defRPr>
            </a:pPr>
            <a:r>
              <a:rPr sz="2200">
                <a:latin typeface="Calibri"/>
                <a:ea typeface="Calibri"/>
                <a:cs typeface="Calibri"/>
                <a:sym typeface="Calibri"/>
              </a:rPr>
              <a:t>«Cinema is not movement. This is the first thing. Cinema is not movement. Cinema is a projection of stills – which means images which do not move – in a very quick rhythm. And you can give the illusion of movement, of course, but this is a special case».</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b="0" sz="2000">
                <a:latin typeface="Calibri"/>
                <a:ea typeface="Calibri"/>
                <a:cs typeface="Calibri"/>
                <a:sym typeface="Calibri"/>
              </a:rPr>
              <a:t>Peter Kubelka, “The Theory of Metrical Film” in P. Adams Sitney (ed.), </a:t>
            </a:r>
            <a:r>
              <a:rPr b="0" i="1" sz="2000">
                <a:latin typeface="Calibri"/>
                <a:ea typeface="Calibri"/>
                <a:cs typeface="Calibri"/>
                <a:sym typeface="Calibri"/>
              </a:rPr>
              <a:t>The Avant-Garde Film: A Reader of Theory and Criticism</a:t>
            </a:r>
            <a:r>
              <a:rPr b="0" sz="2000">
                <a:latin typeface="Calibri"/>
                <a:ea typeface="Calibri"/>
                <a:cs typeface="Calibri"/>
                <a:sym typeface="Calibri"/>
              </a:rPr>
              <a:t>, vol. 3 of the Anthology Film Archives Series, New York University Press, New York, 1978, p. 140 (pp. 139-159).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64"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6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6" name="Norman McLaren, Blinkity Blank (1955)"/>
          <p:cNvSpPr txBox="1"/>
          <p:nvPr/>
        </p:nvSpPr>
        <p:spPr>
          <a:xfrm>
            <a:off x="2051050" y="5949950"/>
            <a:ext cx="5256213"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Norman McLaren, </a:t>
            </a:r>
            <a:r>
              <a:rPr i="1">
                <a:latin typeface="Calibri"/>
                <a:ea typeface="Calibri"/>
                <a:cs typeface="Calibri"/>
                <a:sym typeface="Calibri"/>
              </a:rPr>
              <a:t>Blinkity Blank</a:t>
            </a:r>
            <a:r>
              <a:rPr>
                <a:latin typeface="Calibri"/>
                <a:ea typeface="Calibri"/>
                <a:cs typeface="Calibri"/>
                <a:sym typeface="Calibri"/>
              </a:rPr>
              <a:t> (1955)</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69"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7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1" name="«It’s between frames where cinema speaks. And then, when you have a roll of very weak collisions between frames – this is what I would call a shot, when one frame is very similar to the next frame, and the next frame, and the next frame, and the next frame, and the next frame – the result that you get when you have just a natural scene and you film it… This would be a shot. But, in reality, you can work with every frame».…"/>
          <p:cNvSpPr txBox="1"/>
          <p:nvPr/>
        </p:nvSpPr>
        <p:spPr>
          <a:xfrm>
            <a:off x="755649" y="1125537"/>
            <a:ext cx="7367590" cy="40836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endParaRPr sz="2200">
              <a:latin typeface="Calibri"/>
              <a:ea typeface="Calibri"/>
              <a:cs typeface="Calibri"/>
              <a:sym typeface="Calibri"/>
            </a:endParaRPr>
          </a:p>
          <a:p>
            <a:pPr algn="just">
              <a:defRPr b="1">
                <a:latin typeface="Arial"/>
                <a:ea typeface="Arial"/>
                <a:cs typeface="Arial"/>
                <a:sym typeface="Arial"/>
              </a:defRPr>
            </a:pPr>
            <a:r>
              <a:rPr sz="2200">
                <a:latin typeface="Calibri"/>
                <a:ea typeface="Calibri"/>
                <a:cs typeface="Calibri"/>
                <a:sym typeface="Calibri"/>
              </a:rPr>
              <a:t>«It’s between frames where cinema speaks. And then, when you have a roll of very weak collisions between frames – this is what I would call a shot, when one frame is very similar to the next frame, and the next frame, and the next frame, and the next frame, and the next frame – the result that you get when you have just a natural scene and you film it… This would be a shot. But, in reality, you can work with every frame».</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b="0" sz="2000">
                <a:latin typeface="Calibri"/>
                <a:ea typeface="Calibri"/>
                <a:cs typeface="Calibri"/>
                <a:sym typeface="Calibri"/>
              </a:rPr>
              <a:t>Peter Kubelka, </a:t>
            </a:r>
            <a:r>
              <a:rPr b="0" i="1" sz="2000">
                <a:latin typeface="Calibri"/>
                <a:ea typeface="Calibri"/>
                <a:cs typeface="Calibri"/>
                <a:sym typeface="Calibri"/>
              </a:rPr>
              <a:t>op. cit.</a:t>
            </a:r>
            <a:r>
              <a:rPr b="0" sz="2000">
                <a:latin typeface="Calibri"/>
                <a:ea typeface="Calibri"/>
                <a:cs typeface="Calibri"/>
                <a:sym typeface="Calibri"/>
              </a:rPr>
              <a:t>, p. 141. </a:t>
            </a:r>
          </a:p>
          <a:p>
            <a:pPr algn="just">
              <a:defRPr b="1">
                <a:latin typeface="Arial"/>
                <a:ea typeface="Arial"/>
                <a:cs typeface="Arial"/>
                <a:sym typeface="Arial"/>
              </a:defRPr>
            </a:pPr>
            <a:endParaRPr sz="2000"/>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74"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7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6" name="«Animation is not the art of drawings that move but the art of movements that are drawn; What happens between each frame is much more important than that exists on each frame; Animation is therefore the art of manipulating the invisible interstices that lie between the frames».…"/>
          <p:cNvSpPr txBox="1"/>
          <p:nvPr/>
        </p:nvSpPr>
        <p:spPr>
          <a:xfrm>
            <a:off x="755649" y="1125537"/>
            <a:ext cx="7367590" cy="37407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endParaRPr sz="2200">
              <a:latin typeface="Calibri"/>
              <a:ea typeface="Calibri"/>
              <a:cs typeface="Calibri"/>
              <a:sym typeface="Calibri"/>
            </a:endParaRPr>
          </a:p>
          <a:p>
            <a:pPr algn="just">
              <a:defRPr b="1">
                <a:latin typeface="Arial"/>
                <a:ea typeface="Arial"/>
                <a:cs typeface="Arial"/>
                <a:sym typeface="Arial"/>
              </a:defRPr>
            </a:pPr>
            <a:r>
              <a:rPr sz="2000">
                <a:latin typeface="Calibri"/>
                <a:ea typeface="Calibri"/>
                <a:cs typeface="Calibri"/>
                <a:sym typeface="Calibri"/>
              </a:rPr>
              <a:t>«Animation is not the art of drawings that move but the art of movements that are drawn; What happens between each frame is much more important than that exists on each frame; Animation is therefore the art of manipulating the invisible interstices that lie between the frames».</a:t>
            </a:r>
          </a:p>
          <a:p>
            <a:pPr algn="just">
              <a:defRPr b="1">
                <a:latin typeface="Arial"/>
                <a:ea typeface="Arial"/>
                <a:cs typeface="Arial"/>
                <a:sym typeface="Arial"/>
              </a:defRPr>
            </a:pPr>
            <a:endParaRPr sz="2000"/>
          </a:p>
          <a:p>
            <a:pPr algn="just">
              <a:defRPr b="1">
                <a:latin typeface="Arial"/>
                <a:ea typeface="Arial"/>
                <a:cs typeface="Arial"/>
                <a:sym typeface="Arial"/>
              </a:defRPr>
            </a:pPr>
            <a:r>
              <a:rPr b="0" sz="2000">
                <a:latin typeface="Calibri"/>
                <a:ea typeface="Calibri"/>
                <a:cs typeface="Calibri"/>
                <a:sym typeface="Calibri"/>
              </a:rPr>
              <a:t>Norman McLaren in Georges Sifianos, “The Definition of Animation: A Letter from Norman McLaren”, </a:t>
            </a:r>
            <a:r>
              <a:rPr b="0" i="1" sz="2000">
                <a:latin typeface="Calibri"/>
                <a:ea typeface="Calibri"/>
                <a:cs typeface="Calibri"/>
                <a:sym typeface="Calibri"/>
              </a:rPr>
              <a:t>Animation Journal </a:t>
            </a:r>
            <a:r>
              <a:rPr b="0" sz="2000">
                <a:latin typeface="Calibri"/>
                <a:ea typeface="Calibri"/>
                <a:cs typeface="Calibri"/>
                <a:sym typeface="Calibri"/>
              </a:rPr>
              <a:t>Vol. 3 No. 2, Spring 1995: pp. 62-66.</a:t>
            </a:r>
          </a:p>
          <a:p>
            <a:pPr algn="just">
              <a:defRPr b="1">
                <a:latin typeface="Arial"/>
                <a:ea typeface="Arial"/>
                <a:cs typeface="Arial"/>
                <a:sym typeface="Arial"/>
              </a:defRPr>
            </a:pPr>
            <a:endParaRPr sz="2000"/>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79"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8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1" name="«Contrary to live action cinema, Animation draws the elements of its future works from a raw material made exclusively of human ideas, those ideas that different animators have about things, living beings and their forms, movements and meanings. They represent these ideas through images they make with their own hands. In the causal concatenation of their images – a concatenation they conceive themselves – nothing can be left to chance».…"/>
          <p:cNvSpPr txBox="1"/>
          <p:nvPr/>
        </p:nvSpPr>
        <p:spPr>
          <a:xfrm>
            <a:off x="755649" y="1125537"/>
            <a:ext cx="7367590" cy="4134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endParaRPr sz="2200">
              <a:latin typeface="Calibri"/>
              <a:ea typeface="Calibri"/>
              <a:cs typeface="Calibri"/>
              <a:sym typeface="Calibri"/>
            </a:endParaRPr>
          </a:p>
          <a:p>
            <a:pPr algn="just">
              <a:defRPr b="1">
                <a:latin typeface="Arial"/>
                <a:ea typeface="Arial"/>
                <a:cs typeface="Arial"/>
                <a:sym typeface="Arial"/>
              </a:defRPr>
            </a:pPr>
            <a:r>
              <a:rPr sz="2200">
                <a:latin typeface="Calibri"/>
                <a:ea typeface="Calibri"/>
                <a:cs typeface="Calibri"/>
                <a:sym typeface="Calibri"/>
              </a:rPr>
              <a:t>«Contrary to live action cinema, Animation draws the elements of its future works from a raw material made </a:t>
            </a:r>
            <a:r>
              <a:rPr i="1" sz="2200">
                <a:latin typeface="Calibri"/>
                <a:ea typeface="Calibri"/>
                <a:cs typeface="Calibri"/>
                <a:sym typeface="Calibri"/>
              </a:rPr>
              <a:t>exclusively of human ideas</a:t>
            </a:r>
            <a:r>
              <a:rPr sz="2200">
                <a:latin typeface="Calibri"/>
                <a:ea typeface="Calibri"/>
                <a:cs typeface="Calibri"/>
                <a:sym typeface="Calibri"/>
              </a:rPr>
              <a:t>, those ideas that different animators have about things, living beings and their forms, movements and meanings. They represent these ideas through images they make with their own hands. In the causal concatenation of their images – a concatenation they conceive themselves – nothing can be left to chance».</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b="0" sz="2000">
                <a:latin typeface="Calibri"/>
                <a:ea typeface="Calibri"/>
                <a:cs typeface="Calibri"/>
                <a:sym typeface="Calibri"/>
              </a:rPr>
              <a:t>Alexandre Alexeïeff, “Preface”, in Bendazzi, </a:t>
            </a:r>
            <a:r>
              <a:rPr b="0" i="1" sz="2000">
                <a:latin typeface="Calibri"/>
                <a:ea typeface="Calibri"/>
                <a:cs typeface="Calibri"/>
                <a:sym typeface="Calibri"/>
              </a:rPr>
              <a:t>op. cit.</a:t>
            </a:r>
            <a:r>
              <a:rPr b="0" sz="2000">
                <a:latin typeface="Calibri"/>
                <a:ea typeface="Calibri"/>
                <a:cs typeface="Calibri"/>
                <a:sym typeface="Calibri"/>
              </a:rPr>
              <a:t>, p. xxii.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84"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8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6" name="An alternative definition of animation: a kind of film production where the author is potentially in control of every single frame (and not just of every single image), and of the relations between a frame and the others.…"/>
          <p:cNvSpPr txBox="1"/>
          <p:nvPr/>
        </p:nvSpPr>
        <p:spPr>
          <a:xfrm>
            <a:off x="755649" y="1125537"/>
            <a:ext cx="7367590" cy="537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endParaRPr sz="2200">
              <a:latin typeface="Calibri"/>
              <a:ea typeface="Calibri"/>
              <a:cs typeface="Calibri"/>
              <a:sym typeface="Calibri"/>
            </a:endParaRPr>
          </a:p>
          <a:p>
            <a:pPr algn="just">
              <a:defRPr b="1">
                <a:latin typeface="Arial"/>
                <a:ea typeface="Arial"/>
                <a:cs typeface="Arial"/>
                <a:sym typeface="Arial"/>
              </a:defRPr>
            </a:pPr>
            <a:r>
              <a:rPr sz="2000">
                <a:latin typeface="Calibri"/>
                <a:ea typeface="Calibri"/>
                <a:cs typeface="Calibri"/>
                <a:sym typeface="Calibri"/>
              </a:rPr>
              <a:t>An alternative definition of animation: a kind of film production where the author is potentially in control of every single frame (and not just of every single image), and of the relations between a frame and the others.</a:t>
            </a:r>
          </a:p>
          <a:p>
            <a:pPr algn="just">
              <a:defRPr b="1">
                <a:latin typeface="Arial"/>
                <a:ea typeface="Arial"/>
                <a:cs typeface="Arial"/>
                <a:sym typeface="Arial"/>
              </a:defRPr>
            </a:pPr>
            <a:endParaRPr sz="2000">
              <a:latin typeface="Calibri"/>
              <a:ea typeface="Calibri"/>
              <a:cs typeface="Calibri"/>
              <a:sym typeface="Calibri"/>
            </a:endParaRPr>
          </a:p>
          <a:p>
            <a:pPr algn="just">
              <a:defRPr b="1">
                <a:latin typeface="Arial"/>
                <a:ea typeface="Arial"/>
                <a:cs typeface="Arial"/>
                <a:sym typeface="Arial"/>
              </a:defRPr>
            </a:pPr>
            <a:r>
              <a:rPr sz="2000">
                <a:latin typeface="Calibri"/>
                <a:ea typeface="Calibri"/>
                <a:cs typeface="Calibri"/>
                <a:sym typeface="Calibri"/>
              </a:rPr>
              <a:t>Animation and composition?</a:t>
            </a:r>
          </a:p>
          <a:p>
            <a:pPr algn="just">
              <a:defRPr b="1">
                <a:latin typeface="Arial"/>
                <a:ea typeface="Arial"/>
                <a:cs typeface="Arial"/>
                <a:sym typeface="Arial"/>
              </a:defRPr>
            </a:pPr>
            <a:endParaRPr sz="2000">
              <a:latin typeface="Calibri"/>
              <a:ea typeface="Calibri"/>
              <a:cs typeface="Calibri"/>
              <a:sym typeface="Calibri"/>
            </a:endParaRPr>
          </a:p>
          <a:p>
            <a:pPr algn="just">
              <a:defRPr b="1">
                <a:latin typeface="Arial"/>
                <a:ea typeface="Arial"/>
                <a:cs typeface="Arial"/>
                <a:sym typeface="Arial"/>
              </a:defRPr>
            </a:pPr>
            <a:r>
              <a:rPr sz="2000">
                <a:latin typeface="Calibri"/>
                <a:ea typeface="Calibri"/>
                <a:cs typeface="Calibri"/>
                <a:sym typeface="Calibri"/>
              </a:rPr>
              <a:t>A musical composer is in control of the features of every single note, and of the relations between a note and the other ones that preceded it or that will follow it.</a:t>
            </a:r>
          </a:p>
          <a:p>
            <a:pPr algn="just">
              <a:defRPr b="1">
                <a:latin typeface="Arial"/>
                <a:ea typeface="Arial"/>
                <a:cs typeface="Arial"/>
                <a:sym typeface="Arial"/>
              </a:defRPr>
            </a:pPr>
            <a:endParaRPr sz="2000">
              <a:latin typeface="Calibri"/>
              <a:ea typeface="Calibri"/>
              <a:cs typeface="Calibri"/>
              <a:sym typeface="Calibri"/>
            </a:endParaRPr>
          </a:p>
          <a:p>
            <a:pPr algn="just">
              <a:defRPr b="1">
                <a:latin typeface="Arial"/>
                <a:ea typeface="Arial"/>
                <a:cs typeface="Arial"/>
                <a:sym typeface="Arial"/>
              </a:defRPr>
            </a:pPr>
            <a:r>
              <a:rPr sz="2000">
                <a:latin typeface="Calibri"/>
                <a:ea typeface="Calibri"/>
                <a:cs typeface="Calibri"/>
                <a:sym typeface="Calibri"/>
              </a:rPr>
              <a:t>An animator is in control of the features of every single frame, and of the relations between a frame and the other ones that preceded it or that will follow it.</a:t>
            </a:r>
          </a:p>
          <a:p>
            <a:pPr algn="just">
              <a:defRPr b="1">
                <a:latin typeface="Arial"/>
                <a:ea typeface="Arial"/>
                <a:cs typeface="Arial"/>
                <a:sym typeface="Arial"/>
              </a:defRPr>
            </a:pPr>
            <a:endParaRPr>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89" name="Suggested readings"/>
          <p:cNvSpPr txBox="1"/>
          <p:nvPr/>
        </p:nvSpPr>
        <p:spPr>
          <a:xfrm>
            <a:off x="5982469" y="188912"/>
            <a:ext cx="2890070"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Suggested readings</a:t>
            </a:r>
          </a:p>
        </p:txBody>
      </p:sp>
      <p:pic>
        <p:nvPicPr>
          <p:cNvPr id="19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1" name="Andrew Selby, ”Introduction”, in Id., Animation, Laurence King, London, 2013, pp. 6-10."/>
          <p:cNvSpPr txBox="1"/>
          <p:nvPr/>
        </p:nvSpPr>
        <p:spPr>
          <a:xfrm>
            <a:off x="755649" y="1125537"/>
            <a:ext cx="7367590" cy="1374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sz="2000">
                <a:latin typeface="Calibri"/>
                <a:ea typeface="Calibri"/>
                <a:cs typeface="Calibri"/>
                <a:sym typeface="Calibri"/>
              </a:rPr>
              <a:t>Andrew Selby, ”Introduction”, in Id., </a:t>
            </a:r>
            <a:r>
              <a:rPr i="1" sz="2000">
                <a:latin typeface="Calibri"/>
                <a:ea typeface="Calibri"/>
                <a:cs typeface="Calibri"/>
                <a:sym typeface="Calibri"/>
              </a:rPr>
              <a:t>Animation</a:t>
            </a:r>
            <a:r>
              <a:rPr sz="2000">
                <a:latin typeface="Calibri"/>
                <a:ea typeface="Calibri"/>
                <a:cs typeface="Calibri"/>
                <a:sym typeface="Calibri"/>
              </a:rPr>
              <a:t>, Laurence King, London, 2013, pp. 6-10.</a:t>
            </a:r>
            <a:endParaRPr sz="2000">
              <a:latin typeface="Calibri"/>
              <a:ea typeface="Calibri"/>
              <a:cs typeface="Calibri"/>
              <a:sym typeface="Calibri"/>
            </a:endParaRPr>
          </a:p>
          <a:p>
            <a:pPr algn="just">
              <a:defRPr b="1">
                <a:latin typeface="Arial"/>
                <a:ea typeface="Arial"/>
                <a:cs typeface="Arial"/>
                <a:sym typeface="Arial"/>
              </a:defRPr>
            </a:pPr>
            <a:endParaRPr>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13"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1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15" name="«[…] It is nearly impossible to see an instantaneous photograph of motion without continuing the frozen motion in our imagination. These instant images practically demand animation».…"/>
          <p:cNvSpPr txBox="1"/>
          <p:nvPr/>
        </p:nvSpPr>
        <p:spPr>
          <a:xfrm>
            <a:off x="755649" y="1484312"/>
            <a:ext cx="7367590" cy="377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 It is nearly impossible to see an instantaneous photograph of motion without continuing the frozen motion in our imagination. These instant images practically demand animation».</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b="0">
                <a:latin typeface="Calibri"/>
                <a:ea typeface="Calibri"/>
                <a:cs typeface="Calibri"/>
                <a:sym typeface="Calibri"/>
              </a:rPr>
              <a:t>Tom Gunning, “Animating the Instant: The Secret Symmetry between Animation and Photography”, in Karen Beckman, </a:t>
            </a:r>
            <a:r>
              <a:rPr b="0" i="1">
                <a:latin typeface="Calibri"/>
                <a:ea typeface="Calibri"/>
                <a:cs typeface="Calibri"/>
                <a:sym typeface="Calibri"/>
              </a:rPr>
              <a:t>Animating Film Theory</a:t>
            </a:r>
            <a:r>
              <a:rPr b="0">
                <a:latin typeface="Calibri"/>
                <a:ea typeface="Calibri"/>
                <a:cs typeface="Calibri"/>
                <a:sym typeface="Calibri"/>
              </a:rPr>
              <a:t>, Duke University Press, Durham and London, 2014, p. 48 (pp. 37-53).</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18"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1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0" name="Norman McLaren, Neighbours (1952)"/>
          <p:cNvSpPr txBox="1"/>
          <p:nvPr/>
        </p:nvSpPr>
        <p:spPr>
          <a:xfrm>
            <a:off x="2124075" y="5876925"/>
            <a:ext cx="489585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Norman McLaren, </a:t>
            </a:r>
            <a:r>
              <a:rPr i="1">
                <a:latin typeface="Calibri"/>
                <a:ea typeface="Calibri"/>
                <a:cs typeface="Calibri"/>
                <a:sym typeface="Calibri"/>
              </a:rPr>
              <a:t>Neighbours</a:t>
            </a:r>
            <a:r>
              <a:rPr>
                <a:latin typeface="Calibri"/>
                <a:ea typeface="Calibri"/>
                <a:cs typeface="Calibri"/>
                <a:sym typeface="Calibri"/>
              </a:rPr>
              <a:t> (1952)</a:t>
            </a:r>
          </a:p>
        </p:txBody>
      </p:sp>
      <p:pic>
        <p:nvPicPr>
          <p:cNvPr id="121" name="Neigbours Still.png" descr="Neigbours Still.png"/>
          <p:cNvPicPr>
            <a:picLocks noChangeAspect="1"/>
          </p:cNvPicPr>
          <p:nvPr/>
        </p:nvPicPr>
        <p:blipFill>
          <a:blip r:embed="rId3">
            <a:extLst/>
          </a:blip>
          <a:stretch>
            <a:fillRect/>
          </a:stretch>
        </p:blipFill>
        <p:spPr>
          <a:xfrm>
            <a:off x="1547812" y="981075"/>
            <a:ext cx="6227764" cy="47307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24"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2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6" name="Norman McLaren, Neighbours (1952)"/>
          <p:cNvSpPr txBox="1"/>
          <p:nvPr/>
        </p:nvSpPr>
        <p:spPr>
          <a:xfrm>
            <a:off x="2124075" y="5876925"/>
            <a:ext cx="489585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Norman McLaren, </a:t>
            </a:r>
            <a:r>
              <a:rPr i="1">
                <a:latin typeface="Calibri"/>
                <a:ea typeface="Calibri"/>
                <a:cs typeface="Calibri"/>
                <a:sym typeface="Calibri"/>
              </a:rPr>
              <a:t>Neighbours</a:t>
            </a:r>
            <a:r>
              <a:rPr>
                <a:latin typeface="Calibri"/>
                <a:ea typeface="Calibri"/>
                <a:cs typeface="Calibri"/>
                <a:sym typeface="Calibri"/>
              </a:rPr>
              <a:t> (1952)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29"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3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1" name="Animation is often misunderstood as a film genre.…"/>
          <p:cNvSpPr txBox="1"/>
          <p:nvPr/>
        </p:nvSpPr>
        <p:spPr>
          <a:xfrm>
            <a:off x="395288" y="1484312"/>
            <a:ext cx="8137526" cy="340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Animation is often misunderstood as a film genre. </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a:latin typeface="Calibri"/>
                <a:ea typeface="Calibri"/>
                <a:cs typeface="Calibri"/>
                <a:sym typeface="Calibri"/>
              </a:rPr>
              <a:t>«Animation is not a genre; it is a technological process that creates a particular (highly idiosincratic) means of visual representation».</a:t>
            </a:r>
          </a:p>
          <a:p>
            <a:pPr algn="just">
              <a:defRPr b="1">
                <a:latin typeface="Arial"/>
                <a:ea typeface="Arial"/>
                <a:cs typeface="Arial"/>
                <a:sym typeface="Arial"/>
              </a:defRPr>
            </a:pPr>
            <a:r>
              <a:rPr b="0">
                <a:latin typeface="Calibri"/>
                <a:ea typeface="Calibri"/>
                <a:cs typeface="Calibri"/>
                <a:sym typeface="Calibri"/>
              </a:rPr>
              <a:t>Daniel Goldmark, </a:t>
            </a:r>
            <a:r>
              <a:rPr b="0" i="1">
                <a:latin typeface="Calibri"/>
                <a:ea typeface="Calibri"/>
                <a:cs typeface="Calibri"/>
                <a:sym typeface="Calibri"/>
              </a:rPr>
              <a:t>Tunes for 'Toons. Music and the Hollywood Cartoon</a:t>
            </a:r>
            <a:r>
              <a:rPr b="0">
                <a:latin typeface="Calibri"/>
                <a:ea typeface="Calibri"/>
                <a:cs typeface="Calibri"/>
                <a:sym typeface="Calibri"/>
              </a:rPr>
              <a:t>, University of California Press, Berkeley, 2005, p. 3.</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a:latin typeface="Calibri"/>
                <a:ea typeface="Calibri"/>
                <a:cs typeface="Calibri"/>
                <a:sym typeface="Calibri"/>
              </a:rPr>
              <a:t>Any film genre can be associated with animation.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34"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3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6" name="«It might be useful to bisect our term animation into two related but separable meanings. The first I call animation1; it refers to the technical production of motion from the rapid succession of discontinuous frames, shared by all cinematic moving images. I define animation2 more narrowly, referring to the genre of animation as commonly understood: moving images that have been artificially made to move, rather than movement automatically captured through continuous-motion picture photography».…"/>
          <p:cNvSpPr txBox="1"/>
          <p:nvPr/>
        </p:nvSpPr>
        <p:spPr>
          <a:xfrm>
            <a:off x="755649" y="1484312"/>
            <a:ext cx="7367590" cy="451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«It might be useful to bisect our term </a:t>
            </a:r>
            <a:r>
              <a:rPr i="1">
                <a:latin typeface="Calibri"/>
                <a:ea typeface="Calibri"/>
                <a:cs typeface="Calibri"/>
                <a:sym typeface="Calibri"/>
              </a:rPr>
              <a:t>animation </a:t>
            </a:r>
            <a:r>
              <a:rPr>
                <a:latin typeface="Calibri"/>
                <a:ea typeface="Calibri"/>
                <a:cs typeface="Calibri"/>
                <a:sym typeface="Calibri"/>
              </a:rPr>
              <a:t>into two related but separable meanings. The first I call animation</a:t>
            </a:r>
            <a:r>
              <a:rPr baseline="30000">
                <a:latin typeface="Calibri"/>
                <a:ea typeface="Calibri"/>
                <a:cs typeface="Calibri"/>
                <a:sym typeface="Calibri"/>
              </a:rPr>
              <a:t>1</a:t>
            </a:r>
            <a:r>
              <a:rPr>
                <a:latin typeface="Calibri"/>
                <a:ea typeface="Calibri"/>
                <a:cs typeface="Calibri"/>
                <a:sym typeface="Calibri"/>
              </a:rPr>
              <a:t>; it refers to the technical production of motion from the rapid succession of discontinuous frames, shared by all cinematic moving images. I define animation</a:t>
            </a:r>
            <a:r>
              <a:rPr baseline="30000">
                <a:latin typeface="Calibri"/>
                <a:ea typeface="Calibri"/>
                <a:cs typeface="Calibri"/>
                <a:sym typeface="Calibri"/>
              </a:rPr>
              <a:t>2</a:t>
            </a:r>
            <a:r>
              <a:rPr>
                <a:latin typeface="Calibri"/>
                <a:ea typeface="Calibri"/>
                <a:cs typeface="Calibri"/>
                <a:sym typeface="Calibri"/>
              </a:rPr>
              <a:t> more narrowly, referring to the genre of animation as commonly understood: moving images that have been artificially made to move, rather than movement automatically captured through continuous-motion picture photography».</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b="0">
                <a:latin typeface="Calibri"/>
                <a:ea typeface="Calibri"/>
                <a:cs typeface="Calibri"/>
                <a:sym typeface="Calibri"/>
              </a:rPr>
              <a:t>Tom Gunning, </a:t>
            </a:r>
            <a:r>
              <a:rPr b="0" i="1">
                <a:latin typeface="Calibri"/>
                <a:ea typeface="Calibri"/>
                <a:cs typeface="Calibri"/>
                <a:sym typeface="Calibri"/>
              </a:rPr>
              <a:t>op. cit</a:t>
            </a:r>
            <a:r>
              <a:rPr b="0">
                <a:latin typeface="Calibri"/>
                <a:ea typeface="Calibri"/>
                <a:cs typeface="Calibri"/>
                <a:sym typeface="Calibri"/>
              </a:rPr>
              <a:t>, p. 40.</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39"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4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1" name="«[…] Not only is animation a form of film but all film, film “as such”, is a form of animation. Given all film by definition includes live action, live action is a form of animation».…"/>
          <p:cNvSpPr txBox="1"/>
          <p:nvPr/>
        </p:nvSpPr>
        <p:spPr>
          <a:xfrm>
            <a:off x="755649" y="1125537"/>
            <a:ext cx="7367590" cy="55805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 Not only is animation a form of film but all film, film “as such”, is a form of animation. Given </a:t>
            </a:r>
            <a:r>
              <a:rPr i="1">
                <a:latin typeface="Calibri"/>
                <a:ea typeface="Calibri"/>
                <a:cs typeface="Calibri"/>
                <a:sym typeface="Calibri"/>
              </a:rPr>
              <a:t>all film</a:t>
            </a:r>
            <a:r>
              <a:rPr>
                <a:latin typeface="Calibri"/>
                <a:ea typeface="Calibri"/>
                <a:cs typeface="Calibri"/>
                <a:sym typeface="Calibri"/>
              </a:rPr>
              <a:t> by definition includes live action, live action is a form of animation».</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b="0">
                <a:latin typeface="Calibri"/>
                <a:ea typeface="Calibri"/>
                <a:cs typeface="Calibri"/>
                <a:sym typeface="Calibri"/>
              </a:rPr>
              <a:t>Alan Cholodenko, “’First Principles’ of Animation”, in Beckman, </a:t>
            </a:r>
            <a:r>
              <a:rPr b="0" i="1">
                <a:latin typeface="Calibri"/>
                <a:ea typeface="Calibri"/>
                <a:cs typeface="Calibri"/>
                <a:sym typeface="Calibri"/>
              </a:rPr>
              <a:t>op. cit.</a:t>
            </a:r>
            <a:r>
              <a:rPr b="0">
                <a:latin typeface="Calibri"/>
                <a:ea typeface="Calibri"/>
                <a:cs typeface="Calibri"/>
                <a:sym typeface="Calibri"/>
              </a:rPr>
              <a:t>, p. 98 (pp. 98-110).</a:t>
            </a:r>
          </a:p>
          <a:p>
            <a:pPr algn="just">
              <a:defRPr b="1">
                <a:latin typeface="Arial"/>
                <a:ea typeface="Arial"/>
                <a:cs typeface="Arial"/>
                <a:sym typeface="Arial"/>
              </a:defRPr>
            </a:pPr>
          </a:p>
          <a:p>
            <a:pPr algn="just">
              <a:defRPr b="1">
                <a:latin typeface="Arial"/>
                <a:ea typeface="Arial"/>
                <a:cs typeface="Arial"/>
                <a:sym typeface="Arial"/>
              </a:defRPr>
            </a:pPr>
            <a:r>
              <a:rPr>
                <a:latin typeface="Calibri"/>
                <a:ea typeface="Calibri"/>
                <a:cs typeface="Calibri"/>
                <a:sym typeface="Calibri"/>
              </a:rPr>
              <a:t>«Born from animation, cinema pushed animation to its periphery, only in the end to become one particular case of animation».</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b="0">
                <a:latin typeface="Calibri"/>
                <a:ea typeface="Calibri"/>
                <a:cs typeface="Calibri"/>
                <a:sym typeface="Calibri"/>
              </a:rPr>
              <a:t>Lev Manovich, </a:t>
            </a:r>
            <a:r>
              <a:rPr b="0" i="1">
                <a:latin typeface="Calibri"/>
                <a:ea typeface="Calibri"/>
                <a:cs typeface="Calibri"/>
                <a:sym typeface="Calibri"/>
              </a:rPr>
              <a:t>The Language of New media</a:t>
            </a:r>
            <a:r>
              <a:rPr b="0">
                <a:latin typeface="Calibri"/>
                <a:ea typeface="Calibri"/>
                <a:cs typeface="Calibri"/>
                <a:sym typeface="Calibri"/>
              </a:rPr>
              <a:t>, MIT Press, Cambridge, 2001, p. 302.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44"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4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6" name="«I say animated films to designate that genre or mode of films traditionally defined as “animation” and treated as the least significant form of film or even not a form of film at all, rather a form of graphic art, by film studies, film history, and film theory».…"/>
          <p:cNvSpPr txBox="1"/>
          <p:nvPr/>
        </p:nvSpPr>
        <p:spPr>
          <a:xfrm>
            <a:off x="755649" y="1125537"/>
            <a:ext cx="7367590" cy="33707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«I say animated films to designate that genre or mode of films traditionally defined as “animation” and treated as the least significant form of film or even not a form of film at all, rather a form of graphic art, by film studies, film history, and film theory».</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b="0">
                <a:latin typeface="Calibri"/>
                <a:ea typeface="Calibri"/>
                <a:cs typeface="Calibri"/>
                <a:sym typeface="Calibri"/>
              </a:rPr>
              <a:t>Alan Cholodenko, </a:t>
            </a:r>
            <a:r>
              <a:rPr b="0" i="1">
                <a:latin typeface="Calibri"/>
                <a:ea typeface="Calibri"/>
                <a:cs typeface="Calibri"/>
                <a:sym typeface="Calibri"/>
              </a:rPr>
              <a:t>op. cit.</a:t>
            </a:r>
            <a:r>
              <a:rPr b="0">
                <a:latin typeface="Calibri"/>
                <a:ea typeface="Calibri"/>
                <a:cs typeface="Calibri"/>
                <a:sym typeface="Calibri"/>
              </a:rPr>
              <a:t>, p. 99.</a:t>
            </a:r>
          </a:p>
          <a:p>
            <a:pPr algn="just">
              <a:defRPr b="1">
                <a:latin typeface="Arial"/>
                <a:ea typeface="Arial"/>
                <a:cs typeface="Arial"/>
                <a:sym typeface="Arial"/>
              </a:defRPr>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49"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5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1" name="«The earlier introduction to the ASIFA [International Association of Animation Film Artists] statute stated that live action cinema was produced by mechanical analysis, through pictures of events similar to the ones which appeared on screen; whereas animation cinema created events through different instruments which differed from actual reproduction. In an animation film, events took place for the first time on the screen. Later on, the development of new techniques […] suggested a ‘negative’ definition, so that the 1980 statute of ASIFA defined animation as everything which is not a simple representation of live action shot at 24 frames per second».…"/>
          <p:cNvSpPr txBox="1"/>
          <p:nvPr/>
        </p:nvSpPr>
        <p:spPr>
          <a:xfrm>
            <a:off x="755649" y="1125537"/>
            <a:ext cx="7367590" cy="484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sz="2200">
                <a:latin typeface="Calibri"/>
                <a:ea typeface="Calibri"/>
                <a:cs typeface="Calibri"/>
                <a:sym typeface="Calibri"/>
              </a:rPr>
              <a:t>«The earlier introduction to the ASIFA [International Association of Animation Film Artists] statute stated that live action cinema was produced by mechanical analysis, through pictures of events similar to the ones which appeared on screen; whereas animation cinema created events through different instruments which differed from actual reproduction. In an animation film, events took place for the first time on the screen. Later on, the development of new techniques […] suggested a ‘negative’ definition, so that the 1980 statute of ASIFA defined animation as everything which is not a simple representation of live action shot at 24 frames per second».</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b="0" sz="2000">
                <a:latin typeface="Calibri"/>
                <a:ea typeface="Calibri"/>
                <a:cs typeface="Calibri"/>
                <a:sym typeface="Calibri"/>
              </a:rPr>
              <a:t>Giannalberto Bendazzi, </a:t>
            </a:r>
            <a:r>
              <a:rPr b="0" i="1" sz="2000">
                <a:latin typeface="Calibri"/>
                <a:ea typeface="Calibri"/>
                <a:cs typeface="Calibri"/>
                <a:sym typeface="Calibri"/>
              </a:rPr>
              <a:t>Cartoons. One Hundred Years of Cinema Animation</a:t>
            </a:r>
            <a:r>
              <a:rPr b="0" sz="2000">
                <a:latin typeface="Calibri"/>
                <a:ea typeface="Calibri"/>
                <a:cs typeface="Calibri"/>
                <a:sym typeface="Calibri"/>
              </a:rPr>
              <a:t>, John Libbey, London, 1994, p. xvi.</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