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CCCCD9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7" name="Shape 10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12" name="Corpo livello uno…"/>
          <p:cNvSpPr txBox="1"/>
          <p:nvPr>
            <p:ph type="body" sz="half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</a:lvl1pPr>
            <a:lvl2pPr marL="0" indent="457200" algn="ctr">
              <a:buSzTx/>
              <a:buFontTx/>
              <a:buNone/>
            </a:lvl2pPr>
            <a:lvl3pPr marL="0" indent="914400" algn="ctr">
              <a:buSzTx/>
              <a:buFontTx/>
              <a:buNone/>
            </a:lvl3pPr>
            <a:lvl4pPr marL="0" indent="1371600" algn="ctr">
              <a:buSzTx/>
              <a:buFontTx/>
              <a:buNone/>
            </a:lvl4pPr>
            <a:lvl5pPr marL="0" indent="1828800" algn="ctr">
              <a:buSzTx/>
              <a:buFontTx/>
              <a:buNone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90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olo Testo"/>
          <p:cNvSpPr txBox="1"/>
          <p:nvPr>
            <p:ph type="title"/>
          </p:nvPr>
        </p:nvSpPr>
        <p:spPr>
          <a:xfrm>
            <a:off x="6629400" y="0"/>
            <a:ext cx="2057400" cy="68580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99" name="Corpo livello uno…"/>
          <p:cNvSpPr txBox="1"/>
          <p:nvPr>
            <p:ph type="body" idx="1"/>
          </p:nvPr>
        </p:nvSpPr>
        <p:spPr>
          <a:xfrm>
            <a:off x="457200" y="0"/>
            <a:ext cx="6019800" cy="6858000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21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Titolo Testo</a:t>
            </a:r>
          </a:p>
        </p:txBody>
      </p:sp>
      <p:sp>
        <p:nvSpPr>
          <p:cNvPr id="30" name="Corpo livello uno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000"/>
            </a:lvl1pPr>
            <a:lvl2pPr marL="0" indent="457200">
              <a:buSzTx/>
              <a:buFontTx/>
              <a:buNone/>
              <a:defRPr sz="2000"/>
            </a:lvl2pPr>
            <a:lvl3pPr marL="0" indent="914400">
              <a:buSzTx/>
              <a:buFontTx/>
              <a:buNone/>
              <a:defRPr sz="2000"/>
            </a:lvl3pPr>
            <a:lvl4pPr marL="0" indent="1371600">
              <a:buSzTx/>
              <a:buFontTx/>
              <a:buNone/>
              <a:defRPr sz="2000"/>
            </a:lvl4pPr>
            <a:lvl5pPr marL="0" indent="1828800">
              <a:buSzTx/>
              <a:buFontTx/>
              <a:buNone/>
              <a:defRPr sz="20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9" name="Corpo livello uno…"/>
          <p:cNvSpPr txBox="1"/>
          <p:nvPr>
            <p:ph type="body" sz="half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779462" indent="-333375">
              <a:defRPr sz="2800"/>
            </a:lvl2pPr>
            <a:lvl3pPr marL="1223327" indent="-320039">
              <a:defRPr sz="2800"/>
            </a:lvl3pPr>
            <a:lvl4pPr marL="1716087" indent="-355599">
              <a:defRPr sz="2800"/>
            </a:lvl4pPr>
            <a:lvl5pPr marL="2173288" indent="-355600">
              <a:defRPr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/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8" name="Corpo livello uno…"/>
          <p:cNvSpPr txBox="1"/>
          <p:nvPr>
            <p:ph type="body" sz="quarter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olo Testo"/>
          <p:cNvSpPr txBox="1"/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Titolo Testo</a:t>
            </a:r>
          </a:p>
        </p:txBody>
      </p:sp>
      <p:sp>
        <p:nvSpPr>
          <p:cNvPr id="72" name="Corpo livello uno…"/>
          <p:cNvSpPr txBox="1"/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olo Testo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Titolo Testo</a:t>
            </a:r>
          </a:p>
        </p:txBody>
      </p:sp>
      <p:sp>
        <p:nvSpPr>
          <p:cNvPr id="81" name="Corpo livello uno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/>
            </a:lvl1pPr>
            <a:lvl2pPr marL="0" indent="457200">
              <a:buSzTx/>
              <a:buFontTx/>
              <a:buNone/>
              <a:defRPr sz="1400"/>
            </a:lvl2pPr>
            <a:lvl3pPr marL="0" indent="914400">
              <a:buSzTx/>
              <a:buFontTx/>
              <a:buNone/>
              <a:defRPr sz="1400"/>
            </a:lvl3pPr>
            <a:lvl4pPr marL="0" indent="1371600">
              <a:buSzTx/>
              <a:buFontTx/>
              <a:buNone/>
              <a:defRPr sz="1400"/>
            </a:lvl4pPr>
            <a:lvl5pPr marL="0" indent="1828800">
              <a:buSzTx/>
              <a:buFontTx/>
              <a:buNone/>
              <a:defRPr sz="1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3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457200" y="0"/>
            <a:ext cx="8229600" cy="1692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7477021" y="6245225"/>
            <a:ext cx="284372" cy="3073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39687" marR="0" indent="-39687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39687" marR="0" indent="-39687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39687" marR="0" indent="-39687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39687" marR="0" indent="-39687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39687" marR="0" indent="-39687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39687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9687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9687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9687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82588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72659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08087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6247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3448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0648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7848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5047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2247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8C0D1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logo-dBC&amp;UniPD_bianco.pdf" descr="logo-dBC&amp;UniPD_bianco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963613"/>
            <a:ext cx="9144000" cy="6461127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History of Animation…"/>
          <p:cNvSpPr txBox="1"/>
          <p:nvPr>
            <p:ph type="body" sz="half" idx="1"/>
          </p:nvPr>
        </p:nvSpPr>
        <p:spPr>
          <a:xfrm>
            <a:off x="971550" y="3644900"/>
            <a:ext cx="7200900" cy="28797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39687" algn="ctr">
              <a:buSzTx/>
              <a:buNone/>
            </a:pPr>
            <a:r>
              <a:rPr b="1" i="1" sz="6000">
                <a:solidFill>
                  <a:schemeClr val="accent3">
                    <a:lumOff val="44000"/>
                  </a:schemeClr>
                </a:solidFill>
              </a:rPr>
              <a:t>History of Animation</a:t>
            </a:r>
            <a:endParaRPr b="1" i="1" sz="6000">
              <a:solidFill>
                <a:schemeClr val="accent3">
                  <a:lumOff val="44000"/>
                </a:schemeClr>
              </a:solidFill>
            </a:endParaRPr>
          </a:p>
          <a:p>
            <a:pPr marL="0" indent="39687" algn="ctr">
              <a:buSzTx/>
              <a:buNone/>
            </a:pPr>
            <a:r>
              <a:rPr b="1" i="1" sz="1600">
                <a:solidFill>
                  <a:schemeClr val="accent3">
                    <a:lumOff val="44000"/>
                  </a:schemeClr>
                </a:solidFill>
              </a:rPr>
              <a:t>Second Cycle Degree in Theatre, Film, Television and Media Studies</a:t>
            </a:r>
            <a:endParaRPr b="1" i="1" sz="1600">
              <a:solidFill>
                <a:schemeClr val="accent3">
                  <a:lumOff val="44000"/>
                </a:schemeClr>
              </a:solidFill>
            </a:endParaRPr>
          </a:p>
          <a:p>
            <a:pPr marL="0" indent="39687" algn="r">
              <a:buSzTx/>
              <a:buNone/>
            </a:pPr>
            <a:endParaRPr sz="2000">
              <a:solidFill>
                <a:schemeClr val="accent3">
                  <a:lumOff val="44000"/>
                </a:schemeClr>
              </a:solidFill>
            </a:endParaRPr>
          </a:p>
          <a:p>
            <a:pPr marL="0" indent="39687" algn="r">
              <a:buSzTx/>
              <a:buNone/>
            </a:pPr>
            <a:r>
              <a:rPr sz="2000">
                <a:solidFill>
                  <a:schemeClr val="accent3">
                    <a:lumOff val="44000"/>
                  </a:schemeClr>
                </a:solidFill>
              </a:rPr>
              <a:t>Academic Year 2019-2020</a:t>
            </a:r>
            <a:endParaRPr sz="2000">
              <a:solidFill>
                <a:schemeClr val="accent3">
                  <a:lumOff val="44000"/>
                </a:schemeClr>
              </a:solidFill>
            </a:endParaRPr>
          </a:p>
          <a:p>
            <a:pPr marL="0" indent="39687" algn="r">
              <a:buSzTx/>
              <a:buNone/>
            </a:pPr>
            <a:r>
              <a:rPr b="1" sz="4000">
                <a:solidFill>
                  <a:schemeClr val="accent3">
                    <a:lumOff val="44000"/>
                  </a:schemeClr>
                </a:solidFill>
              </a:rPr>
              <a:t>Lesson 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ttangolo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3" name="Animation Styles and Techniques…"/>
          <p:cNvSpPr txBox="1"/>
          <p:nvPr/>
        </p:nvSpPr>
        <p:spPr>
          <a:xfrm>
            <a:off x="3926457" y="115887"/>
            <a:ext cx="491115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sz="28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Animation Styles and Techniques</a:t>
            </a:r>
          </a:p>
          <a:p>
            <a:pPr indent="39687" algn="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b="0" sz="14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 Few Basic Questions (And Answers) About Styles of Animation</a:t>
            </a:r>
          </a:p>
        </p:txBody>
      </p:sp>
      <p:pic>
        <p:nvPicPr>
          <p:cNvPr id="154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80" t="40810" r="3255" b="40321"/>
          <a:stretch>
            <a:fillRect/>
          </a:stretch>
        </p:blipFill>
        <p:spPr>
          <a:xfrm>
            <a:off x="179387" y="6453187"/>
            <a:ext cx="1871663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Prologue trailer (Richard Williams, 2015)."/>
          <p:cNvSpPr txBox="1"/>
          <p:nvPr/>
        </p:nvSpPr>
        <p:spPr>
          <a:xfrm>
            <a:off x="2614669" y="6165850"/>
            <a:ext cx="3914662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b="0" i="1" sz="1800">
                <a:latin typeface="Calibri"/>
                <a:ea typeface="Calibri"/>
                <a:cs typeface="Calibri"/>
                <a:sym typeface="Calibri"/>
              </a:rPr>
              <a:t>Prologue trailer </a:t>
            </a:r>
            <a:r>
              <a:rPr b="0" sz="1800">
                <a:latin typeface="Calibri"/>
                <a:ea typeface="Calibri"/>
                <a:cs typeface="Calibri"/>
                <a:sym typeface="Calibri"/>
              </a:rPr>
              <a:t>(Richard Williams, 2015).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ttangolo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8" name="Animation Styles and Techniques…"/>
          <p:cNvSpPr txBox="1"/>
          <p:nvPr/>
        </p:nvSpPr>
        <p:spPr>
          <a:xfrm>
            <a:off x="3926457" y="115887"/>
            <a:ext cx="491115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sz="28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Animation Styles and Techniques</a:t>
            </a:r>
          </a:p>
          <a:p>
            <a:pPr indent="39687" algn="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b="0" sz="14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 Few Basic Questions (And Answers) About Styles of Animation</a:t>
            </a:r>
          </a:p>
        </p:txBody>
      </p:sp>
      <p:pic>
        <p:nvPicPr>
          <p:cNvPr id="159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80" t="40810" r="3255" b="40321"/>
          <a:stretch>
            <a:fillRect/>
          </a:stretch>
        </p:blipFill>
        <p:spPr>
          <a:xfrm>
            <a:off x="179387" y="6453187"/>
            <a:ext cx="1871663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What kind of trajectories do the movements trace?…"/>
          <p:cNvSpPr txBox="1"/>
          <p:nvPr/>
        </p:nvSpPr>
        <p:spPr>
          <a:xfrm>
            <a:off x="971550" y="1844675"/>
            <a:ext cx="7200900" cy="3202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sz="4000">
                <a:latin typeface="Calibri"/>
                <a:ea typeface="Calibri"/>
                <a:cs typeface="Calibri"/>
                <a:sym typeface="Calibri"/>
              </a:rPr>
              <a:t>What kind of trajectories do the movements trace?</a:t>
            </a:r>
          </a:p>
          <a:p>
            <a:pPr algn="just">
              <a:defRPr b="1">
                <a:latin typeface="Arial"/>
                <a:ea typeface="Arial"/>
                <a:cs typeface="Arial"/>
                <a:sym typeface="Arial"/>
              </a:defRPr>
            </a:pP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sz="4000">
                <a:latin typeface="Calibri"/>
                <a:ea typeface="Calibri"/>
                <a:cs typeface="Calibri"/>
                <a:sym typeface="Calibri"/>
              </a:rPr>
              <a:t>Do shapes participate in the movement?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ttangolo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3" name="Animation Styles and Techniques…"/>
          <p:cNvSpPr txBox="1"/>
          <p:nvPr/>
        </p:nvSpPr>
        <p:spPr>
          <a:xfrm>
            <a:off x="3926457" y="115887"/>
            <a:ext cx="491115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sz="28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Animation Styles and Techniques</a:t>
            </a:r>
          </a:p>
          <a:p>
            <a:pPr indent="39687" algn="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b="0" sz="14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 Few Basic Questions (And Answers) About Styles of Animation</a:t>
            </a:r>
          </a:p>
        </p:txBody>
      </p:sp>
      <p:pic>
        <p:nvPicPr>
          <p:cNvPr id="164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80" t="40810" r="3255" b="40321"/>
          <a:stretch>
            <a:fillRect/>
          </a:stretch>
        </p:blipFill>
        <p:spPr>
          <a:xfrm>
            <a:off x="179387" y="6453187"/>
            <a:ext cx="1871663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kippy, a character from Robin Hood (Wolfgang Reitherman, 1973) animated by Milt Kahl."/>
          <p:cNvSpPr txBox="1"/>
          <p:nvPr/>
        </p:nvSpPr>
        <p:spPr>
          <a:xfrm>
            <a:off x="971550" y="5732462"/>
            <a:ext cx="7200900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b="0" sz="2000">
                <a:latin typeface="Calibri"/>
                <a:ea typeface="Calibri"/>
                <a:cs typeface="Calibri"/>
                <a:sym typeface="Calibri"/>
              </a:rPr>
              <a:t>Skippy, a character from </a:t>
            </a:r>
            <a:r>
              <a:rPr b="0" i="1" sz="2000">
                <a:latin typeface="Calibri"/>
                <a:ea typeface="Calibri"/>
                <a:cs typeface="Calibri"/>
                <a:sym typeface="Calibri"/>
              </a:rPr>
              <a:t>Robin Hood</a:t>
            </a:r>
            <a:r>
              <a:rPr b="0" sz="2000">
                <a:latin typeface="Calibri"/>
                <a:ea typeface="Calibri"/>
                <a:cs typeface="Calibri"/>
                <a:sym typeface="Calibri"/>
              </a:rPr>
              <a:t> (Wolfgang Reitherman, 1973) animated by Milt Kahl.</a:t>
            </a:r>
          </a:p>
        </p:txBody>
      </p:sp>
      <p:pic>
        <p:nvPicPr>
          <p:cNvPr id="166" name="miltkahlsequence_sm.png" descr="miltkahlsequence_s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276475"/>
            <a:ext cx="9144000" cy="24987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ttangolo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9" name="Suggested readings"/>
          <p:cNvSpPr txBox="1"/>
          <p:nvPr/>
        </p:nvSpPr>
        <p:spPr>
          <a:xfrm>
            <a:off x="5982469" y="188912"/>
            <a:ext cx="2890070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indent="39687" algn="r">
              <a:defRPr b="1" sz="28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8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Suggested readings</a:t>
            </a:r>
          </a:p>
        </p:txBody>
      </p:sp>
      <p:pic>
        <p:nvPicPr>
          <p:cNvPr id="170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80" t="40810" r="3255" b="40321"/>
          <a:stretch>
            <a:fillRect/>
          </a:stretch>
        </p:blipFill>
        <p:spPr>
          <a:xfrm>
            <a:off x="179387" y="6453187"/>
            <a:ext cx="1871663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Richard Williams, The Animator’s Survival Kit, Faber and Faber, London, 2001, pp. 80-83."/>
          <p:cNvSpPr txBox="1"/>
          <p:nvPr/>
        </p:nvSpPr>
        <p:spPr>
          <a:xfrm>
            <a:off x="755649" y="1341437"/>
            <a:ext cx="7367590" cy="289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sz="2000">
                <a:latin typeface="Calibri"/>
                <a:ea typeface="Calibri"/>
                <a:cs typeface="Calibri"/>
                <a:sym typeface="Calibri"/>
              </a:rPr>
              <a:t>Richard Williams, </a:t>
            </a:r>
            <a:r>
              <a:rPr i="1" sz="2000">
                <a:latin typeface="Calibri"/>
                <a:ea typeface="Calibri"/>
                <a:cs typeface="Calibri"/>
                <a:sym typeface="Calibri"/>
              </a:rPr>
              <a:t>The Animator’s Survival Kit</a:t>
            </a:r>
            <a:r>
              <a:rPr sz="2000">
                <a:latin typeface="Calibri"/>
                <a:ea typeface="Calibri"/>
                <a:cs typeface="Calibri"/>
                <a:sym typeface="Calibri"/>
              </a:rPr>
              <a:t>, Faber and Faber, London, 2001, pp. 80-83.</a:t>
            </a:r>
          </a:p>
          <a:p>
            <a:pPr algn="just">
              <a:defRPr b="1">
                <a:latin typeface="Arial"/>
                <a:ea typeface="Arial"/>
                <a:cs typeface="Arial"/>
                <a:sym typeface="Arial"/>
              </a:defRPr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defRPr b="1">
                <a:latin typeface="Arial"/>
                <a:ea typeface="Arial"/>
                <a:cs typeface="Arial"/>
                <a:sym typeface="Arial"/>
              </a:defRPr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defRPr b="1">
                <a:latin typeface="Arial"/>
                <a:ea typeface="Arial"/>
                <a:cs typeface="Arial"/>
                <a:sym typeface="Arial"/>
              </a:defRPr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defRPr b="1">
                <a:latin typeface="Arial"/>
                <a:ea typeface="Arial"/>
                <a:cs typeface="Arial"/>
                <a:sym typeface="Arial"/>
              </a:defRPr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defRPr b="1">
                <a:latin typeface="Arial"/>
                <a:ea typeface="Arial"/>
                <a:cs typeface="Arial"/>
                <a:sym typeface="Arial"/>
              </a:defRPr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defRPr b="1">
                <a:latin typeface="Arial"/>
                <a:ea typeface="Arial"/>
                <a:cs typeface="Arial"/>
                <a:sym typeface="Arial"/>
              </a:defRPr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ttangolo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3" name="Animation Styles and Techniques…"/>
          <p:cNvSpPr txBox="1"/>
          <p:nvPr/>
        </p:nvSpPr>
        <p:spPr>
          <a:xfrm>
            <a:off x="3926457" y="115887"/>
            <a:ext cx="491115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sz="28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Animation Styles and Techniques</a:t>
            </a:r>
          </a:p>
          <a:p>
            <a:pPr indent="39687" algn="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b="0" sz="14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 Few Basic Questions (And Answers) About Styles of Animation</a:t>
            </a:r>
          </a:p>
        </p:txBody>
      </p:sp>
      <p:pic>
        <p:nvPicPr>
          <p:cNvPr id="114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80" t="40810" r="3255" b="40321"/>
          <a:stretch>
            <a:fillRect/>
          </a:stretch>
        </p:blipFill>
        <p:spPr>
          <a:xfrm>
            <a:off x="179387" y="6453187"/>
            <a:ext cx="1871663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What is moving? The camera or what seems to lie in front of the camera (pro-filmic)? Or both?…"/>
          <p:cNvSpPr txBox="1"/>
          <p:nvPr/>
        </p:nvSpPr>
        <p:spPr>
          <a:xfrm>
            <a:off x="971550" y="1844675"/>
            <a:ext cx="7200900" cy="3825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sz="4000">
                <a:latin typeface="Calibri"/>
                <a:ea typeface="Calibri"/>
                <a:cs typeface="Calibri"/>
                <a:sym typeface="Calibri"/>
              </a:rPr>
              <a:t>What is moving? The camera or what seems to lie in front of the camera (pro-filmic)? Or both?</a:t>
            </a:r>
          </a:p>
          <a:p>
            <a:pPr algn="just">
              <a:defRPr b="1">
                <a:latin typeface="Arial"/>
                <a:ea typeface="Arial"/>
                <a:cs typeface="Arial"/>
                <a:sym typeface="Arial"/>
              </a:defRPr>
            </a:pP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sz="4000">
                <a:latin typeface="Calibri"/>
                <a:ea typeface="Calibri"/>
                <a:cs typeface="Calibri"/>
                <a:sym typeface="Calibri"/>
              </a:rPr>
              <a:t>(Is the space flat or three-dimensional)?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ttangolo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8" name="Animation Styles and Techniques…"/>
          <p:cNvSpPr txBox="1"/>
          <p:nvPr/>
        </p:nvSpPr>
        <p:spPr>
          <a:xfrm>
            <a:off x="3926457" y="115887"/>
            <a:ext cx="491115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sz="28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Animation Styles and Techniques</a:t>
            </a:r>
          </a:p>
          <a:p>
            <a:pPr indent="39687" algn="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b="0" sz="14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 Few Basic Questions (And Answers) About Styles of Animation</a:t>
            </a:r>
          </a:p>
        </p:txBody>
      </p:sp>
      <p:pic>
        <p:nvPicPr>
          <p:cNvPr id="119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80" t="40810" r="3255" b="40321"/>
          <a:stretch>
            <a:fillRect/>
          </a:stretch>
        </p:blipFill>
        <p:spPr>
          <a:xfrm>
            <a:off x="179387" y="6453187"/>
            <a:ext cx="1871663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In animation, the simulation of camera movements is related with the construction of a visual style. Its effectiveness often depends on the interaction with other visual hints addressing our perception of space."/>
          <p:cNvSpPr txBox="1"/>
          <p:nvPr/>
        </p:nvSpPr>
        <p:spPr>
          <a:xfrm>
            <a:off x="971550" y="1628775"/>
            <a:ext cx="7200900" cy="4447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b="1" sz="4000"/>
            </a:lvl1pPr>
          </a:lstStyle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sz="4000">
                <a:latin typeface="Calibri"/>
                <a:ea typeface="Calibri"/>
                <a:cs typeface="Calibri"/>
                <a:sym typeface="Calibri"/>
              </a:rPr>
              <a:t>In animation, the simulation of camera movements is related with the construction of a visual style. Its effectiveness often depends on the interaction with other visual hints addressing our perception of space.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ttangolo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3" name="Animation Styles and Techniques…"/>
          <p:cNvSpPr txBox="1"/>
          <p:nvPr/>
        </p:nvSpPr>
        <p:spPr>
          <a:xfrm>
            <a:off x="3926457" y="115887"/>
            <a:ext cx="491115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sz="28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Animation Styles and Techniques</a:t>
            </a:r>
          </a:p>
          <a:p>
            <a:pPr indent="39687" algn="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b="0" sz="14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 Few Basic Questions (And Answers) About Styles of Animation</a:t>
            </a:r>
          </a:p>
        </p:txBody>
      </p:sp>
      <p:pic>
        <p:nvPicPr>
          <p:cNvPr id="124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80" t="40810" r="3255" b="40321"/>
          <a:stretch>
            <a:fillRect/>
          </a:stretch>
        </p:blipFill>
        <p:spPr>
          <a:xfrm>
            <a:off x="179387" y="6453187"/>
            <a:ext cx="1871663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Our perception of space within a flat image is influenced by:…"/>
          <p:cNvSpPr txBox="1"/>
          <p:nvPr/>
        </p:nvSpPr>
        <p:spPr>
          <a:xfrm>
            <a:off x="971550" y="1628775"/>
            <a:ext cx="7200900" cy="6403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sz="2800">
                <a:latin typeface="Calibri"/>
                <a:ea typeface="Calibri"/>
                <a:cs typeface="Calibri"/>
                <a:sym typeface="Calibri"/>
              </a:rPr>
              <a:t>Our perception of space within a flat image is influenced by:</a:t>
            </a:r>
          </a:p>
          <a:p>
            <a:pPr algn="just">
              <a:defRPr b="1">
                <a:latin typeface="Arial"/>
                <a:ea typeface="Arial"/>
                <a:cs typeface="Arial"/>
                <a:sym typeface="Arial"/>
              </a:defRPr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666750" indent="-666750" algn="just">
              <a:buSzPct val="100000"/>
              <a:buFont typeface="Calibri"/>
              <a:buChar char="-"/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sz="2800">
                <a:latin typeface="Calibri"/>
                <a:ea typeface="Calibri"/>
                <a:cs typeface="Calibri"/>
                <a:sym typeface="Calibri"/>
              </a:rPr>
              <a:t>linear perspective;</a:t>
            </a:r>
          </a:p>
          <a:p>
            <a:pPr marL="666750" indent="-666750" algn="just">
              <a:buSzPct val="100000"/>
              <a:buFont typeface="Calibri"/>
              <a:buChar char="-"/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sz="2800">
                <a:latin typeface="Calibri"/>
                <a:ea typeface="Calibri"/>
                <a:cs typeface="Calibri"/>
                <a:sym typeface="Calibri"/>
              </a:rPr>
              <a:t>overlapping;</a:t>
            </a:r>
          </a:p>
          <a:p>
            <a:pPr marL="666750" indent="-666750" algn="just">
              <a:buSzPct val="100000"/>
              <a:buFont typeface="Calibri"/>
              <a:buChar char="-"/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sz="2800">
                <a:latin typeface="Calibri"/>
                <a:ea typeface="Calibri"/>
                <a:cs typeface="Calibri"/>
                <a:sym typeface="Calibri"/>
              </a:rPr>
              <a:t>height on the horizon;</a:t>
            </a:r>
          </a:p>
          <a:p>
            <a:pPr marL="666750" indent="-666750" algn="just">
              <a:buSzPct val="100000"/>
              <a:buFont typeface="Calibri"/>
              <a:buChar char="-"/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sz="2800">
                <a:latin typeface="Calibri"/>
                <a:ea typeface="Calibri"/>
                <a:cs typeface="Calibri"/>
                <a:sym typeface="Calibri"/>
              </a:rPr>
              <a:t>focus;</a:t>
            </a:r>
          </a:p>
          <a:p>
            <a:pPr marL="666750" indent="-666750" algn="just">
              <a:buSzPct val="100000"/>
              <a:buFont typeface="Calibri"/>
              <a:buChar char="-"/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sz="2800">
                <a:latin typeface="Calibri"/>
                <a:ea typeface="Calibri"/>
                <a:cs typeface="Calibri"/>
                <a:sym typeface="Calibri"/>
              </a:rPr>
              <a:t>chiaroscuro;</a:t>
            </a:r>
          </a:p>
          <a:p>
            <a:pPr marL="666750" indent="-666750" algn="just">
              <a:buSzPct val="100000"/>
              <a:buFont typeface="Calibri"/>
              <a:buChar char="-"/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sz="2800">
                <a:latin typeface="Calibri"/>
                <a:ea typeface="Calibri"/>
                <a:cs typeface="Calibri"/>
                <a:sym typeface="Calibri"/>
              </a:rPr>
              <a:t>textural gradient;</a:t>
            </a:r>
          </a:p>
          <a:p>
            <a:pPr marL="666750" indent="-666750" algn="just">
              <a:buSzPct val="100000"/>
              <a:buFont typeface="Calibri"/>
              <a:buChar char="-"/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sz="2800">
                <a:latin typeface="Calibri"/>
                <a:ea typeface="Calibri"/>
                <a:cs typeface="Calibri"/>
                <a:sym typeface="Calibri"/>
              </a:rPr>
              <a:t>parallaxes.</a:t>
            </a:r>
          </a:p>
          <a:p>
            <a:pPr algn="just">
              <a:defRPr b="1">
                <a:latin typeface="Arial"/>
                <a:ea typeface="Arial"/>
                <a:cs typeface="Arial"/>
                <a:sym typeface="Arial"/>
              </a:defRPr>
            </a:pP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defRPr b="1">
                <a:latin typeface="Arial"/>
                <a:ea typeface="Arial"/>
                <a:cs typeface="Arial"/>
                <a:sym typeface="Arial"/>
              </a:defRPr>
            </a:pP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ttangolo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8" name="Animation Styles and Techniques…"/>
          <p:cNvSpPr txBox="1"/>
          <p:nvPr/>
        </p:nvSpPr>
        <p:spPr>
          <a:xfrm>
            <a:off x="3926457" y="115887"/>
            <a:ext cx="491115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sz="28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Animation Styles and Techniques</a:t>
            </a:r>
          </a:p>
          <a:p>
            <a:pPr indent="39687" algn="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b="0" sz="14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 Few Basic Questions (And Answers) About Styles of Animation</a:t>
            </a:r>
          </a:p>
        </p:txBody>
      </p:sp>
      <p:pic>
        <p:nvPicPr>
          <p:cNvPr id="129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80" t="40810" r="3255" b="40321"/>
          <a:stretch>
            <a:fillRect/>
          </a:stretch>
        </p:blipFill>
        <p:spPr>
          <a:xfrm>
            <a:off x="179387" y="6453187"/>
            <a:ext cx="1871663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Trolley Troubles (Walt Disney, 1927)."/>
          <p:cNvSpPr txBox="1"/>
          <p:nvPr/>
        </p:nvSpPr>
        <p:spPr>
          <a:xfrm>
            <a:off x="2700338" y="5949950"/>
            <a:ext cx="3456569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b="0" i="1" sz="1800">
                <a:latin typeface="Calibri"/>
                <a:ea typeface="Calibri"/>
                <a:cs typeface="Calibri"/>
                <a:sym typeface="Calibri"/>
              </a:rPr>
              <a:t>Trolley Troubles </a:t>
            </a:r>
            <a:r>
              <a:rPr b="0" sz="1800">
                <a:latin typeface="Calibri"/>
                <a:ea typeface="Calibri"/>
                <a:cs typeface="Calibri"/>
                <a:sym typeface="Calibri"/>
              </a:rPr>
              <a:t>(Walt Disney, 1927).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ttangolo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3" name="Animation Styles and Techniques…"/>
          <p:cNvSpPr txBox="1"/>
          <p:nvPr/>
        </p:nvSpPr>
        <p:spPr>
          <a:xfrm>
            <a:off x="3926457" y="115887"/>
            <a:ext cx="491115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sz="28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Animation Styles and Techniques</a:t>
            </a:r>
          </a:p>
          <a:p>
            <a:pPr indent="39687" algn="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b="0" sz="14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 Few Basic Questions (And Answers) About Styles of Animation</a:t>
            </a:r>
          </a:p>
        </p:txBody>
      </p:sp>
      <p:pic>
        <p:nvPicPr>
          <p:cNvPr id="134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80" t="40810" r="3255" b="40321"/>
          <a:stretch>
            <a:fillRect/>
          </a:stretch>
        </p:blipFill>
        <p:spPr>
          <a:xfrm>
            <a:off x="179387" y="6453187"/>
            <a:ext cx="1871663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The Hunchback of Notre Dame (Gary Trousdale, Kirk Wise, 1996)."/>
          <p:cNvSpPr txBox="1"/>
          <p:nvPr/>
        </p:nvSpPr>
        <p:spPr>
          <a:xfrm>
            <a:off x="1403350" y="6092825"/>
            <a:ext cx="6120406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b="0" i="1" sz="1800">
                <a:latin typeface="Calibri"/>
                <a:ea typeface="Calibri"/>
                <a:cs typeface="Calibri"/>
                <a:sym typeface="Calibri"/>
              </a:rPr>
              <a:t>The Hunchback of Notre Dame </a:t>
            </a:r>
            <a:r>
              <a:rPr b="0" sz="1800">
                <a:latin typeface="Calibri"/>
                <a:ea typeface="Calibri"/>
                <a:cs typeface="Calibri"/>
                <a:sym typeface="Calibri"/>
              </a:rPr>
              <a:t>(Gary Trousdale, Kirk Wise, 1996).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ttangolo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8" name="Animation Styles and Techniques…"/>
          <p:cNvSpPr txBox="1"/>
          <p:nvPr/>
        </p:nvSpPr>
        <p:spPr>
          <a:xfrm>
            <a:off x="3926457" y="115887"/>
            <a:ext cx="491115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sz="28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Animation Styles and Techniques</a:t>
            </a:r>
          </a:p>
          <a:p>
            <a:pPr indent="39687" algn="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b="0" sz="14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 Few Basic Questions (And Answers) About Styles of Animation</a:t>
            </a:r>
          </a:p>
        </p:txBody>
      </p:sp>
      <p:pic>
        <p:nvPicPr>
          <p:cNvPr id="139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80" t="40810" r="3255" b="40321"/>
          <a:stretch>
            <a:fillRect/>
          </a:stretch>
        </p:blipFill>
        <p:spPr>
          <a:xfrm>
            <a:off x="179387" y="6453187"/>
            <a:ext cx="1871663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The multiplane camera at Disney, invented by William Garity in 1937"/>
          <p:cNvSpPr txBox="1"/>
          <p:nvPr/>
        </p:nvSpPr>
        <p:spPr>
          <a:xfrm>
            <a:off x="1258887" y="5805487"/>
            <a:ext cx="643372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/>
            </a:lvl1pPr>
          </a:lstStyle>
          <a:p>
            <a:pPr>
              <a:defRPr b="1" sz="2400">
                <a:latin typeface="Arial"/>
                <a:ea typeface="Arial"/>
                <a:cs typeface="Arial"/>
                <a:sym typeface="Arial"/>
              </a:defRPr>
            </a:pPr>
            <a:r>
              <a:rPr b="0" sz="1800">
                <a:latin typeface="Calibri"/>
                <a:ea typeface="Calibri"/>
                <a:cs typeface="Calibri"/>
                <a:sym typeface="Calibri"/>
              </a:rPr>
              <a:t>The multiplane camera at Disney, invented by William Garity in 1937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ttangolo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3" name="Animation Styles and Techniques…"/>
          <p:cNvSpPr txBox="1"/>
          <p:nvPr/>
        </p:nvSpPr>
        <p:spPr>
          <a:xfrm>
            <a:off x="3926457" y="115887"/>
            <a:ext cx="491115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sz="28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Animation Styles and Techniques</a:t>
            </a:r>
          </a:p>
          <a:p>
            <a:pPr indent="39687" algn="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b="0" sz="14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 Few Basic Questions (And Answers) About Styles of Animation</a:t>
            </a:r>
          </a:p>
        </p:txBody>
      </p:sp>
      <p:pic>
        <p:nvPicPr>
          <p:cNvPr id="144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80" t="40810" r="3255" b="40321"/>
          <a:stretch>
            <a:fillRect/>
          </a:stretch>
        </p:blipFill>
        <p:spPr>
          <a:xfrm>
            <a:off x="179387" y="6453187"/>
            <a:ext cx="1871663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Kiki’s Delivery Service (Majo no Takkyūbun, Hayao Miyazaki, 1989)."/>
          <p:cNvSpPr txBox="1"/>
          <p:nvPr/>
        </p:nvSpPr>
        <p:spPr>
          <a:xfrm>
            <a:off x="1692275" y="6021387"/>
            <a:ext cx="624966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b="0" i="1" sz="1800">
                <a:latin typeface="Calibri"/>
                <a:ea typeface="Calibri"/>
                <a:cs typeface="Calibri"/>
                <a:sym typeface="Calibri"/>
              </a:rPr>
              <a:t>Kiki’s Delivery Service </a:t>
            </a:r>
            <a:r>
              <a:rPr b="0" sz="180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0" i="1" sz="1800">
                <a:latin typeface="Calibri"/>
                <a:ea typeface="Calibri"/>
                <a:cs typeface="Calibri"/>
                <a:sym typeface="Calibri"/>
              </a:rPr>
              <a:t>Majo no Takkyūbun</a:t>
            </a:r>
            <a:r>
              <a:rPr b="0" sz="1800">
                <a:latin typeface="Calibri"/>
                <a:ea typeface="Calibri"/>
                <a:cs typeface="Calibri"/>
                <a:sym typeface="Calibri"/>
              </a:rPr>
              <a:t>, Hayao Miyazaki, 1989).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ttangolo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8" name="Animation Styles and Techniques…"/>
          <p:cNvSpPr txBox="1"/>
          <p:nvPr/>
        </p:nvSpPr>
        <p:spPr>
          <a:xfrm>
            <a:off x="3926457" y="115887"/>
            <a:ext cx="491115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sz="28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Animation Styles and Techniques</a:t>
            </a:r>
          </a:p>
          <a:p>
            <a:pPr indent="39687" algn="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b="0" sz="14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 Few Basic Questions (And Answers) About Styles of Animation</a:t>
            </a:r>
          </a:p>
        </p:txBody>
      </p:sp>
      <p:pic>
        <p:nvPicPr>
          <p:cNvPr id="149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80" t="40810" r="3255" b="40321"/>
          <a:stretch>
            <a:fillRect/>
          </a:stretch>
        </p:blipFill>
        <p:spPr>
          <a:xfrm>
            <a:off x="179387" y="6453187"/>
            <a:ext cx="1871663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The Thief and the Cobbler (Richard Williams, 1993)."/>
          <p:cNvSpPr txBox="1"/>
          <p:nvPr/>
        </p:nvSpPr>
        <p:spPr>
          <a:xfrm>
            <a:off x="2124075" y="6165850"/>
            <a:ext cx="4842902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b="0" i="1" sz="1800">
                <a:latin typeface="Calibri"/>
                <a:ea typeface="Calibri"/>
                <a:cs typeface="Calibri"/>
                <a:sym typeface="Calibri"/>
              </a:rPr>
              <a:t>The Thief and the Cobbler </a:t>
            </a:r>
            <a:r>
              <a:rPr b="0" sz="1800">
                <a:latin typeface="Calibri"/>
                <a:ea typeface="Calibri"/>
                <a:cs typeface="Calibri"/>
                <a:sym typeface="Calibri"/>
              </a:rPr>
              <a:t>(Richard Williams, 1993).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