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media1.mp4" ContentType="video/unknown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E7F3F4"/>
          </a:solidFill>
        </a:fill>
      </a:tcStyle>
    </a:wholeTbl>
    <a:band2H>
      <a:tcTxStyle b="def" i="def"/>
      <a:tcStyle>
        <a:tcBdr/>
        <a:fill>
          <a:solidFill>
            <a:srgbClr val="F3F9FA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CCCCD9"/>
          </a:solidFill>
        </a:fill>
      </a:tcStyle>
    </a:wholeTbl>
    <a:band2H>
      <a:tcTxStyle b="def" i="def"/>
      <a:tcStyle>
        <a:tcBdr/>
        <a:fill>
          <a:solidFill>
            <a:srgbClr val="E7E7ED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" name="Shape 10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/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2" name="Corpo livello uno…"/>
          <p:cNvSpPr txBox="1"/>
          <p:nvPr>
            <p:ph type="body" sz="half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</a:lvl1pPr>
            <a:lvl2pPr marL="0" indent="457200" algn="ctr">
              <a:buSzTx/>
              <a:buFontTx/>
              <a:buNone/>
            </a:lvl2pPr>
            <a:lvl3pPr marL="0" indent="914400" algn="ctr">
              <a:buSzTx/>
              <a:buFontTx/>
              <a:buNone/>
            </a:lvl3pPr>
            <a:lvl4pPr marL="0" indent="1371600" algn="ctr">
              <a:buSzTx/>
              <a:buFontTx/>
              <a:buNone/>
            </a:lvl4pPr>
            <a:lvl5pPr marL="0" indent="1828800" algn="ctr">
              <a:buSzTx/>
              <a:buFontTx/>
              <a:buNone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90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olo Testo"/>
          <p:cNvSpPr txBox="1"/>
          <p:nvPr>
            <p:ph type="title"/>
          </p:nvPr>
        </p:nvSpPr>
        <p:spPr>
          <a:xfrm>
            <a:off x="6629400" y="0"/>
            <a:ext cx="2057400" cy="68580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99" name="Corpo livello uno…"/>
          <p:cNvSpPr txBox="1"/>
          <p:nvPr>
            <p:ph type="body" idx="1"/>
          </p:nvPr>
        </p:nvSpPr>
        <p:spPr>
          <a:xfrm>
            <a:off x="457200" y="0"/>
            <a:ext cx="6019800" cy="6858000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21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Testo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Titolo Testo</a:t>
            </a:r>
          </a:p>
        </p:txBody>
      </p:sp>
      <p:sp>
        <p:nvSpPr>
          <p:cNvPr id="30" name="Corpo livello uno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000"/>
            </a:lvl1pPr>
            <a:lvl2pPr marL="0" indent="457200">
              <a:buSzTx/>
              <a:buFontTx/>
              <a:buNone/>
              <a:defRPr sz="2000"/>
            </a:lvl2pPr>
            <a:lvl3pPr marL="0" indent="914400">
              <a:buSzTx/>
              <a:buFontTx/>
              <a:buNone/>
              <a:defRPr sz="2000"/>
            </a:lvl3pPr>
            <a:lvl4pPr marL="0" indent="1371600">
              <a:buSzTx/>
              <a:buFontTx/>
              <a:buNone/>
              <a:defRPr sz="2000"/>
            </a:lvl4pPr>
            <a:lvl5pPr marL="0" indent="1828800">
              <a:buSzTx/>
              <a:buFontTx/>
              <a:buNone/>
              <a:defRPr sz="20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9" name="Corpo livello uno…"/>
          <p:cNvSpPr txBox="1"/>
          <p:nvPr>
            <p:ph type="body" sz="half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779462" indent="-333375">
              <a:defRPr sz="2800"/>
            </a:lvl2pPr>
            <a:lvl3pPr marL="1223327" indent="-320039">
              <a:defRPr sz="2800"/>
            </a:lvl3pPr>
            <a:lvl4pPr marL="1716087" indent="-355599">
              <a:defRPr sz="2800"/>
            </a:lvl4pPr>
            <a:lvl5pPr marL="2173288" indent="-355600">
              <a:defRPr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Testo"/>
          <p:cNvSpPr txBox="1"/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8" name="Corpo livello uno…"/>
          <p:cNvSpPr txBox="1"/>
          <p:nvPr>
            <p:ph type="body" sz="quarter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olo Testo"/>
          <p:cNvSpPr txBox="1"/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Titolo Testo</a:t>
            </a:r>
          </a:p>
        </p:txBody>
      </p:sp>
      <p:sp>
        <p:nvSpPr>
          <p:cNvPr id="72" name="Corpo livello uno…"/>
          <p:cNvSpPr txBox="1"/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olo Testo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Titolo Testo</a:t>
            </a:r>
          </a:p>
        </p:txBody>
      </p:sp>
      <p:sp>
        <p:nvSpPr>
          <p:cNvPr id="81" name="Corpo livello uno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400"/>
            </a:lvl1pPr>
            <a:lvl2pPr marL="0" indent="457200">
              <a:buSzTx/>
              <a:buFontTx/>
              <a:buNone/>
              <a:defRPr sz="1400"/>
            </a:lvl2pPr>
            <a:lvl3pPr marL="0" indent="914400">
              <a:buSzTx/>
              <a:buFontTx/>
              <a:buNone/>
              <a:defRPr sz="1400"/>
            </a:lvl3pPr>
            <a:lvl4pPr marL="0" indent="1371600">
              <a:buSzTx/>
              <a:buFontTx/>
              <a:buNone/>
              <a:defRPr sz="1400"/>
            </a:lvl4pPr>
            <a:lvl5pPr marL="0" indent="1828800">
              <a:buSzTx/>
              <a:buFontTx/>
              <a:buNone/>
              <a:defRPr sz="1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chemeClr val="accent3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/>
          <p:nvPr>
            <p:ph type="title"/>
          </p:nvPr>
        </p:nvSpPr>
        <p:spPr>
          <a:xfrm>
            <a:off x="457200" y="0"/>
            <a:ext cx="8229600" cy="1692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Titolo Testo</a:t>
            </a:r>
          </a:p>
        </p:txBody>
      </p:sp>
      <p:sp>
        <p:nvSpPr>
          <p:cNvPr id="3" name="Corpo livello uno…"/>
          <p:cNvSpPr txBox="1"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7477021" y="6245225"/>
            <a:ext cx="284372" cy="3073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ctr">
              <a:defRPr sz="1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39687" marR="0" indent="-39687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39687" marR="0" indent="-39687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39687" marR="0" indent="-39687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39687" marR="0" indent="-39687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39687" marR="0" indent="-39687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39687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9687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687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39687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82588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72659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08087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726247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183448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640648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097848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55047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12247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7.jpeg"/><Relationship Id="rId4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9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0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4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2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.jpeg"/><Relationship Id="rId4" Type="http://schemas.openxmlformats.org/officeDocument/2006/relationships/image" Target="../media/image5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8C0D1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logo-dBC&amp;UniPD_bianco.pdf" descr="logo-dBC&amp;UniPD_bianc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963613"/>
            <a:ext cx="9144000" cy="6461127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History of Animation…"/>
          <p:cNvSpPr txBox="1"/>
          <p:nvPr>
            <p:ph type="body" sz="half" idx="1"/>
          </p:nvPr>
        </p:nvSpPr>
        <p:spPr>
          <a:xfrm>
            <a:off x="971550" y="3644900"/>
            <a:ext cx="7200900" cy="28797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0" indent="39687" algn="ctr">
              <a:buSzTx/>
              <a:buNone/>
            </a:pPr>
            <a:r>
              <a:rPr b="1" i="1" sz="6000">
                <a:solidFill>
                  <a:schemeClr val="accent3">
                    <a:lumOff val="44000"/>
                  </a:schemeClr>
                </a:solidFill>
              </a:rPr>
              <a:t>History of Animation</a:t>
            </a:r>
            <a:endParaRPr b="1" i="1" sz="6000">
              <a:solidFill>
                <a:schemeClr val="accent3">
                  <a:lumOff val="44000"/>
                </a:schemeClr>
              </a:solidFill>
            </a:endParaRPr>
          </a:p>
          <a:p>
            <a:pPr marL="0" indent="39687" algn="ctr">
              <a:buSzTx/>
              <a:buNone/>
            </a:pPr>
            <a:r>
              <a:rPr b="1" i="1" sz="1600">
                <a:solidFill>
                  <a:schemeClr val="accent3">
                    <a:lumOff val="44000"/>
                  </a:schemeClr>
                </a:solidFill>
              </a:rPr>
              <a:t>Second Cycle Degree in Theatre, Film, Television and Media Studies</a:t>
            </a:r>
            <a:endParaRPr b="1" i="1" sz="1600">
              <a:solidFill>
                <a:schemeClr val="accent3">
                  <a:lumOff val="44000"/>
                </a:schemeClr>
              </a:solidFill>
            </a:endParaRPr>
          </a:p>
          <a:p>
            <a:pPr marL="0" indent="39687" algn="r">
              <a:buSzTx/>
              <a:buNone/>
            </a:pPr>
            <a:endParaRPr sz="2000">
              <a:solidFill>
                <a:schemeClr val="accent3">
                  <a:lumOff val="44000"/>
                </a:schemeClr>
              </a:solidFill>
            </a:endParaRPr>
          </a:p>
          <a:p>
            <a:pPr marL="0" indent="39687" algn="r">
              <a:buSzTx/>
              <a:buNone/>
            </a:pPr>
            <a:r>
              <a:rPr sz="2000">
                <a:solidFill>
                  <a:schemeClr val="accent3">
                    <a:lumOff val="44000"/>
                  </a:schemeClr>
                </a:solidFill>
              </a:rPr>
              <a:t>Academic Year 2019-2020</a:t>
            </a:r>
            <a:endParaRPr sz="2000">
              <a:solidFill>
                <a:schemeClr val="accent3">
                  <a:lumOff val="44000"/>
                </a:schemeClr>
              </a:solidFill>
            </a:endParaRPr>
          </a:p>
          <a:p>
            <a:pPr marL="0" indent="39687" algn="r">
              <a:buSzTx/>
              <a:buNone/>
            </a:pPr>
            <a:r>
              <a:rPr b="1" sz="4000">
                <a:solidFill>
                  <a:schemeClr val="accent3">
                    <a:lumOff val="44000"/>
                  </a:schemeClr>
                </a:solidFill>
              </a:rPr>
              <a:t>Lesson 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54" name="Cel animation and traditional 2D processes…"/>
          <p:cNvSpPr txBox="1"/>
          <p:nvPr/>
        </p:nvSpPr>
        <p:spPr>
          <a:xfrm>
            <a:off x="2471762" y="115887"/>
            <a:ext cx="636585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Cel animation and traditional 2D processes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0" sz="14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Drawn Cel Animation</a:t>
            </a:r>
          </a:p>
        </p:txBody>
      </p:sp>
      <p:pic>
        <p:nvPicPr>
          <p:cNvPr id="155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The Kingdom of Dreams and Madness (Yume to kyōki no Ohkoku, Mami Sunada, 2013)"/>
          <p:cNvSpPr txBox="1"/>
          <p:nvPr/>
        </p:nvSpPr>
        <p:spPr>
          <a:xfrm>
            <a:off x="395535" y="6093295"/>
            <a:ext cx="820891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0" i="1" sz="1800">
                <a:latin typeface="Calibri"/>
                <a:ea typeface="Calibri"/>
                <a:cs typeface="Calibri"/>
                <a:sym typeface="Calibri"/>
              </a:rPr>
              <a:t>The Kingdom of Dreams and Madness</a:t>
            </a:r>
            <a:r>
              <a:rPr b="0" sz="1800"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b="0" i="1" sz="1800">
                <a:latin typeface="Calibri"/>
                <a:ea typeface="Calibri"/>
                <a:cs typeface="Calibri"/>
                <a:sym typeface="Calibri"/>
              </a:rPr>
              <a:t>Yume to kyōki no Ohkoku</a:t>
            </a:r>
            <a:r>
              <a:rPr b="0" sz="1800">
                <a:latin typeface="Calibri"/>
                <a:ea typeface="Calibri"/>
                <a:cs typeface="Calibri"/>
                <a:sym typeface="Calibri"/>
              </a:rPr>
              <a:t>, Mami Sunada, 2013)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59" name="Cel animation and traditional 2D processes…"/>
          <p:cNvSpPr txBox="1"/>
          <p:nvPr/>
        </p:nvSpPr>
        <p:spPr>
          <a:xfrm>
            <a:off x="2471762" y="115887"/>
            <a:ext cx="636585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Cel animation and traditional 2D processes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0" sz="14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Drawn Cel Animation</a:t>
            </a:r>
          </a:p>
        </p:txBody>
      </p:sp>
      <p:pic>
        <p:nvPicPr>
          <p:cNvPr id="160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Schermata 2014-10-18 alle 11.49.22.png" descr="Schermata 2014-10-18 alle 11.49.2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1640" y="980728"/>
            <a:ext cx="6552728" cy="54302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64" name="Cel animation and traditional 2D processes…"/>
          <p:cNvSpPr txBox="1"/>
          <p:nvPr/>
        </p:nvSpPr>
        <p:spPr>
          <a:xfrm>
            <a:off x="2471762" y="115887"/>
            <a:ext cx="636585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Cel animation and traditional 2D processes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0" sz="14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Rotoscoping</a:t>
            </a:r>
          </a:p>
        </p:txBody>
      </p:sp>
      <p:pic>
        <p:nvPicPr>
          <p:cNvPr id="165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Patented by the Fleischer Brothers in 1917.…"/>
          <p:cNvSpPr txBox="1"/>
          <p:nvPr/>
        </p:nvSpPr>
        <p:spPr>
          <a:xfrm>
            <a:off x="467543" y="1004411"/>
            <a:ext cx="8208914" cy="542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latin typeface="Calibri"/>
                <a:ea typeface="Calibri"/>
                <a:cs typeface="Calibri"/>
                <a:sym typeface="Calibri"/>
              </a:rPr>
              <a:t>Patented by the Fleischer Brothers in 1917.</a:t>
            </a: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latin typeface="Calibri"/>
                <a:ea typeface="Calibri"/>
                <a:cs typeface="Calibri"/>
                <a:sym typeface="Calibri"/>
              </a:rPr>
              <a:t>A device that allowed the rear projection of a live-action film frame-by-frame on to a translucent surface set into a drawing board. An animator could simply trace each live-action image on to a piece of paper, advance the film by another frame and repeat the process. By these means, the live-action images became a guide to detailed and lifelike animation. </a:t>
            </a: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latin typeface="Calibri"/>
                <a:ea typeface="Calibri"/>
                <a:cs typeface="Calibri"/>
                <a:sym typeface="Calibri"/>
              </a:rPr>
              <a:t>The instrument has been superseded by more efficient digital technology.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69" name="Cel animation and traditional 2D processes…"/>
          <p:cNvSpPr txBox="1"/>
          <p:nvPr/>
        </p:nvSpPr>
        <p:spPr>
          <a:xfrm>
            <a:off x="2471762" y="115887"/>
            <a:ext cx="636585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Cel animation and traditional 2D processes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0" sz="14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Rotoscoping</a:t>
            </a:r>
          </a:p>
        </p:txBody>
      </p:sp>
      <p:pic>
        <p:nvPicPr>
          <p:cNvPr id="170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pat1242674_Page_1.jpg" descr="pat1242674_Page_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576" y="980728"/>
            <a:ext cx="3676466" cy="5400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pat1242674_Page_2.jpg" descr="pat1242674_Page_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88024" y="980728"/>
            <a:ext cx="3772766" cy="55420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75" name="Cel animation and traditional 2D processes…"/>
          <p:cNvSpPr txBox="1"/>
          <p:nvPr/>
        </p:nvSpPr>
        <p:spPr>
          <a:xfrm>
            <a:off x="2471762" y="115887"/>
            <a:ext cx="636585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Cel animation and traditional 2D processes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0" sz="14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Rotoscoping</a:t>
            </a:r>
          </a:p>
        </p:txBody>
      </p:sp>
      <p:pic>
        <p:nvPicPr>
          <p:cNvPr id="176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Snow-White (Dave Fleischer, 1933)"/>
          <p:cNvSpPr txBox="1"/>
          <p:nvPr/>
        </p:nvSpPr>
        <p:spPr>
          <a:xfrm>
            <a:off x="1907703" y="5877271"/>
            <a:ext cx="5328594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i="1" sz="2800">
                <a:latin typeface="Calibri"/>
                <a:ea typeface="Calibri"/>
                <a:cs typeface="Calibri"/>
                <a:sym typeface="Calibri"/>
              </a:rPr>
              <a:t>Snow-White </a:t>
            </a:r>
            <a:r>
              <a:rPr sz="2800">
                <a:latin typeface="Calibri"/>
                <a:ea typeface="Calibri"/>
                <a:cs typeface="Calibri"/>
                <a:sym typeface="Calibri"/>
              </a:rPr>
              <a:t>(Dave Fleischer, 1933)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80" name="Cel animation and traditional 2D processes…"/>
          <p:cNvSpPr txBox="1"/>
          <p:nvPr/>
        </p:nvSpPr>
        <p:spPr>
          <a:xfrm>
            <a:off x="2471762" y="115887"/>
            <a:ext cx="636585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Cel animation and traditional 2D processes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0" sz="14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Rotoscoping</a:t>
            </a:r>
          </a:p>
        </p:txBody>
      </p:sp>
      <p:pic>
        <p:nvPicPr>
          <p:cNvPr id="181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Gulliver’s Travels (Max and Dave Fleischer, 1939)"/>
          <p:cNvSpPr txBox="1"/>
          <p:nvPr/>
        </p:nvSpPr>
        <p:spPr>
          <a:xfrm>
            <a:off x="899591" y="5877271"/>
            <a:ext cx="7488834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i="1" sz="2800">
                <a:latin typeface="Calibri"/>
                <a:ea typeface="Calibri"/>
                <a:cs typeface="Calibri"/>
                <a:sym typeface="Calibri"/>
              </a:rPr>
              <a:t>Gulliver’s Travels </a:t>
            </a:r>
            <a:r>
              <a:rPr sz="2800">
                <a:latin typeface="Calibri"/>
                <a:ea typeface="Calibri"/>
                <a:cs typeface="Calibri"/>
                <a:sym typeface="Calibri"/>
              </a:rPr>
              <a:t>(Max and Dave Fleischer, 1939)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85" name="Cel animation and traditional 2D processes…"/>
          <p:cNvSpPr txBox="1"/>
          <p:nvPr/>
        </p:nvSpPr>
        <p:spPr>
          <a:xfrm>
            <a:off x="2471762" y="115887"/>
            <a:ext cx="636585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Cel animation and traditional 2D processes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0" sz="14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Rotoscoping</a:t>
            </a:r>
          </a:p>
        </p:txBody>
      </p:sp>
      <p:pic>
        <p:nvPicPr>
          <p:cNvPr id="186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The Goddess of Spring (Wilfred Jackson, 1934)"/>
          <p:cNvSpPr txBox="1"/>
          <p:nvPr/>
        </p:nvSpPr>
        <p:spPr>
          <a:xfrm>
            <a:off x="1043608" y="5805263"/>
            <a:ext cx="7200801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i="1" sz="2800">
                <a:latin typeface="Calibri"/>
                <a:ea typeface="Calibri"/>
                <a:cs typeface="Calibri"/>
                <a:sym typeface="Calibri"/>
              </a:rPr>
              <a:t>The Goddess of Spring </a:t>
            </a:r>
            <a:r>
              <a:rPr sz="2800">
                <a:latin typeface="Calibri"/>
                <a:ea typeface="Calibri"/>
                <a:cs typeface="Calibri"/>
                <a:sym typeface="Calibri"/>
              </a:rPr>
              <a:t>(Wilfred Jackson, 1934)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0" name="Cel animation and traditional 2D processes…"/>
          <p:cNvSpPr txBox="1"/>
          <p:nvPr/>
        </p:nvSpPr>
        <p:spPr>
          <a:xfrm>
            <a:off x="2471762" y="115887"/>
            <a:ext cx="636585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Cel animation and traditional 2D processes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0" sz="14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Rotoscoping</a:t>
            </a:r>
          </a:p>
        </p:txBody>
      </p:sp>
      <p:pic>
        <p:nvPicPr>
          <p:cNvPr id="191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The Goddess of Spring (Wilfred Jackson, 1934)"/>
          <p:cNvSpPr txBox="1"/>
          <p:nvPr/>
        </p:nvSpPr>
        <p:spPr>
          <a:xfrm>
            <a:off x="1043608" y="5877271"/>
            <a:ext cx="7200801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i="1" sz="2800">
                <a:latin typeface="Calibri"/>
                <a:ea typeface="Calibri"/>
                <a:cs typeface="Calibri"/>
                <a:sym typeface="Calibri"/>
              </a:rPr>
              <a:t>The Goddess of Spring </a:t>
            </a:r>
            <a:r>
              <a:rPr sz="2800">
                <a:latin typeface="Calibri"/>
                <a:ea typeface="Calibri"/>
                <a:cs typeface="Calibri"/>
                <a:sym typeface="Calibri"/>
              </a:rPr>
              <a:t>(Wilfred Jackson, 1934)</a:t>
            </a:r>
          </a:p>
        </p:txBody>
      </p:sp>
      <p:pic>
        <p:nvPicPr>
          <p:cNvPr id="193" name="goddess.jpg" descr="goddes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3648" y="980728"/>
            <a:ext cx="6336704" cy="4878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6" name="Cel animation and traditional 2D processes…"/>
          <p:cNvSpPr txBox="1"/>
          <p:nvPr/>
        </p:nvSpPr>
        <p:spPr>
          <a:xfrm>
            <a:off x="2471762" y="115887"/>
            <a:ext cx="636585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Cel animation and traditional 2D processes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0" sz="14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Rotoscoping</a:t>
            </a:r>
          </a:p>
        </p:txBody>
      </p:sp>
      <p:pic>
        <p:nvPicPr>
          <p:cNvPr id="197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marge.jpg" descr="mar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71799" y="980728"/>
            <a:ext cx="3585499" cy="53732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1" name="Cel animation and traditional 2D processes…"/>
          <p:cNvSpPr txBox="1"/>
          <p:nvPr/>
        </p:nvSpPr>
        <p:spPr>
          <a:xfrm>
            <a:off x="2471762" y="115887"/>
            <a:ext cx="636585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Cel animation and traditional 2D processes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0" sz="14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Rotoscoping</a:t>
            </a:r>
          </a:p>
        </p:txBody>
      </p:sp>
      <p:pic>
        <p:nvPicPr>
          <p:cNvPr id="202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biancaneveroto.jpg" descr="biancaneverot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55775" y="980728"/>
            <a:ext cx="3954781" cy="51845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13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Animators have a wide range of possibilities in terms of choice of materials, dimensions and methods of capturing images.…"/>
          <p:cNvSpPr txBox="1"/>
          <p:nvPr/>
        </p:nvSpPr>
        <p:spPr>
          <a:xfrm>
            <a:off x="539750" y="1484312"/>
            <a:ext cx="8064500" cy="4286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3600">
                <a:latin typeface="Calibri"/>
                <a:ea typeface="Calibri"/>
                <a:cs typeface="Calibri"/>
                <a:sym typeface="Calibri"/>
              </a:rPr>
              <a:t>Animators have a wide range of possibilities in terms of choice of materials, dimensions and methods of capturing images.</a:t>
            </a: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3600">
                <a:latin typeface="Calibri"/>
                <a:ea typeface="Calibri"/>
                <a:cs typeface="Calibri"/>
                <a:sym typeface="Calibri"/>
              </a:rPr>
              <a:t>Those possibilities can be combined within the same production.</a:t>
            </a:r>
          </a:p>
        </p:txBody>
      </p:sp>
      <p:sp>
        <p:nvSpPr>
          <p:cNvPr id="115" name="Animation Styles and Techniques…"/>
          <p:cNvSpPr txBox="1"/>
          <p:nvPr/>
        </p:nvSpPr>
        <p:spPr>
          <a:xfrm>
            <a:off x="3922339" y="116631"/>
            <a:ext cx="4911156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Animation Styles and Techniques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0" sz="14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Basic Techniques of Animation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6" name="Cel animation and traditional 2D processes…"/>
          <p:cNvSpPr txBox="1"/>
          <p:nvPr/>
        </p:nvSpPr>
        <p:spPr>
          <a:xfrm>
            <a:off x="2471762" y="115887"/>
            <a:ext cx="636585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Cel animation and traditional 2D processes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0" sz="14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Rotoscoping</a:t>
            </a:r>
          </a:p>
        </p:txBody>
      </p:sp>
      <p:pic>
        <p:nvPicPr>
          <p:cNvPr id="207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Snow White and the Seven Dwarfs (David Hand, 1937)"/>
          <p:cNvSpPr txBox="1"/>
          <p:nvPr/>
        </p:nvSpPr>
        <p:spPr>
          <a:xfrm>
            <a:off x="1115616" y="5877271"/>
            <a:ext cx="7056785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i="1">
                <a:latin typeface="Calibri"/>
                <a:ea typeface="Calibri"/>
                <a:cs typeface="Calibri"/>
                <a:sym typeface="Calibri"/>
              </a:rPr>
              <a:t>Snow White and the Seven Dwarfs 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(David Hand, 1937)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1" name="Cel animation and traditional 2D processes…"/>
          <p:cNvSpPr txBox="1"/>
          <p:nvPr/>
        </p:nvSpPr>
        <p:spPr>
          <a:xfrm>
            <a:off x="2471762" y="115887"/>
            <a:ext cx="636585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Cel animation and traditional 2D processes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0" sz="14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2D computer-generated images</a:t>
            </a:r>
          </a:p>
        </p:txBody>
      </p:sp>
      <p:pic>
        <p:nvPicPr>
          <p:cNvPr id="212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Two-dimensional computer-generated animation is created, produced and edited exclusively using digital technology.…"/>
          <p:cNvSpPr txBox="1"/>
          <p:nvPr/>
        </p:nvSpPr>
        <p:spPr>
          <a:xfrm>
            <a:off x="467543" y="1124744"/>
            <a:ext cx="8208914" cy="405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3200">
                <a:latin typeface="Calibri"/>
                <a:ea typeface="Calibri"/>
                <a:cs typeface="Calibri"/>
                <a:sym typeface="Calibri"/>
              </a:rPr>
              <a:t>Two-dimensional computer-generated animation is created, produced and edited exclusively using digital technology.</a:t>
            </a: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3200">
                <a:latin typeface="Calibri"/>
                <a:ea typeface="Calibri"/>
                <a:cs typeface="Calibri"/>
                <a:sym typeface="Calibri"/>
              </a:rPr>
              <a:t>Not to be confused with digitalized drawn animation.</a:t>
            </a: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3200">
                <a:latin typeface="Calibri"/>
                <a:ea typeface="Calibri"/>
                <a:cs typeface="Calibri"/>
                <a:sym typeface="Calibri"/>
              </a:rPr>
              <a:t>Example: Adobe Flash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6" name="Cel animation and traditional 2D processes…"/>
          <p:cNvSpPr txBox="1"/>
          <p:nvPr/>
        </p:nvSpPr>
        <p:spPr>
          <a:xfrm>
            <a:off x="2471762" y="115887"/>
            <a:ext cx="636585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Cel animation and traditional 2D processes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0" sz="14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2D computer-generated images</a:t>
            </a:r>
          </a:p>
        </p:txBody>
      </p:sp>
      <p:pic>
        <p:nvPicPr>
          <p:cNvPr id="217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“The World of Stainboy” (Tim Burton, 2000)"/>
          <p:cNvSpPr txBox="1"/>
          <p:nvPr/>
        </p:nvSpPr>
        <p:spPr>
          <a:xfrm>
            <a:off x="1115616" y="5805263"/>
            <a:ext cx="6912768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>
              <a:defRPr b="1" sz="2800"/>
            </a:lvl1pPr>
          </a:lstStyle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latin typeface="Calibri"/>
                <a:ea typeface="Calibri"/>
                <a:cs typeface="Calibri"/>
                <a:sym typeface="Calibri"/>
              </a:rPr>
              <a:t>“The World of Stainboy” (Tim Burton, 2000)</a:t>
            </a:r>
          </a:p>
        </p:txBody>
      </p:sp>
      <p:pic>
        <p:nvPicPr>
          <p:cNvPr id="219" name="Tim Burton's Stainboy in HD - Episode 1, Stare Girl [720p].mp4" descr="Tim Burton's Stainboy in HD - Episode 1, Stare Girl [720p]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17046" y="979338"/>
            <a:ext cx="8709908" cy="48993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87005" fill="hold"/>
                                        <p:tgtEl>
                                          <p:spTgt spid="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9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22" name="Cel animation and traditional 2D processes…"/>
          <p:cNvSpPr txBox="1"/>
          <p:nvPr/>
        </p:nvSpPr>
        <p:spPr>
          <a:xfrm>
            <a:off x="2471762" y="115887"/>
            <a:ext cx="636585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Cel animation and traditional 2D processes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0" sz="14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2D computer-generated images</a:t>
            </a:r>
          </a:p>
        </p:txBody>
      </p:sp>
      <p:pic>
        <p:nvPicPr>
          <p:cNvPr id="223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harmony_2.png" descr="harmony_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156661"/>
            <a:ext cx="9144000" cy="48869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27" name="Cel animation and traditional 2D processes…"/>
          <p:cNvSpPr txBox="1"/>
          <p:nvPr/>
        </p:nvSpPr>
        <p:spPr>
          <a:xfrm>
            <a:off x="2471762" y="115887"/>
            <a:ext cx="636585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Cel animation and traditional 2D processes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0" sz="14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2D computer-generated images</a:t>
            </a:r>
          </a:p>
        </p:txBody>
      </p:sp>
      <p:pic>
        <p:nvPicPr>
          <p:cNvPr id="228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toon-boom-harmony-16-news.jpg" descr="toon-boom-harmony-16-new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32" name="Animation Styles and Techniques…"/>
          <p:cNvSpPr txBox="1"/>
          <p:nvPr/>
        </p:nvSpPr>
        <p:spPr>
          <a:xfrm>
            <a:off x="3926457" y="115887"/>
            <a:ext cx="4911156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Animation Styles and Techniques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0" sz="14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Basic Techniques of Animation</a:t>
            </a:r>
          </a:p>
        </p:txBody>
      </p:sp>
      <p:pic>
        <p:nvPicPr>
          <p:cNvPr id="233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Stop-motion animation…"/>
          <p:cNvSpPr txBox="1"/>
          <p:nvPr/>
        </p:nvSpPr>
        <p:spPr>
          <a:xfrm>
            <a:off x="467543" y="1556792"/>
            <a:ext cx="8208914" cy="4026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4400">
                <a:latin typeface="Calibri"/>
                <a:ea typeface="Calibri"/>
                <a:cs typeface="Calibri"/>
                <a:sym typeface="Calibri"/>
              </a:rPr>
              <a:t>Stop-motion animation</a:t>
            </a:r>
            <a:endParaRPr sz="4400">
              <a:latin typeface="Calibri"/>
              <a:ea typeface="Calibri"/>
              <a:cs typeface="Calibri"/>
              <a:sym typeface="Calibri"/>
            </a:endParaRPr>
          </a:p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3600">
                <a:latin typeface="Calibri"/>
                <a:ea typeface="Calibri"/>
                <a:cs typeface="Calibri"/>
                <a:sym typeface="Calibri"/>
              </a:rPr>
              <a:t>2D stop-motion (sand, oil-paint, paper cut-outs)</a:t>
            </a:r>
          </a:p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3600">
                <a:latin typeface="Calibri"/>
                <a:ea typeface="Calibri"/>
                <a:cs typeface="Calibri"/>
                <a:sym typeface="Calibri"/>
              </a:rPr>
              <a:t>3D stop-motion (puppets, claymation, object animation)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37" name="Stop-Motion Animation…"/>
          <p:cNvSpPr txBox="1"/>
          <p:nvPr/>
        </p:nvSpPr>
        <p:spPr>
          <a:xfrm>
            <a:off x="5283745" y="115887"/>
            <a:ext cx="355386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Stop-Motion Animation</a:t>
            </a:r>
            <a:endParaRPr sz="2800">
              <a:solidFill>
                <a:schemeClr val="accent3">
                  <a:lumOff val="44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0" sz="14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2D Stop-Motion</a:t>
            </a:r>
          </a:p>
        </p:txBody>
      </p:sp>
      <p:pic>
        <p:nvPicPr>
          <p:cNvPr id="238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There are several ways of working two-dimensionally in stop motion, each essentially applying the principle of incremental movement effected and recorded by the animator, creating a frame of film.…"/>
          <p:cNvSpPr txBox="1"/>
          <p:nvPr/>
        </p:nvSpPr>
        <p:spPr>
          <a:xfrm>
            <a:off x="467543" y="1556791"/>
            <a:ext cx="8208914" cy="453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latin typeface="Calibri"/>
                <a:ea typeface="Calibri"/>
                <a:cs typeface="Calibri"/>
                <a:sym typeface="Calibri"/>
              </a:rPr>
              <a:t>There are several ways of working two-dimensionally in stop motion, each essentially applying the principle of incremental movement effected and recorded by the animator, creating a frame of film.</a:t>
            </a: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latin typeface="Calibri"/>
                <a:ea typeface="Calibri"/>
                <a:cs typeface="Calibri"/>
                <a:sym typeface="Calibri"/>
              </a:rPr>
              <a:t>Some media which have been extensively used by animators: sand, oil-paint, paper cut-outs.</a:t>
            </a: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42" name="Stop-Motion Animation…"/>
          <p:cNvSpPr txBox="1"/>
          <p:nvPr/>
        </p:nvSpPr>
        <p:spPr>
          <a:xfrm>
            <a:off x="5283745" y="115887"/>
            <a:ext cx="355386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Stop-Motion Animation</a:t>
            </a:r>
            <a:endParaRPr sz="2800">
              <a:solidFill>
                <a:schemeClr val="accent3">
                  <a:lumOff val="44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0" sz="14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2D Stop-Motion</a:t>
            </a:r>
          </a:p>
        </p:txBody>
      </p:sp>
      <p:pic>
        <p:nvPicPr>
          <p:cNvPr id="243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Sand and oil-paint are useful to animate with: dry sand can be worked endlessly and oil paint remains wet under lights that become increasingly hot, allowing the animator to draw or paint.…"/>
          <p:cNvSpPr txBox="1"/>
          <p:nvPr/>
        </p:nvSpPr>
        <p:spPr>
          <a:xfrm>
            <a:off x="467543" y="1124744"/>
            <a:ext cx="8208914" cy="675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latin typeface="Calibri"/>
                <a:ea typeface="Calibri"/>
                <a:cs typeface="Calibri"/>
                <a:sym typeface="Calibri"/>
              </a:rPr>
              <a:t>Sand and oil-paint are useful to animate with: dry sand can be worked endlessly and oil paint remains wet under lights that become increasingly hot, allowing the animator to draw or paint.</a:t>
            </a: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latin typeface="Calibri"/>
                <a:ea typeface="Calibri"/>
                <a:cs typeface="Calibri"/>
                <a:sym typeface="Calibri"/>
              </a:rPr>
              <a:t>Shooting each movement from above using a suspended camera attached to a secured metal framework –known as “rig”- makes for a rewarding working method.</a:t>
            </a: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latin typeface="Calibri"/>
                <a:ea typeface="Calibri"/>
                <a:cs typeface="Calibri"/>
                <a:sym typeface="Calibri"/>
              </a:rPr>
              <a:t>Those materials are particularly apt to create animations of metamorphosis.</a:t>
            </a: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47" name="Stop-Motion Animation…"/>
          <p:cNvSpPr txBox="1"/>
          <p:nvPr/>
        </p:nvSpPr>
        <p:spPr>
          <a:xfrm>
            <a:off x="5283745" y="115887"/>
            <a:ext cx="355386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Stop-Motion Animation</a:t>
            </a:r>
            <a:endParaRPr sz="2800">
              <a:solidFill>
                <a:schemeClr val="accent3">
                  <a:lumOff val="44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0" sz="14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2D Stop-Motion</a:t>
            </a:r>
          </a:p>
        </p:txBody>
      </p:sp>
      <p:pic>
        <p:nvPicPr>
          <p:cNvPr id="248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Carmen Habanera (Aleksandra Korejwo, 1995)"/>
          <p:cNvSpPr txBox="1"/>
          <p:nvPr/>
        </p:nvSpPr>
        <p:spPr>
          <a:xfrm>
            <a:off x="1403647" y="5949279"/>
            <a:ext cx="6192690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i="1">
                <a:latin typeface="Calibri"/>
                <a:ea typeface="Calibri"/>
                <a:cs typeface="Calibri"/>
                <a:sym typeface="Calibri"/>
              </a:rPr>
              <a:t>Carmen Habanera 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(Aleksandra Korejwo, 1995)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52" name="Stop-Motion Animation…"/>
          <p:cNvSpPr txBox="1"/>
          <p:nvPr/>
        </p:nvSpPr>
        <p:spPr>
          <a:xfrm>
            <a:off x="5283745" y="115887"/>
            <a:ext cx="355386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Stop-Motion Animation</a:t>
            </a:r>
            <a:endParaRPr sz="2800">
              <a:solidFill>
                <a:schemeClr val="accent3">
                  <a:lumOff val="44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0" sz="14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2D Stop-Motion</a:t>
            </a:r>
          </a:p>
        </p:txBody>
      </p:sp>
      <p:pic>
        <p:nvPicPr>
          <p:cNvPr id="253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Aleksandr Petrov"/>
          <p:cNvSpPr txBox="1"/>
          <p:nvPr/>
        </p:nvSpPr>
        <p:spPr>
          <a:xfrm>
            <a:off x="3347863" y="5877271"/>
            <a:ext cx="2376265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>
              <a:defRPr b="1"/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Calibri"/>
                <a:ea typeface="Calibri"/>
                <a:cs typeface="Calibri"/>
                <a:sym typeface="Calibri"/>
              </a:rPr>
              <a:t>Aleksandr Petrov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8" name="Animation Styles and Techniques…"/>
          <p:cNvSpPr txBox="1"/>
          <p:nvPr/>
        </p:nvSpPr>
        <p:spPr>
          <a:xfrm>
            <a:off x="3926457" y="115887"/>
            <a:ext cx="4911156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Animation Styles and Techniques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0" sz="14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Basic Techniques of Animation</a:t>
            </a:r>
          </a:p>
        </p:txBody>
      </p:sp>
      <p:pic>
        <p:nvPicPr>
          <p:cNvPr id="119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Cel animation and traditional 2D processes…"/>
          <p:cNvSpPr txBox="1"/>
          <p:nvPr/>
        </p:nvSpPr>
        <p:spPr>
          <a:xfrm>
            <a:off x="467543" y="1556791"/>
            <a:ext cx="8208914" cy="4153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4400">
                <a:latin typeface="Calibri"/>
                <a:ea typeface="Calibri"/>
                <a:cs typeface="Calibri"/>
                <a:sym typeface="Calibri"/>
              </a:rPr>
              <a:t>Cel animation and traditional 2D processes</a:t>
            </a:r>
            <a:endParaRPr sz="4400">
              <a:latin typeface="Calibri"/>
              <a:ea typeface="Calibri"/>
              <a:cs typeface="Calibri"/>
              <a:sym typeface="Calibri"/>
            </a:endParaRPr>
          </a:p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3600">
                <a:latin typeface="Calibri"/>
                <a:ea typeface="Calibri"/>
                <a:cs typeface="Calibri"/>
                <a:sym typeface="Calibri"/>
              </a:rPr>
              <a:t>Drawn cel animation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3600">
                <a:latin typeface="Calibri"/>
                <a:ea typeface="Calibri"/>
                <a:cs typeface="Calibri"/>
                <a:sym typeface="Calibri"/>
              </a:rPr>
              <a:t>Rotoscoping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3600">
                <a:latin typeface="Calibri"/>
                <a:ea typeface="Calibri"/>
                <a:cs typeface="Calibri"/>
                <a:sym typeface="Calibri"/>
              </a:rPr>
              <a:t>2D computer-generated images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57" name="Stop-Motion Animation…"/>
          <p:cNvSpPr txBox="1"/>
          <p:nvPr/>
        </p:nvSpPr>
        <p:spPr>
          <a:xfrm>
            <a:off x="5283745" y="115887"/>
            <a:ext cx="355386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Stop-Motion Animation</a:t>
            </a:r>
            <a:endParaRPr sz="2800">
              <a:solidFill>
                <a:schemeClr val="accent3">
                  <a:lumOff val="44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0" sz="14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2D Stop-Motion</a:t>
            </a:r>
          </a:p>
        </p:txBody>
      </p:sp>
      <p:pic>
        <p:nvPicPr>
          <p:cNvPr id="258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Aleksandr Petrov"/>
          <p:cNvSpPr txBox="1"/>
          <p:nvPr/>
        </p:nvSpPr>
        <p:spPr>
          <a:xfrm>
            <a:off x="3347863" y="5877271"/>
            <a:ext cx="2376265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>
              <a:defRPr b="1"/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Calibri"/>
                <a:ea typeface="Calibri"/>
                <a:cs typeface="Calibri"/>
                <a:sym typeface="Calibri"/>
              </a:rPr>
              <a:t>Aleksandr Petrov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62" name="Stop-Motion Animation…"/>
          <p:cNvSpPr txBox="1"/>
          <p:nvPr/>
        </p:nvSpPr>
        <p:spPr>
          <a:xfrm>
            <a:off x="5283745" y="115887"/>
            <a:ext cx="355386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Stop-Motion Animation</a:t>
            </a:r>
            <a:endParaRPr sz="2800">
              <a:solidFill>
                <a:schemeClr val="accent3">
                  <a:lumOff val="44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0" sz="14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2D Stop-Motion</a:t>
            </a:r>
          </a:p>
        </p:txBody>
      </p:sp>
      <p:pic>
        <p:nvPicPr>
          <p:cNvPr id="263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The Old Man and the Sea (Aleksandr Petrov, 1999)"/>
          <p:cNvSpPr txBox="1"/>
          <p:nvPr/>
        </p:nvSpPr>
        <p:spPr>
          <a:xfrm>
            <a:off x="1331640" y="5733255"/>
            <a:ext cx="6696744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i="1">
                <a:latin typeface="Calibri"/>
                <a:ea typeface="Calibri"/>
                <a:cs typeface="Calibri"/>
                <a:sym typeface="Calibri"/>
              </a:rPr>
              <a:t>The Old Man and the Sea 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(Aleksandr Petrov, 1999)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67" name="Suggested readings"/>
          <p:cNvSpPr txBox="1"/>
          <p:nvPr/>
        </p:nvSpPr>
        <p:spPr>
          <a:xfrm>
            <a:off x="5982469" y="188912"/>
            <a:ext cx="2890070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39687" algn="r">
              <a:defRPr b="1" sz="28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Suggested readings</a:t>
            </a:r>
          </a:p>
        </p:txBody>
      </p:sp>
      <p:pic>
        <p:nvPicPr>
          <p:cNvPr id="268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Marco Bellano, “La mappa della realtà. Il rotoscopio e l’estetica del realismo nel cinema d’animazione”.…"/>
          <p:cNvSpPr txBox="1"/>
          <p:nvPr/>
        </p:nvSpPr>
        <p:spPr>
          <a:xfrm>
            <a:off x="755649" y="1341437"/>
            <a:ext cx="7367590" cy="3507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000">
                <a:latin typeface="Calibri"/>
                <a:ea typeface="Calibri"/>
                <a:cs typeface="Calibri"/>
                <a:sym typeface="Calibri"/>
              </a:rPr>
              <a:t>Marco Bellano, “La mappa della realtà. Il rotoscopio e l’estetica del realismo nel cinema d’animazione”.</a:t>
            </a: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000">
                <a:latin typeface="Calibri"/>
                <a:ea typeface="Calibri"/>
                <a:cs typeface="Calibri"/>
                <a:sym typeface="Calibri"/>
              </a:rPr>
              <a:t>Andrew Selby, ”Production”, in Id., </a:t>
            </a:r>
            <a:r>
              <a:rPr i="1" sz="2000">
                <a:latin typeface="Calibri"/>
                <a:ea typeface="Calibri"/>
                <a:cs typeface="Calibri"/>
                <a:sym typeface="Calibri"/>
              </a:rPr>
              <a:t>Animation</a:t>
            </a:r>
            <a:r>
              <a:rPr sz="2000">
                <a:latin typeface="Calibri"/>
                <a:ea typeface="Calibri"/>
                <a:cs typeface="Calibri"/>
                <a:sym typeface="Calibri"/>
              </a:rPr>
              <a:t>, Laurence King, London, 2013, pp. 128-158.</a:t>
            </a: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3" name="Cel animation and traditional 2D processes…"/>
          <p:cNvSpPr txBox="1"/>
          <p:nvPr/>
        </p:nvSpPr>
        <p:spPr>
          <a:xfrm>
            <a:off x="2471762" y="115887"/>
            <a:ext cx="636585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Cel animation and traditional 2D processes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0" sz="14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Drawn Cel Animation</a:t>
            </a:r>
          </a:p>
        </p:txBody>
      </p:sp>
      <p:pic>
        <p:nvPicPr>
          <p:cNvPr id="124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Patented by Earl Hurd in 1915.…"/>
          <p:cNvSpPr txBox="1"/>
          <p:nvPr/>
        </p:nvSpPr>
        <p:spPr>
          <a:xfrm>
            <a:off x="467543" y="1124743"/>
            <a:ext cx="8208914" cy="534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900">
                <a:latin typeface="Calibri"/>
                <a:ea typeface="Calibri"/>
                <a:cs typeface="Calibri"/>
                <a:sym typeface="Calibri"/>
              </a:rPr>
              <a:t>Patented by Earl Hurd in 1915.</a:t>
            </a: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900">
                <a:latin typeface="Calibri"/>
                <a:ea typeface="Calibri"/>
                <a:cs typeface="Calibri"/>
                <a:sym typeface="Calibri"/>
              </a:rPr>
              <a:t>Cel animation consisted of rough drawings which were drawn over in pencil or ink to finalize the design.</a:t>
            </a: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900">
                <a:latin typeface="Calibri"/>
                <a:ea typeface="Calibri"/>
                <a:cs typeface="Calibri"/>
                <a:sym typeface="Calibri"/>
              </a:rPr>
              <a:t>The individually inked line drawings were crafted onto single pre-punched acetate cels (or animation paper) by the animator at the animation table.</a:t>
            </a: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900">
                <a:latin typeface="Calibri"/>
                <a:ea typeface="Calibri"/>
                <a:cs typeface="Calibri"/>
                <a:sym typeface="Calibri"/>
              </a:rPr>
              <a:t>The table was tilted at an angle towards the animator, lit from underneath, with the cel fixed to a peg-bar directly over the light source, which illuminated a movable frosted glass or plastic disc in the centre of the table.</a:t>
            </a: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900">
                <a:latin typeface="Calibri"/>
                <a:ea typeface="Calibri"/>
                <a:cs typeface="Calibri"/>
                <a:sym typeface="Calibri"/>
              </a:rPr>
              <a:t>The illuminated disc allowed the animator to draw the new image onto a cel using the previous cel as a guide underneath, ensuring that moves previously drawn were incremental and consistent in keeping with the intended action.</a:t>
            </a: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900">
                <a:latin typeface="Calibri"/>
                <a:ea typeface="Calibri"/>
                <a:cs typeface="Calibri"/>
                <a:sym typeface="Calibri"/>
              </a:rPr>
              <a:t>The inked cels were turned over and painted on the back using acrylic paint on a factory line and, once dry, were turned right side up for filming.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8" name="Cel animation and traditional 2D processes…"/>
          <p:cNvSpPr txBox="1"/>
          <p:nvPr/>
        </p:nvSpPr>
        <p:spPr>
          <a:xfrm>
            <a:off x="2471762" y="115887"/>
            <a:ext cx="636585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Cel animation and traditional 2D processes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0" sz="14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Drawn Cel Animation</a:t>
            </a:r>
          </a:p>
        </p:txBody>
      </p:sp>
      <p:pic>
        <p:nvPicPr>
          <p:cNvPr id="129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Paint Cel Back.jpg" descr="Paint Cel Back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3353" y="974165"/>
            <a:ext cx="7037294" cy="52779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33" name="Cel animation and traditional 2D processes…"/>
          <p:cNvSpPr txBox="1"/>
          <p:nvPr/>
        </p:nvSpPr>
        <p:spPr>
          <a:xfrm>
            <a:off x="2471762" y="115887"/>
            <a:ext cx="636585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Cel animation and traditional 2D processes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0" sz="14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Drawn Cel Animation</a:t>
            </a:r>
          </a:p>
        </p:txBody>
      </p:sp>
      <p:pic>
        <p:nvPicPr>
          <p:cNvPr id="134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Get a Horse - Animation Cell 2.jpg" descr="Get a Horse - Animation Cell 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3648" y="980728"/>
            <a:ext cx="6408712" cy="53873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38" name="Cel animation and traditional 2D processes…"/>
          <p:cNvSpPr txBox="1"/>
          <p:nvPr/>
        </p:nvSpPr>
        <p:spPr>
          <a:xfrm>
            <a:off x="2471762" y="115887"/>
            <a:ext cx="636585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Cel animation and traditional 2D processes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0" sz="14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Drawn Cel Animation</a:t>
            </a:r>
          </a:p>
        </p:txBody>
      </p:sp>
      <p:pic>
        <p:nvPicPr>
          <p:cNvPr id="139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Stand1.jpg" descr="Stand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004242"/>
            <a:ext cx="9144000" cy="5826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43" name="Cel animation and traditional 2D processes…"/>
          <p:cNvSpPr txBox="1"/>
          <p:nvPr/>
        </p:nvSpPr>
        <p:spPr>
          <a:xfrm>
            <a:off x="2471762" y="115887"/>
            <a:ext cx="636585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Cel animation and traditional 2D processes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0" sz="14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Drawn Cel Animation</a:t>
            </a:r>
          </a:p>
        </p:txBody>
      </p:sp>
      <p:pic>
        <p:nvPicPr>
          <p:cNvPr id="144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Stand3.jpg" descr="Stand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1519" y="980728"/>
            <a:ext cx="4024516" cy="5445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Stand3 legenda.jpg" descr="Stand3 legenda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71150" y="980728"/>
            <a:ext cx="4569859" cy="56612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ttangolo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solidFill>
            <a:srgbClr val="8C0E1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49" name="Cel animation and traditional 2D processes…"/>
          <p:cNvSpPr txBox="1"/>
          <p:nvPr/>
        </p:nvSpPr>
        <p:spPr>
          <a:xfrm>
            <a:off x="2471762" y="115887"/>
            <a:ext cx="636585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Cel animation and traditional 2D processes</a:t>
            </a:r>
          </a:p>
          <a:p>
            <a:pPr indent="39687" algn="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0" sz="1400">
                <a:solidFill>
                  <a:schemeClr val="accent3">
                    <a:lumOff val="44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Drawn Cel Animation</a:t>
            </a:r>
          </a:p>
        </p:txBody>
      </p:sp>
      <p:pic>
        <p:nvPicPr>
          <p:cNvPr id="150" name="logo-dBC&amp;UniPD_orizzontale_testuale_rosso.pdf" descr="logo-dBC&amp;UniPD_orizzontale_testuale_rosso.pdf"/>
          <p:cNvPicPr>
            <a:picLocks noChangeAspect="1"/>
          </p:cNvPicPr>
          <p:nvPr/>
        </p:nvPicPr>
        <p:blipFill>
          <a:blip r:embed="rId2">
            <a:extLst/>
          </a:blip>
          <a:srcRect l="5080" t="40810" r="3255" b="40321"/>
          <a:stretch>
            <a:fillRect/>
          </a:stretch>
        </p:blipFill>
        <p:spPr>
          <a:xfrm>
            <a:off x="179387" y="6453187"/>
            <a:ext cx="1871663" cy="273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Pegs Mickey.jpg" descr="Pegs Mickey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5655" y="980728"/>
            <a:ext cx="5981889" cy="5229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