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4v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b="1" sz="1200">
        <a:latin typeface="+mn-lt"/>
        <a:ea typeface="+mn-ea"/>
        <a:cs typeface="+mn-cs"/>
        <a:sym typeface="Arial"/>
      </a:defRPr>
    </a:lvl1pPr>
    <a:lvl2pPr indent="228600" latinLnBrk="0">
      <a:defRPr b="1" sz="1200">
        <a:latin typeface="+mn-lt"/>
        <a:ea typeface="+mn-ea"/>
        <a:cs typeface="+mn-cs"/>
        <a:sym typeface="Arial"/>
      </a:defRPr>
    </a:lvl2pPr>
    <a:lvl3pPr indent="457200" latinLnBrk="0">
      <a:defRPr b="1" sz="1200">
        <a:latin typeface="+mn-lt"/>
        <a:ea typeface="+mn-ea"/>
        <a:cs typeface="+mn-cs"/>
        <a:sym typeface="Arial"/>
      </a:defRPr>
    </a:lvl3pPr>
    <a:lvl4pPr indent="685800" latinLnBrk="0">
      <a:defRPr b="1" sz="1200">
        <a:latin typeface="+mn-lt"/>
        <a:ea typeface="+mn-ea"/>
        <a:cs typeface="+mn-cs"/>
        <a:sym typeface="Arial"/>
      </a:defRPr>
    </a:lvl4pPr>
    <a:lvl5pPr indent="914400" latinLnBrk="0">
      <a:defRPr b="1" sz="1200">
        <a:latin typeface="+mn-lt"/>
        <a:ea typeface="+mn-ea"/>
        <a:cs typeface="+mn-cs"/>
        <a:sym typeface="Arial"/>
      </a:defRPr>
    </a:lvl5pPr>
    <a:lvl6pPr indent="1143000" latinLnBrk="0">
      <a:defRPr b="1" sz="1200">
        <a:latin typeface="+mn-lt"/>
        <a:ea typeface="+mn-ea"/>
        <a:cs typeface="+mn-cs"/>
        <a:sym typeface="Arial"/>
      </a:defRPr>
    </a:lvl6pPr>
    <a:lvl7pPr indent="1371600" latinLnBrk="0">
      <a:defRPr b="1" sz="1200">
        <a:latin typeface="+mn-lt"/>
        <a:ea typeface="+mn-ea"/>
        <a:cs typeface="+mn-cs"/>
        <a:sym typeface="Arial"/>
      </a:defRPr>
    </a:lvl7pPr>
    <a:lvl8pPr indent="1600200" latinLnBrk="0">
      <a:defRPr b="1" sz="1200">
        <a:latin typeface="+mn-lt"/>
        <a:ea typeface="+mn-ea"/>
        <a:cs typeface="+mn-cs"/>
        <a:sym typeface="Arial"/>
      </a:defRPr>
    </a:lvl8pPr>
    <a:lvl9pPr indent="1828800" latinLnBrk="0">
      <a:defRPr b="1"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xfrm>
            <a:off x="6629400" y="0"/>
            <a:ext cx="2057400" cy="6858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idx="1"/>
          </p:nvPr>
        </p:nvSpPr>
        <p:spPr>
          <a:xfrm>
            <a:off x="457200" y="0"/>
            <a:ext cx="6019800" cy="68580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/>
            </a:lvl1pPr>
            <a:lvl2pPr marL="0" indent="457200">
              <a:buSzTx/>
              <a:buFontTx/>
              <a:buNone/>
              <a:defRPr sz="2000"/>
            </a:lvl2pPr>
            <a:lvl3pPr marL="0" indent="914400">
              <a:buSzTx/>
              <a:buFontTx/>
              <a:buNone/>
              <a:defRPr sz="2000"/>
            </a:lvl3pPr>
            <a:lvl4pPr marL="0" indent="1371600">
              <a:buSzTx/>
              <a:buFontTx/>
              <a:buNone/>
              <a:defRPr sz="2000"/>
            </a:lvl4pPr>
            <a:lvl5pPr marL="0" indent="1828800">
              <a:buSzTx/>
              <a:buFontTx/>
              <a:buNone/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79462" indent="-333375">
              <a:defRPr sz="2800"/>
            </a:lvl2pPr>
            <a:lvl3pPr marL="1223327" indent="-320039">
              <a:defRPr sz="2800"/>
            </a:lvl3pPr>
            <a:lvl4pPr marL="1716087" indent="-355599">
              <a:defRPr sz="2800"/>
            </a:lvl4pPr>
            <a:lvl5pPr marL="2173288" indent="-355600"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Rettangolo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Rettangolo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4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Immagine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7477021" y="6245225"/>
            <a:ext cx="284372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9687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9687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687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687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82588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72659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08087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6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34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06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78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50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2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gif"/><Relationship Id="rId4" Type="http://schemas.openxmlformats.org/officeDocument/2006/relationships/image" Target="../media/image2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C0D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logo-dBC&amp;UniPD_bianco.pdf" descr="logo-dBC&amp;UniPD_bianc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63613"/>
            <a:ext cx="9144000" cy="6461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istory of Animation…"/>
          <p:cNvSpPr txBox="1"/>
          <p:nvPr>
            <p:ph type="body" sz="half" idx="1"/>
          </p:nvPr>
        </p:nvSpPr>
        <p:spPr>
          <a:xfrm>
            <a:off x="971550" y="3644900"/>
            <a:ext cx="7200900" cy="2879725"/>
          </a:xfrm>
          <a:prstGeom prst="rect">
            <a:avLst/>
          </a:prstGeom>
        </p:spPr>
        <p:txBody>
          <a:bodyPr/>
          <a:lstStyle/>
          <a:p>
            <a:pPr marL="0" indent="39687" algn="ctr">
              <a:buSzTx/>
              <a:buNone/>
              <a:defRPr b="1" i="1" sz="6000">
                <a:solidFill>
                  <a:schemeClr val="accent3">
                    <a:lumOff val="44000"/>
                  </a:schemeClr>
                </a:solidFill>
              </a:defRPr>
            </a:pPr>
            <a:r>
              <a:t>History of Animation</a:t>
            </a:r>
          </a:p>
          <a:p>
            <a:pPr marL="0" indent="39687" algn="ctr">
              <a:buSzTx/>
              <a:buNone/>
              <a:defRPr b="1" i="1" sz="1600">
                <a:solidFill>
                  <a:schemeClr val="accent3">
                    <a:lumOff val="44000"/>
                  </a:schemeClr>
                </a:solidFill>
              </a:defRPr>
            </a:pPr>
            <a:r>
              <a:t>Second Cycle Degree in Theatre, Film, Television and Media Studies</a:t>
            </a:r>
          </a:p>
          <a:p>
            <a:pPr marL="0" indent="39687" algn="r"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0" indent="39687" algn="r"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</a:defRPr>
            </a:pPr>
            <a:r>
              <a:t>Academic Year 2019-2020</a:t>
            </a:r>
          </a:p>
          <a:p>
            <a:pPr marL="0" indent="39687" algn="r">
              <a:buSzTx/>
              <a:buNone/>
              <a:defRPr b="1" sz="4000">
                <a:solidFill>
                  <a:schemeClr val="accent3">
                    <a:lumOff val="44000"/>
                  </a:schemeClr>
                </a:solidFill>
              </a:defRPr>
            </a:pPr>
            <a:r>
              <a:t>Lesson 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7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5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Illustrated Tale of the Heiji Civil War (Scroll of the Imperial Visit to Rokuhara), late 13th century"/>
          <p:cNvSpPr txBox="1"/>
          <p:nvPr/>
        </p:nvSpPr>
        <p:spPr>
          <a:xfrm>
            <a:off x="539551" y="5733255"/>
            <a:ext cx="799289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 sz="1600"/>
            </a:pPr>
            <a:r>
              <a:t>Illustrated Tale of the Heiji Civil War</a:t>
            </a:r>
            <a:r>
              <a:rPr i="0"/>
              <a:t> (Scroll of the Imperial Visit to Rokuhara), late 13th century</a:t>
            </a:r>
          </a:p>
        </p:txBody>
      </p:sp>
      <p:pic>
        <p:nvPicPr>
          <p:cNvPr id="160" name="1280px-Heiji_Monogatari_Emaki_-_Rokuhara_scroll_part_4.jpg" descr="1280px-Heiji_Monogatari_Emaki_-_Rokuhara_scroll_part_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56791"/>
            <a:ext cx="9144000" cy="3829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3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6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Kaguya-hime no Monogatari (The Tale of Princess Kaguya, Isao Takahata, 2013)"/>
          <p:cNvSpPr txBox="1"/>
          <p:nvPr/>
        </p:nvSpPr>
        <p:spPr>
          <a:xfrm>
            <a:off x="205479" y="5949929"/>
            <a:ext cx="873304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i="1" sz="2000"/>
            </a:pPr>
            <a:r>
              <a:t>Kaguya-hime no Monogatari </a:t>
            </a:r>
            <a:r>
              <a:rPr i="0"/>
              <a:t>(</a:t>
            </a:r>
            <a:r>
              <a:t>The Tale of Princess Kaguya</a:t>
            </a:r>
            <a:r>
              <a:rPr i="0"/>
              <a:t>, Isao Takahata, 2013)</a:t>
            </a:r>
          </a:p>
        </p:txBody>
      </p:sp>
      <p:pic>
        <p:nvPicPr>
          <p:cNvPr id="166" name="Kaguya-hime monogatari 4.m4v" descr="Kaguya-hime monogatari 4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998527"/>
            <a:ext cx="9144001" cy="4933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999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9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7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onstruction of movement as suggested by some Paleolithic cave paintings"/>
          <p:cNvSpPr txBox="1"/>
          <p:nvPr/>
        </p:nvSpPr>
        <p:spPr>
          <a:xfrm>
            <a:off x="1331640" y="5733255"/>
            <a:ext cx="662473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/>
            <a:r>
              <a:t>Reconstruction of movement as suggested by some Paleolithic cave paintings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4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7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he “wheel of life”, a magic lantern slide (1871)"/>
          <p:cNvSpPr txBox="1"/>
          <p:nvPr/>
        </p:nvSpPr>
        <p:spPr>
          <a:xfrm>
            <a:off x="2483767" y="5589239"/>
            <a:ext cx="41764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/>
            <a:r>
              <a:t>The “wheel of life”, a magic lantern slide (1871)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9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8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1824: Peter Mark Roget presented his paper “Explanation of an optical deception in the appearance of the spokes of a wheel when seen through vertical apertures” to the British Royal Society. The work explained that an image was retained by the retina for fractions of a second before being replaced by another image and that if these images appeared at a sufficient rate of a change, the viewer had a perception of motion when looking at still images. This probably influenced the creation of optical devices such as the thaumatrope, the phenakistoscope and the zoetrope."/>
          <p:cNvSpPr txBox="1"/>
          <p:nvPr/>
        </p:nvSpPr>
        <p:spPr>
          <a:xfrm>
            <a:off x="395535" y="1988840"/>
            <a:ext cx="8208914" cy="414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/>
            </a:lvl1pPr>
          </a:lstStyle>
          <a:p>
            <a:pPr/>
            <a:r>
              <a:t>1824: Peter Mark Roget presented his paper “Explanation of an optical deception in the appearance of the spokes of a wheel when seen through vertical apertures” to the British Royal Society. The work explained that an image was retained by the retina for fractions of a second before being replaced by another image and that if these images appeared at a sufficient rate of a change, the viewer had a perception of motion when looking at still images. This probably influenced the creation of optical devices such as the thaumatrope, the phenakistoscope and the zoetrope.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4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8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Taumatropio_fiori_e_vaso,_1825.gif" descr="Taumatropio_fiori_e_vaso,_1825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624" y="1412775"/>
            <a:ext cx="2808312" cy="280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henakistoscope_3g07690a.gif" descr="Phenakistoscope_3g07690a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4048" y="3356991"/>
            <a:ext cx="2808312" cy="2808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haumatrope (John Ayrton Paris, 1824)"/>
          <p:cNvSpPr txBox="1"/>
          <p:nvPr/>
        </p:nvSpPr>
        <p:spPr>
          <a:xfrm>
            <a:off x="899591" y="4365104"/>
            <a:ext cx="339691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Thaumatrope (John Ayrton Paris, 1824)</a:t>
            </a:r>
          </a:p>
        </p:txBody>
      </p:sp>
      <p:sp>
        <p:nvSpPr>
          <p:cNvPr id="189" name="Phenakistoscope (Joseph Plateau, 1841)"/>
          <p:cNvSpPr txBox="1"/>
          <p:nvPr/>
        </p:nvSpPr>
        <p:spPr>
          <a:xfrm>
            <a:off x="4644008" y="2852935"/>
            <a:ext cx="346537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Phenakistoscope (Joseph Plateau, 1841)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2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9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Daedaleum (William George Horner, 1833-34);…"/>
          <p:cNvSpPr txBox="1"/>
          <p:nvPr/>
        </p:nvSpPr>
        <p:spPr>
          <a:xfrm>
            <a:off x="683567" y="4725144"/>
            <a:ext cx="405066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600"/>
            </a:pPr>
            <a:r>
              <a:t>Daedaleum (William George Horner, 1833-34);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b="1" sz="1600"/>
            </a:pPr>
            <a:r>
              <a:t>later, zoetrope (William F. Lincoln)</a:t>
            </a:r>
          </a:p>
        </p:txBody>
      </p:sp>
      <p:pic>
        <p:nvPicPr>
          <p:cNvPr id="195" name="Zoetrope.jpg" descr="Zoetrop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624" y="1340767"/>
            <a:ext cx="2900191" cy="317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Zoopraxiscope_16485u.jpg" descr="Zoopraxiscope_16485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4048" y="3212975"/>
            <a:ext cx="3363015" cy="335328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Zoopraxiscope…"/>
          <p:cNvSpPr txBox="1"/>
          <p:nvPr/>
        </p:nvSpPr>
        <p:spPr>
          <a:xfrm>
            <a:off x="5364088" y="2492896"/>
            <a:ext cx="254353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600"/>
            </a:pPr>
            <a:r>
              <a:t>Zoopraxiscope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b="1" sz="1600"/>
            </a:pPr>
            <a:r>
              <a:t>(Eadweard Muybridge, 1879)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0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0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Eadweard Muybridge (1830-1904) and Ètienne-Jules Marey (1830-1904) both contributed to cronophotography, mostly for scientific purposes. Their efforts demonstrated how any movement can be fragmented into still pictures and then recomposed."/>
          <p:cNvSpPr txBox="1"/>
          <p:nvPr/>
        </p:nvSpPr>
        <p:spPr>
          <a:xfrm>
            <a:off x="467543" y="1988840"/>
            <a:ext cx="8208914" cy="456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sz="3600"/>
            </a:lvl1pPr>
          </a:lstStyle>
          <a:p>
            <a:pPr/>
            <a:r>
              <a:t>Eadweard Muybridge (1830-1904) and Ètienne-Jules Marey (1830-1904) both contributed to cronophotography, mostly for scientific purposes. Their efforts demonstrated how any movement can be fragmented into still pictures and then recomposed.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5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0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Marey: the cronophotographic gun"/>
          <p:cNvSpPr txBox="1"/>
          <p:nvPr/>
        </p:nvSpPr>
        <p:spPr>
          <a:xfrm>
            <a:off x="2483767" y="3140967"/>
            <a:ext cx="388843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sz="2000"/>
            </a:lvl1pPr>
          </a:lstStyle>
          <a:p>
            <a:pPr/>
            <a:r>
              <a:t>Marey: the cronophotographic gun</a:t>
            </a:r>
          </a:p>
        </p:txBody>
      </p:sp>
      <p:pic>
        <p:nvPicPr>
          <p:cNvPr id="208" name="800pxfusildemareyp10403sj4.jpg" descr="800pxfusildemareyp10403sj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719" y="1052736"/>
            <a:ext cx="4716017" cy="2098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Marey_-_birds.jpg" descr="Marey_-_bird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5696" y="3645024"/>
            <a:ext cx="5400600" cy="2678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2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1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harles-Émile Reynaud (1844-1918): the praxinoscope (1877), the “praxinoscope theater” (1888) and the Théâtre optique (first public show at the Musée Grevin, Paris: October the 28th, 1892)."/>
          <p:cNvSpPr txBox="1"/>
          <p:nvPr/>
        </p:nvSpPr>
        <p:spPr>
          <a:xfrm>
            <a:off x="467543" y="1988840"/>
            <a:ext cx="8208914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sz="3600"/>
            </a:lvl1pPr>
          </a:lstStyle>
          <a:p>
            <a:pPr/>
            <a:r>
              <a:t>Charles-Émile Reynaud (1844-1918): the praxinoscope (1877), the “praxinoscope theater” (1888) and the Théâtre optique (first public show at the Musée Grevin, Paris: October the 28th, 1892).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6" name="Origins and Pioneers of Animation"/>
          <p:cNvSpPr txBox="1"/>
          <p:nvPr/>
        </p:nvSpPr>
        <p:spPr>
          <a:xfrm>
            <a:off x="3745552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1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4558" y="1246981"/>
            <a:ext cx="8166101" cy="49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7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1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08 - Prassinoscopio.jpg" descr="08 - Prassinoscopi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3" y="1196751"/>
            <a:ext cx="7568233" cy="4351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2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2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Theatreoptique.jpg" descr="Theatreoptiqu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3" y="980728"/>
            <a:ext cx="7585767" cy="54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7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2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Pauvre Pierrot (Émile Reynaud, 1892)"/>
          <p:cNvSpPr txBox="1"/>
          <p:nvPr/>
        </p:nvSpPr>
        <p:spPr>
          <a:xfrm>
            <a:off x="2663787" y="6155009"/>
            <a:ext cx="381642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1800"/>
            </a:pPr>
            <a:r>
              <a:t>Pauvre Pierrot </a:t>
            </a:r>
            <a:r>
              <a:rPr i="0"/>
              <a:t>(Émile Reynaud, 1892)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2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3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utour d’une cabine (Émile Reynaud, 1893)"/>
          <p:cNvSpPr txBox="1"/>
          <p:nvPr/>
        </p:nvSpPr>
        <p:spPr>
          <a:xfrm>
            <a:off x="2285827" y="6152851"/>
            <a:ext cx="432048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1800"/>
            </a:pPr>
            <a:r>
              <a:t>Autour d’une cabine </a:t>
            </a:r>
            <a:r>
              <a:rPr i="0"/>
              <a:t>(Émile Reynaud, 1893)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7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23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 reconstruction of Reynaud’s show"/>
          <p:cNvSpPr txBox="1"/>
          <p:nvPr/>
        </p:nvSpPr>
        <p:spPr>
          <a:xfrm>
            <a:off x="1979711" y="5805263"/>
            <a:ext cx="462970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/>
            <a:r>
              <a:t>A reconstruction of Reynaud’s show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42" name="Suggested readings"/>
          <p:cNvSpPr txBox="1"/>
          <p:nvPr/>
        </p:nvSpPr>
        <p:spPr>
          <a:xfrm>
            <a:off x="5982469" y="188912"/>
            <a:ext cx="289007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Suggested readings</a:t>
            </a:r>
          </a:p>
        </p:txBody>
      </p:sp>
      <p:pic>
        <p:nvPicPr>
          <p:cNvPr id="24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Donald Crafton, Donald Crafton, “Animation: Myth, Magic and Industry”, in Before Mickey. The Animated Film 1898-1928, The University of Chicago Press, Chicago, 1993, pp. 3-12."/>
          <p:cNvSpPr txBox="1"/>
          <p:nvPr/>
        </p:nvSpPr>
        <p:spPr>
          <a:xfrm>
            <a:off x="755649" y="1341437"/>
            <a:ext cx="7367590" cy="379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000"/>
            </a:pPr>
            <a:r>
              <a:t>Donald Crafton, Donald Crafton, “Animation: Myth, Magic and Industry”, in </a:t>
            </a:r>
            <a:r>
              <a:rPr i="1"/>
              <a:t>Before Mickey. The Animated Film 1898-1928</a:t>
            </a:r>
            <a:r>
              <a:t>, The University of Chicago Press, Chicago, 1993, pp. 3-12.</a:t>
            </a:r>
          </a:p>
          <a:p>
            <a:pPr algn="just">
              <a:defRPr b="1" sz="2000"/>
            </a:pPr>
          </a:p>
          <a:p>
            <a:pPr algn="just">
              <a:defRPr b="1" sz="2000"/>
            </a:pPr>
          </a:p>
          <a:p>
            <a:pPr algn="just">
              <a:defRPr b="1" sz="2000"/>
            </a:pPr>
          </a:p>
          <a:p>
            <a:pPr algn="just">
              <a:defRPr b="1" sz="2000"/>
            </a:pP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2000"/>
            </a:pPr>
          </a:p>
          <a:p>
            <a:pPr algn="just">
              <a:defRPr b="1" sz="2000"/>
            </a:pPr>
          </a:p>
          <a:p>
            <a:pPr algn="just">
              <a:defRPr b="1" sz="2000"/>
            </a:pPr>
          </a:p>
          <a:p>
            <a:pPr algn="just">
              <a:defRPr b="1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2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o animate (to give an “anima”, Latin word for “soul”) is a desire as old as humanity: to give life.…"/>
          <p:cNvSpPr txBox="1"/>
          <p:nvPr/>
        </p:nvSpPr>
        <p:spPr>
          <a:xfrm>
            <a:off x="467543" y="1556791"/>
            <a:ext cx="8208914" cy="633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3600"/>
            </a:pPr>
            <a:r>
              <a:t>To animate (to give an “anima”, Latin word for “soul”) is a desire as old as humanity: to give life.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3600"/>
            </a:pPr>
          </a:p>
          <a:p>
            <a:pPr algn="just">
              <a:defRPr b="1" sz="3600"/>
            </a:pPr>
            <a:r>
              <a:t>Many beliefs, myths and legends stemmed from this desire.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3600"/>
            </a:pPr>
          </a:p>
          <a:p>
            <a:pPr algn="just">
              <a:defRPr b="1" sz="3600"/>
            </a:pPr>
            <a:r>
              <a:t>In western culture, for example…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2800"/>
            </a:pPr>
          </a:p>
          <a:p>
            <a:pPr algn="just">
              <a:defRPr b="1" sz="2800"/>
            </a:pPr>
          </a:p>
          <a:p>
            <a:pPr algn="just">
              <a:defRPr b="1" sz="28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6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2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Der Golem, wie er in die Welt kam (Paul Wegener, 1920)"/>
          <p:cNvSpPr txBox="1"/>
          <p:nvPr/>
        </p:nvSpPr>
        <p:spPr>
          <a:xfrm>
            <a:off x="971599" y="5805263"/>
            <a:ext cx="716261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/>
            </a:pPr>
            <a:r>
              <a:t>Der Golem, wie er in die Welt kam </a:t>
            </a:r>
            <a:r>
              <a:rPr i="0"/>
              <a:t>(Paul Wegener, 1920)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1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3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Close to the golem tradition:…"/>
          <p:cNvSpPr txBox="1"/>
          <p:nvPr/>
        </p:nvSpPr>
        <p:spPr>
          <a:xfrm>
            <a:off x="395535" y="1484784"/>
            <a:ext cx="8208914" cy="432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3600"/>
            </a:pPr>
            <a:r>
              <a:t>Close to the golem tradition: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3600"/>
            </a:pPr>
          </a:p>
          <a:p>
            <a:pPr marL="571500" indent="-571500" algn="just">
              <a:buSzPct val="100000"/>
              <a:buChar char="-"/>
              <a:defRPr b="1" sz="2800"/>
            </a:pPr>
            <a:r>
              <a:t>Lucian’s </a:t>
            </a:r>
            <a:r>
              <a:rPr i="1"/>
              <a:t>Philopseudes</a:t>
            </a:r>
            <a:r>
              <a:t> (150 A. D.) and its legacy (</a:t>
            </a:r>
            <a:r>
              <a:rPr i="1"/>
              <a:t>Der Zauberlehrling</a:t>
            </a:r>
            <a:r>
              <a:t> by Goethe… );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i="1" sz="2800"/>
            </a:pPr>
            <a:r>
              <a:t>Frankenstein</a:t>
            </a:r>
            <a:r>
              <a:rPr i="0"/>
              <a:t> by Mary Shelley (1818);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i="1" sz="2800"/>
            </a:pPr>
            <a:r>
              <a:t>R. U. R. - Rosumovi Univerzální Roboti </a:t>
            </a:r>
            <a:r>
              <a:rPr i="0"/>
              <a:t>(</a:t>
            </a:r>
            <a:r>
              <a:t>Rossum’s Universal Robots</a:t>
            </a:r>
            <a:r>
              <a:rPr i="0"/>
              <a:t>), by Karel Čapek (1921).</a:t>
            </a:r>
          </a:p>
          <a:p>
            <a:pPr algn="just">
              <a:defRPr b="1" sz="28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6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3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he animated figures stand…"/>
          <p:cNvSpPr txBox="1"/>
          <p:nvPr/>
        </p:nvSpPr>
        <p:spPr>
          <a:xfrm>
            <a:off x="467543" y="1988840"/>
            <a:ext cx="8208914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800"/>
            </a:pPr>
            <a:r>
              <a:t>The animated figures stand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b="1" sz="2800"/>
            </a:pPr>
            <a:r>
              <a:t>Adorning every public street</a:t>
            </a:r>
          </a:p>
          <a:p>
            <a:pPr algn="ctr">
              <a:defRPr b="1" sz="2800"/>
            </a:pPr>
            <a:r>
              <a:t>And seem to breathe in stone, or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b="1" sz="2800"/>
            </a:pPr>
            <a:r>
              <a:t>move their marble feet.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b="1" sz="2800"/>
            </a:pPr>
          </a:p>
          <a:p>
            <a:pPr algn="ctr">
              <a:defRPr sz="2800"/>
            </a:pPr>
            <a:r>
              <a:t>From Pindar, </a:t>
            </a:r>
            <a:r>
              <a:rPr i="1"/>
              <a:t>7th Olympian Ode</a:t>
            </a:r>
            <a:endParaRPr i="1"/>
          </a:p>
          <a:p>
            <a:pPr algn="ctr">
              <a:defRPr sz="2800"/>
            </a:pPr>
            <a:r>
              <a:t>For Diagoras of Rhodes Boxing-Match 464 B.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1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4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ierre Jaquet-Droz, the writing automaton (1774)"/>
          <p:cNvSpPr txBox="1"/>
          <p:nvPr/>
        </p:nvSpPr>
        <p:spPr>
          <a:xfrm>
            <a:off x="1547663" y="5877271"/>
            <a:ext cx="633670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Pierre Jaquet-Droz, the writing automaton (1774)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6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4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raditional forerunners of animation as communication through related images…"/>
          <p:cNvSpPr txBox="1"/>
          <p:nvPr/>
        </p:nvSpPr>
        <p:spPr>
          <a:xfrm>
            <a:off x="395535" y="1484784"/>
            <a:ext cx="8208914" cy="665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3600"/>
            </a:pPr>
            <a:r>
              <a:t>Traditional forerunners of animation as communication through related images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algn="just">
              <a:defRPr b="1" sz="3600"/>
            </a:pPr>
          </a:p>
          <a:p>
            <a:pPr marL="571500" indent="-571500" algn="just">
              <a:buSzPct val="100000"/>
              <a:buChar char="-"/>
              <a:defRPr b="1" sz="2800"/>
            </a:pPr>
            <a:r>
              <a:t>Egyptian hieroglyphs;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sz="2800"/>
            </a:pPr>
            <a:r>
              <a:t>Chinese and Japanese scrolls (</a:t>
            </a:r>
            <a:r>
              <a:rPr i="1"/>
              <a:t>emaki</a:t>
            </a:r>
            <a:r>
              <a:t>);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sz="2800"/>
            </a:pPr>
            <a:r>
              <a:t>The Bayeux tapestry;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sz="2800"/>
            </a:pPr>
            <a:r>
              <a:t>…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571500" indent="-571500" algn="just">
              <a:buSzPct val="100000"/>
              <a:buChar char="-"/>
              <a:defRPr b="1" sz="2800"/>
            </a:pPr>
          </a:p>
          <a:p>
            <a:pPr marL="571500" indent="-571500" algn="just">
              <a:buSzPct val="100000"/>
              <a:buChar char="-"/>
              <a:defRPr b="1" sz="2800"/>
            </a:pPr>
          </a:p>
          <a:p>
            <a:pPr algn="just">
              <a:defRPr b="1" sz="2800"/>
            </a:pPr>
          </a:p>
          <a:p>
            <a:pPr algn="just">
              <a:defRPr b="1" sz="2800"/>
            </a:pPr>
          </a:p>
          <a:p>
            <a:pPr algn="just">
              <a:defRPr b="1" sz="2800"/>
            </a:pPr>
          </a:p>
          <a:p>
            <a:pPr algn="just">
              <a:defRPr b="1" sz="28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1" name="Origins and Pioneers of Animation"/>
          <p:cNvSpPr txBox="1"/>
          <p:nvPr/>
        </p:nvSpPr>
        <p:spPr>
          <a:xfrm>
            <a:off x="3679154" y="260647"/>
            <a:ext cx="510597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Origins and Pioneers of Animation</a:t>
            </a:r>
          </a:p>
        </p:txBody>
      </p:sp>
      <p:pic>
        <p:nvPicPr>
          <p:cNvPr id="15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he Bayeux Tapestry (late 11th century)"/>
          <p:cNvSpPr txBox="1"/>
          <p:nvPr/>
        </p:nvSpPr>
        <p:spPr>
          <a:xfrm>
            <a:off x="2771799" y="6021287"/>
            <a:ext cx="360040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/>
            <a:r>
              <a:t>The Bayeux Tapestry (late 11th century)</a:t>
            </a:r>
          </a:p>
        </p:txBody>
      </p:sp>
      <p:pic>
        <p:nvPicPr>
          <p:cNvPr id="154" name="Bayeux_Tapestry_scene55_William_Hastings_battlefield.jpg" descr="Bayeux_Tapestry_scene55_William_Hastings_battlefiel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68" y="1340767"/>
            <a:ext cx="780288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