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Calibri"/>
          <a:ea typeface="Calibri"/>
          <a:cs typeface="Calibri"/>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Calibri"/>
          <a:ea typeface="Calibri"/>
          <a:cs typeface="Calibri"/>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b="1" sz="1200">
        <a:latin typeface="+mj-lt"/>
        <a:ea typeface="+mj-ea"/>
        <a:cs typeface="+mj-cs"/>
        <a:sym typeface="Arial"/>
      </a:defRPr>
    </a:lvl1pPr>
    <a:lvl2pPr indent="228600" latinLnBrk="0">
      <a:defRPr b="1" sz="1200">
        <a:latin typeface="+mj-lt"/>
        <a:ea typeface="+mj-ea"/>
        <a:cs typeface="+mj-cs"/>
        <a:sym typeface="Arial"/>
      </a:defRPr>
    </a:lvl2pPr>
    <a:lvl3pPr indent="457200" latinLnBrk="0">
      <a:defRPr b="1" sz="1200">
        <a:latin typeface="+mj-lt"/>
        <a:ea typeface="+mj-ea"/>
        <a:cs typeface="+mj-cs"/>
        <a:sym typeface="Arial"/>
      </a:defRPr>
    </a:lvl3pPr>
    <a:lvl4pPr indent="685800" latinLnBrk="0">
      <a:defRPr b="1" sz="1200">
        <a:latin typeface="+mj-lt"/>
        <a:ea typeface="+mj-ea"/>
        <a:cs typeface="+mj-cs"/>
        <a:sym typeface="Arial"/>
      </a:defRPr>
    </a:lvl4pPr>
    <a:lvl5pPr indent="914400" latinLnBrk="0">
      <a:defRPr b="1" sz="1200">
        <a:latin typeface="+mj-lt"/>
        <a:ea typeface="+mj-ea"/>
        <a:cs typeface="+mj-cs"/>
        <a:sym typeface="Arial"/>
      </a:defRPr>
    </a:lvl5pPr>
    <a:lvl6pPr indent="1143000" latinLnBrk="0">
      <a:defRPr b="1" sz="1200">
        <a:latin typeface="+mj-lt"/>
        <a:ea typeface="+mj-ea"/>
        <a:cs typeface="+mj-cs"/>
        <a:sym typeface="Arial"/>
      </a:defRPr>
    </a:lvl6pPr>
    <a:lvl7pPr indent="1371600" latinLnBrk="0">
      <a:defRPr b="1" sz="1200">
        <a:latin typeface="+mj-lt"/>
        <a:ea typeface="+mj-ea"/>
        <a:cs typeface="+mj-cs"/>
        <a:sym typeface="Arial"/>
      </a:defRPr>
    </a:lvl7pPr>
    <a:lvl8pPr indent="1600200" latinLnBrk="0">
      <a:defRPr b="1" sz="1200">
        <a:latin typeface="+mj-lt"/>
        <a:ea typeface="+mj-ea"/>
        <a:cs typeface="+mj-cs"/>
        <a:sym typeface="Arial"/>
      </a:defRPr>
    </a:lvl8pPr>
    <a:lvl9pPr indent="1828800" latinLnBrk="0">
      <a:defRPr b="1"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a titolo">
    <p:spTree>
      <p:nvGrpSpPr>
        <p:cNvPr id="1" name=""/>
        <p:cNvGrpSpPr/>
        <p:nvPr/>
      </p:nvGrpSpPr>
      <p:grpSpPr>
        <a:xfrm>
          <a:off x="0" y="0"/>
          <a:ext cx="0" cy="0"/>
          <a:chOff x="0" y="0"/>
          <a:chExt cx="0" cy="0"/>
        </a:xfrm>
      </p:grpSpPr>
      <p:sp>
        <p:nvSpPr>
          <p:cNvPr id="11" name="Titolo Testo"/>
          <p:cNvSpPr txBox="1"/>
          <p:nvPr>
            <p:ph type="title"/>
          </p:nvPr>
        </p:nvSpPr>
        <p:spPr>
          <a:xfrm>
            <a:off x="685800" y="2130425"/>
            <a:ext cx="7772400" cy="1470025"/>
          </a:xfrm>
          <a:prstGeom prst="rect">
            <a:avLst/>
          </a:prstGeom>
        </p:spPr>
        <p:txBody>
          <a:bodyPr/>
          <a:lstStyle/>
          <a:p>
            <a:pPr/>
            <a:r>
              <a:t>Titolo Testo</a:t>
            </a:r>
          </a:p>
        </p:txBody>
      </p:sp>
      <p:sp>
        <p:nvSpPr>
          <p:cNvPr id="12" name="Corpo livello uno…"/>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testo verticale">
    <p:spTree>
      <p:nvGrpSpPr>
        <p:cNvPr id="1" name=""/>
        <p:cNvGrpSpPr/>
        <p:nvPr/>
      </p:nvGrpSpPr>
      <p:grpSpPr>
        <a:xfrm>
          <a:off x="0" y="0"/>
          <a:ext cx="0" cy="0"/>
          <a:chOff x="0" y="0"/>
          <a:chExt cx="0" cy="0"/>
        </a:xfrm>
      </p:grpSpPr>
      <p:sp>
        <p:nvSpPr>
          <p:cNvPr id="92" name="Titolo Testo"/>
          <p:cNvSpPr txBox="1"/>
          <p:nvPr>
            <p:ph type="title"/>
          </p:nvPr>
        </p:nvSpPr>
        <p:spPr>
          <a:prstGeom prst="rect">
            <a:avLst/>
          </a:prstGeom>
        </p:spPr>
        <p:txBody>
          <a:bodyPr/>
          <a:lstStyle/>
          <a:p>
            <a:pPr/>
            <a:r>
              <a:t>Titolo Testo</a:t>
            </a:r>
          </a:p>
        </p:txBody>
      </p:sp>
      <p:sp>
        <p:nvSpPr>
          <p:cNvPr id="93"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verticale e testo">
    <p:spTree>
      <p:nvGrpSpPr>
        <p:cNvPr id="1" name=""/>
        <p:cNvGrpSpPr/>
        <p:nvPr/>
      </p:nvGrpSpPr>
      <p:grpSpPr>
        <a:xfrm>
          <a:off x="0" y="0"/>
          <a:ext cx="0" cy="0"/>
          <a:chOff x="0" y="0"/>
          <a:chExt cx="0" cy="0"/>
        </a:xfrm>
      </p:grpSpPr>
      <p:sp>
        <p:nvSpPr>
          <p:cNvPr id="101" name="Titolo Testo"/>
          <p:cNvSpPr txBox="1"/>
          <p:nvPr>
            <p:ph type="title"/>
          </p:nvPr>
        </p:nvSpPr>
        <p:spPr>
          <a:xfrm>
            <a:off x="6629400" y="0"/>
            <a:ext cx="2057400" cy="6858000"/>
          </a:xfrm>
          <a:prstGeom prst="rect">
            <a:avLst/>
          </a:prstGeom>
        </p:spPr>
        <p:txBody>
          <a:bodyPr/>
          <a:lstStyle/>
          <a:p>
            <a:pPr/>
            <a:r>
              <a:t>Titolo Testo</a:t>
            </a:r>
          </a:p>
        </p:txBody>
      </p:sp>
      <p:sp>
        <p:nvSpPr>
          <p:cNvPr id="102" name="Corpo livello uno…"/>
          <p:cNvSpPr txBox="1"/>
          <p:nvPr>
            <p:ph type="body" idx="1"/>
          </p:nvPr>
        </p:nvSpPr>
        <p:spPr>
          <a:xfrm>
            <a:off x="457200" y="0"/>
            <a:ext cx="6019800" cy="68580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0" name="Titolo Testo"/>
          <p:cNvSpPr txBox="1"/>
          <p:nvPr>
            <p:ph type="title"/>
          </p:nvPr>
        </p:nvSpPr>
        <p:spPr>
          <a:prstGeom prst="rect">
            <a:avLst/>
          </a:prstGeom>
        </p:spPr>
        <p:txBody>
          <a:bodyPr/>
          <a:lstStyle/>
          <a:p>
            <a:pPr/>
            <a:r>
              <a:t>Titolo Testo</a:t>
            </a:r>
          </a:p>
        </p:txBody>
      </p:sp>
      <p:sp>
        <p:nvSpPr>
          <p:cNvPr id="21"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estazione sezione">
    <p:spTree>
      <p:nvGrpSpPr>
        <p:cNvPr id="1" name=""/>
        <p:cNvGrpSpPr/>
        <p:nvPr/>
      </p:nvGrpSpPr>
      <p:grpSpPr>
        <a:xfrm>
          <a:off x="0" y="0"/>
          <a:ext cx="0" cy="0"/>
          <a:chOff x="0" y="0"/>
          <a:chExt cx="0" cy="0"/>
        </a:xfrm>
      </p:grpSpPr>
      <p:sp>
        <p:nvSpPr>
          <p:cNvPr id="29" name="Titolo Testo"/>
          <p:cNvSpPr txBox="1"/>
          <p:nvPr>
            <p:ph type="title"/>
          </p:nvPr>
        </p:nvSpPr>
        <p:spPr>
          <a:xfrm>
            <a:off x="722312" y="4406900"/>
            <a:ext cx="7772401" cy="1362075"/>
          </a:xfrm>
          <a:prstGeom prst="rect">
            <a:avLst/>
          </a:prstGeom>
        </p:spPr>
        <p:txBody>
          <a:bodyPr anchor="t"/>
          <a:lstStyle>
            <a:lvl1pPr algn="l">
              <a:defRPr b="1" cap="all" sz="4000"/>
            </a:lvl1pPr>
          </a:lstStyle>
          <a:p>
            <a:pPr/>
            <a:r>
              <a:t>Titolo Testo</a:t>
            </a:r>
          </a:p>
        </p:txBody>
      </p:sp>
      <p:sp>
        <p:nvSpPr>
          <p:cNvPr id="30" name="Corpo livello uno…"/>
          <p:cNvSpPr txBox="1"/>
          <p:nvPr>
            <p:ph type="body" sz="quarter" idx="1"/>
          </p:nvPr>
        </p:nvSpPr>
        <p:spPr>
          <a:xfrm>
            <a:off x="722312" y="2906713"/>
            <a:ext cx="77724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2">
    <p:spTree>
      <p:nvGrpSpPr>
        <p:cNvPr id="1" name=""/>
        <p:cNvGrpSpPr/>
        <p:nvPr/>
      </p:nvGrpSpPr>
      <p:grpSpPr>
        <a:xfrm>
          <a:off x="0" y="0"/>
          <a:ext cx="0" cy="0"/>
          <a:chOff x="0" y="0"/>
          <a:chExt cx="0" cy="0"/>
        </a:xfrm>
      </p:grpSpPr>
      <p:sp>
        <p:nvSpPr>
          <p:cNvPr id="38" name="Titolo Testo"/>
          <p:cNvSpPr txBox="1"/>
          <p:nvPr>
            <p:ph type="title"/>
          </p:nvPr>
        </p:nvSpPr>
        <p:spPr>
          <a:prstGeom prst="rect">
            <a:avLst/>
          </a:prstGeom>
        </p:spPr>
        <p:txBody>
          <a:bodyPr/>
          <a:lstStyle/>
          <a:p>
            <a:pPr/>
            <a:r>
              <a:t>Titolo Testo</a:t>
            </a:r>
          </a:p>
        </p:txBody>
      </p:sp>
      <p:sp>
        <p:nvSpPr>
          <p:cNvPr id="39" name="Corpo livello uno…"/>
          <p:cNvSpPr txBox="1"/>
          <p:nvPr>
            <p:ph type="body" sz="half" idx="1"/>
          </p:nvPr>
        </p:nvSpPr>
        <p:spPr>
          <a:xfrm>
            <a:off x="457200" y="1600200"/>
            <a:ext cx="4038600" cy="5257800"/>
          </a:xfrm>
          <a:prstGeom prst="rect">
            <a:avLst/>
          </a:prstGeom>
        </p:spPr>
        <p:txBody>
          <a:bodyPr/>
          <a:lstStyle>
            <a:lvl1pPr>
              <a:defRPr sz="2800"/>
            </a:lvl1pPr>
            <a:lvl2pPr marL="779462" indent="-333375">
              <a:defRPr sz="2800"/>
            </a:lvl2pPr>
            <a:lvl3pPr marL="1223327" indent="-320039">
              <a:defRPr sz="2800"/>
            </a:lvl3pPr>
            <a:lvl4pPr marL="1716087" indent="-355599">
              <a:defRPr sz="2800"/>
            </a:lvl4pPr>
            <a:lvl5pPr marL="2173288" indent="-355600">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47" name="Titolo Testo"/>
          <p:cNvSpPr txBox="1"/>
          <p:nvPr>
            <p:ph type="title"/>
          </p:nvPr>
        </p:nvSpPr>
        <p:spPr>
          <a:xfrm>
            <a:off x="457200" y="274638"/>
            <a:ext cx="8229600" cy="1143001"/>
          </a:xfrm>
          <a:prstGeom prst="rect">
            <a:avLst/>
          </a:prstGeom>
        </p:spPr>
        <p:txBody>
          <a:bodyPr/>
          <a:lstStyle/>
          <a:p>
            <a:pPr/>
            <a:r>
              <a:t>Titolo Testo</a:t>
            </a:r>
          </a:p>
        </p:txBody>
      </p:sp>
      <p:sp>
        <p:nvSpPr>
          <p:cNvPr id="48" name="Corpo livello uno…"/>
          <p:cNvSpPr txBox="1"/>
          <p:nvPr>
            <p:ph type="body" sz="quarter" idx="1"/>
          </p:nvPr>
        </p:nvSpPr>
        <p:spPr>
          <a:xfrm>
            <a:off x="457200" y="1535112"/>
            <a:ext cx="4040188" cy="63976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49" name="Rettangolo"/>
          <p:cNvSpPr/>
          <p:nvPr>
            <p:ph type="body" sz="quarter" idx="13"/>
          </p:nvPr>
        </p:nvSpPr>
        <p:spPr>
          <a:xfrm>
            <a:off x="4645025" y="1535112"/>
            <a:ext cx="4041775" cy="639763"/>
          </a:xfrm>
          <a:prstGeom prst="rect">
            <a:avLst/>
          </a:prstGeom>
        </p:spPr>
        <p:txBody>
          <a:bodyPr anchor="b"/>
          <a:lstStyle/>
          <a:p>
            <a:pPr marL="0" indent="0">
              <a:buSzTx/>
              <a:buFontTx/>
              <a:buNone/>
              <a:defRPr b="1" sz="2400"/>
            </a:pPr>
          </a:p>
        </p:txBody>
      </p:sp>
      <p:sp>
        <p:nvSpPr>
          <p:cNvPr id="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57" name="Titolo Testo"/>
          <p:cNvSpPr txBox="1"/>
          <p:nvPr>
            <p:ph type="title"/>
          </p:nvPr>
        </p:nvSpPr>
        <p:spPr>
          <a:prstGeom prst="rect">
            <a:avLst/>
          </a:prstGeom>
        </p:spPr>
        <p:txBody>
          <a:bodyPr/>
          <a:lstStyle/>
          <a:p>
            <a:pPr/>
            <a:r>
              <a:t>Titolo Testo</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to con didascalia">
    <p:spTree>
      <p:nvGrpSpPr>
        <p:cNvPr id="1" name=""/>
        <p:cNvGrpSpPr/>
        <p:nvPr/>
      </p:nvGrpSpPr>
      <p:grpSpPr>
        <a:xfrm>
          <a:off x="0" y="0"/>
          <a:ext cx="0" cy="0"/>
          <a:chOff x="0" y="0"/>
          <a:chExt cx="0" cy="0"/>
        </a:xfrm>
      </p:grpSpPr>
      <p:sp>
        <p:nvSpPr>
          <p:cNvPr id="72" name="Titolo Testo"/>
          <p:cNvSpPr txBox="1"/>
          <p:nvPr>
            <p:ph type="title"/>
          </p:nvPr>
        </p:nvSpPr>
        <p:spPr>
          <a:xfrm>
            <a:off x="457200" y="273050"/>
            <a:ext cx="3008314" cy="1162050"/>
          </a:xfrm>
          <a:prstGeom prst="rect">
            <a:avLst/>
          </a:prstGeom>
        </p:spPr>
        <p:txBody>
          <a:bodyPr anchor="b"/>
          <a:lstStyle>
            <a:lvl1pPr algn="l">
              <a:defRPr b="1" sz="2000"/>
            </a:lvl1pPr>
          </a:lstStyle>
          <a:p>
            <a:pPr/>
            <a:r>
              <a:t>Titolo Testo</a:t>
            </a:r>
          </a:p>
        </p:txBody>
      </p:sp>
      <p:sp>
        <p:nvSpPr>
          <p:cNvPr id="73" name="Corpo livello uno…"/>
          <p:cNvSpPr txBox="1"/>
          <p:nvPr>
            <p:ph type="body" idx="1"/>
          </p:nvPr>
        </p:nvSpPr>
        <p:spPr>
          <a:xfrm>
            <a:off x="3575050" y="273050"/>
            <a:ext cx="5111750" cy="585311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4" name="Rettangolo"/>
          <p:cNvSpPr/>
          <p:nvPr>
            <p:ph type="body" sz="half" idx="13"/>
          </p:nvPr>
        </p:nvSpPr>
        <p:spPr>
          <a:xfrm>
            <a:off x="457199" y="1435100"/>
            <a:ext cx="3008315" cy="4691063"/>
          </a:xfrm>
          <a:prstGeom prst="rect">
            <a:avLst/>
          </a:prstGeom>
        </p:spPr>
        <p:txBody>
          <a:bodyPr/>
          <a:lstStyle/>
          <a:p>
            <a:pPr marL="0" indent="0">
              <a:buSzTx/>
              <a:buFontTx/>
              <a:buNone/>
              <a:defRPr sz="1400"/>
            </a:pPr>
          </a:p>
        </p:txBody>
      </p:sp>
      <p:sp>
        <p:nvSpPr>
          <p:cNvPr id="7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magine con didascalia">
    <p:spTree>
      <p:nvGrpSpPr>
        <p:cNvPr id="1" name=""/>
        <p:cNvGrpSpPr/>
        <p:nvPr/>
      </p:nvGrpSpPr>
      <p:grpSpPr>
        <a:xfrm>
          <a:off x="0" y="0"/>
          <a:ext cx="0" cy="0"/>
          <a:chOff x="0" y="0"/>
          <a:chExt cx="0" cy="0"/>
        </a:xfrm>
      </p:grpSpPr>
      <p:sp>
        <p:nvSpPr>
          <p:cNvPr id="82" name="Titolo Testo"/>
          <p:cNvSpPr txBox="1"/>
          <p:nvPr>
            <p:ph type="title"/>
          </p:nvPr>
        </p:nvSpPr>
        <p:spPr>
          <a:xfrm>
            <a:off x="1792288" y="4800600"/>
            <a:ext cx="5486401" cy="566738"/>
          </a:xfrm>
          <a:prstGeom prst="rect">
            <a:avLst/>
          </a:prstGeom>
        </p:spPr>
        <p:txBody>
          <a:bodyPr anchor="b"/>
          <a:lstStyle>
            <a:lvl1pPr algn="l">
              <a:defRPr b="1" sz="2000"/>
            </a:lvl1pPr>
          </a:lstStyle>
          <a:p>
            <a:pPr/>
            <a:r>
              <a:t>Titolo Testo</a:t>
            </a:r>
          </a:p>
        </p:txBody>
      </p:sp>
      <p:sp>
        <p:nvSpPr>
          <p:cNvPr id="83" name="Immagine"/>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4" name="Corpo livello uno…"/>
          <p:cNvSpPr txBox="1"/>
          <p:nvPr>
            <p:ph type="body" sz="quarter" idx="1"/>
          </p:nvPr>
        </p:nvSpPr>
        <p:spPr>
          <a:xfrm>
            <a:off x="1792288" y="5367337"/>
            <a:ext cx="54864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olo Testo"/>
          <p:cNvSpPr txBox="1"/>
          <p:nvPr>
            <p:ph type="title"/>
          </p:nvPr>
        </p:nvSpPr>
        <p:spPr>
          <a:xfrm>
            <a:off x="457200" y="0"/>
            <a:ext cx="8229600" cy="1692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7477021" y="6245225"/>
            <a:ext cx="284372" cy="307340"/>
          </a:xfrm>
          <a:prstGeom prst="rect">
            <a:avLst/>
          </a:prstGeom>
          <a:ln w="12700">
            <a:miter lim="400000"/>
          </a:ln>
        </p:spPr>
        <p:txBody>
          <a:bodyPr wrap="none" lIns="45719" rIns="45719">
            <a:spAutoFit/>
          </a:bodyPr>
          <a:lstStyle>
            <a:lvl1pPr algn="ct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39687"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39687"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39687"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39687"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382588"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1pPr>
      <a:lvl2pPr marL="772659"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3pPr>
      <a:lvl4pPr marL="1726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4pPr>
      <a:lvl5pPr marL="21834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5pPr>
      <a:lvl6pPr marL="26406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6pPr>
      <a:lvl7pPr marL="3097848"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7pPr>
      <a:lvl8pPr marL="35550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8pPr>
      <a:lvl9pPr marL="4012247"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Calibri"/>
          <a:ea typeface="Calibri"/>
          <a:cs typeface="Calibri"/>
          <a:sym typeface="Calibri"/>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8C0D1C"/>
        </a:solidFill>
      </p:bgPr>
    </p:bg>
    <p:spTree>
      <p:nvGrpSpPr>
        <p:cNvPr id="1" name=""/>
        <p:cNvGrpSpPr/>
        <p:nvPr/>
      </p:nvGrpSpPr>
      <p:grpSpPr>
        <a:xfrm>
          <a:off x="0" y="0"/>
          <a:ext cx="0" cy="0"/>
          <a:chOff x="0" y="0"/>
          <a:chExt cx="0" cy="0"/>
        </a:xfrm>
      </p:grpSpPr>
      <p:pic>
        <p:nvPicPr>
          <p:cNvPr id="112" name="logo-dBC&amp;UniPD_bianco.pdf" descr="logo-dBC&amp;UniPD_bianco.pdf"/>
          <p:cNvPicPr>
            <a:picLocks noChangeAspect="1"/>
          </p:cNvPicPr>
          <p:nvPr/>
        </p:nvPicPr>
        <p:blipFill>
          <a:blip r:embed="rId2">
            <a:extLst/>
          </a:blip>
          <a:stretch>
            <a:fillRect/>
          </a:stretch>
        </p:blipFill>
        <p:spPr>
          <a:xfrm>
            <a:off x="0" y="-963613"/>
            <a:ext cx="9144000" cy="6461127"/>
          </a:xfrm>
          <a:prstGeom prst="rect">
            <a:avLst/>
          </a:prstGeom>
          <a:ln w="12700">
            <a:miter lim="400000"/>
          </a:ln>
        </p:spPr>
      </p:pic>
      <p:sp>
        <p:nvSpPr>
          <p:cNvPr id="113" name="History of Animation…"/>
          <p:cNvSpPr txBox="1"/>
          <p:nvPr>
            <p:ph type="body" sz="half" idx="1"/>
          </p:nvPr>
        </p:nvSpPr>
        <p:spPr>
          <a:xfrm>
            <a:off x="971550" y="3644900"/>
            <a:ext cx="7200900" cy="2879725"/>
          </a:xfrm>
          <a:prstGeom prst="rect">
            <a:avLst/>
          </a:prstGeom>
        </p:spPr>
        <p:txBody>
          <a:bodyPr/>
          <a:lstStyle/>
          <a:p>
            <a:pPr marL="0" indent="39687" algn="ctr">
              <a:buSzTx/>
              <a:buNone/>
              <a:defRPr b="1" i="1" sz="6000">
                <a:solidFill>
                  <a:schemeClr val="accent3">
                    <a:lumOff val="44000"/>
                  </a:schemeClr>
                </a:solidFill>
              </a:defRPr>
            </a:pPr>
            <a:r>
              <a:t>History of Animation</a:t>
            </a:r>
          </a:p>
          <a:p>
            <a:pPr marL="0" indent="39687" algn="ctr">
              <a:buSzTx/>
              <a:buNone/>
              <a:defRPr b="1" i="1" sz="1600">
                <a:solidFill>
                  <a:schemeClr val="accent3">
                    <a:lumOff val="44000"/>
                  </a:schemeClr>
                </a:solidFill>
              </a:defRPr>
            </a:pPr>
            <a:r>
              <a:t>Second Cycle Degree in Theatre, Film, Television and Media Studies</a:t>
            </a:r>
          </a:p>
          <a:p>
            <a:pPr marL="0" indent="39687" algn="r">
              <a:buSzTx/>
              <a:buNone/>
              <a:defRPr sz="2000">
                <a:solidFill>
                  <a:schemeClr val="accent3">
                    <a:lumOff val="44000"/>
                  </a:schemeClr>
                </a:solidFill>
              </a:defRPr>
            </a:pPr>
          </a:p>
          <a:p>
            <a:pPr marL="0" indent="39687" algn="r">
              <a:buSzTx/>
              <a:buNone/>
              <a:defRPr sz="2000">
                <a:solidFill>
                  <a:schemeClr val="accent3">
                    <a:lumOff val="44000"/>
                  </a:schemeClr>
                </a:solidFill>
              </a:defRPr>
            </a:pPr>
            <a:r>
              <a:t>Academic Year 2019-2020</a:t>
            </a:r>
          </a:p>
          <a:p>
            <a:pPr marL="0" indent="39687" algn="r">
              <a:buSzTx/>
              <a:buNone/>
              <a:defRPr b="1" sz="4000">
                <a:solidFill>
                  <a:schemeClr val="accent3">
                    <a:lumOff val="44000"/>
                  </a:schemeClr>
                </a:solidFill>
              </a:defRPr>
            </a:pPr>
            <a:r>
              <a:t>Lesson 8</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56"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James Stuart Blackton</a:t>
            </a:r>
          </a:p>
        </p:txBody>
      </p:sp>
      <p:pic>
        <p:nvPicPr>
          <p:cNvPr id="15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8" name="The enchanted drawing (James Stuart Blackton, 1900)"/>
          <p:cNvSpPr txBox="1"/>
          <p:nvPr/>
        </p:nvSpPr>
        <p:spPr>
          <a:xfrm>
            <a:off x="971599" y="5805263"/>
            <a:ext cx="6984777"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The enchanted drawing </a:t>
            </a:r>
            <a:r>
              <a:rPr i="0"/>
              <a:t>(James Stuart Blackton, 1900)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61"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James Stuart Blackton</a:t>
            </a:r>
          </a:p>
        </p:txBody>
      </p:sp>
      <p:pic>
        <p:nvPicPr>
          <p:cNvPr id="1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3" name="Humorous Phases of Funny Faces (James Stuart Blackton, 1906)"/>
          <p:cNvSpPr txBox="1"/>
          <p:nvPr/>
        </p:nvSpPr>
        <p:spPr>
          <a:xfrm>
            <a:off x="467543" y="5805263"/>
            <a:ext cx="828092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Humorous Phases of Funny Faces </a:t>
            </a:r>
            <a:r>
              <a:rPr i="0"/>
              <a:t>(James Stuart Blackton, 1906)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66"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James Stuart Blackton</a:t>
            </a:r>
          </a:p>
        </p:txBody>
      </p:sp>
      <p:pic>
        <p:nvPicPr>
          <p:cNvPr id="1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8" name="Lighting Sketch (James Stuart Blackton, 1907)"/>
          <p:cNvSpPr txBox="1"/>
          <p:nvPr/>
        </p:nvSpPr>
        <p:spPr>
          <a:xfrm>
            <a:off x="1637097" y="5792563"/>
            <a:ext cx="586980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Lighting Sketch </a:t>
            </a:r>
            <a:r>
              <a:rPr i="0"/>
              <a:t>(James Stuart Blackton, 1907)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71"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James Stuart Blackton</a:t>
            </a:r>
          </a:p>
        </p:txBody>
      </p:sp>
      <p:pic>
        <p:nvPicPr>
          <p:cNvPr id="1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3" name="The Haunted Hotel was such a sensational film partly because of some clever and hyperbolic advertising, but more importantly because some of its scenes displayed stand-alone object animation. Sometimes, animation stopped being a mere “trick” and became an independent expressive device: it was no more just a funny “disturbance” to live-action, but something of equal importance.…"/>
          <p:cNvSpPr txBox="1"/>
          <p:nvPr/>
        </p:nvSpPr>
        <p:spPr>
          <a:xfrm>
            <a:off x="467543" y="1056928"/>
            <a:ext cx="8208914" cy="501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sz="2300"/>
            </a:pPr>
            <a:r>
              <a:t>The Haunted Hotel </a:t>
            </a:r>
            <a:r>
              <a:rPr i="0"/>
              <a:t>was such a sensational film partly because of some clever and hyperbolic advertising, but more importantly because some of its scenes displayed stand-alone object animation. Sometimes, animation stopped being a mere “trick” and became an independent expressive device: it was no more just a funny “disturbance” to live-action, but something of equal importance.</a:t>
            </a:r>
            <a:endParaRPr>
              <a:latin typeface="+mj-lt"/>
              <a:ea typeface="+mj-ea"/>
              <a:cs typeface="+mj-cs"/>
              <a:sym typeface="Arial"/>
            </a:endParaRPr>
          </a:p>
          <a:p>
            <a:pPr algn="just">
              <a:defRPr b="1" sz="2300"/>
            </a:pPr>
          </a:p>
          <a:p>
            <a:pPr algn="just">
              <a:defRPr b="1" sz="2300"/>
            </a:pPr>
            <a:r>
              <a:t>«The Vitagraph film </a:t>
            </a:r>
            <a:r>
              <a:rPr i="1"/>
              <a:t>The Haunted Hotel </a:t>
            </a:r>
            <a:r>
              <a:t>was a sensation and rightly so. Abandoning all the tricks of the movies, they had contrived entirely new and totally unexpected combinations of techniques. As we watched, the sharpest, most attentive eye was unable to detect any wires. One had to be informed of the process».</a:t>
            </a:r>
            <a:endParaRPr>
              <a:latin typeface="+mj-lt"/>
              <a:ea typeface="+mj-ea"/>
              <a:cs typeface="+mj-cs"/>
              <a:sym typeface="Arial"/>
            </a:endParaRPr>
          </a:p>
          <a:p>
            <a:pPr algn="just">
              <a:defRPr sz="2000"/>
            </a:pPr>
            <a:r>
              <a:t>Victorin Jasset, 1911, quoted in Crafton, </a:t>
            </a:r>
            <a:r>
              <a:rPr i="1"/>
              <a:t>op. cit.</a:t>
            </a:r>
            <a:r>
              <a:t>, p. 16.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7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8" name="As argued by Giannalberto Bendazzi (who follows C. W. Ceram [Kurt Wilhelm Marek]), a history of cinema animation should start when the animation process is no more a mere series of techniques, but it becomes a foundation for creativity and it gives rise to a new productive stage.…"/>
          <p:cNvSpPr txBox="1"/>
          <p:nvPr/>
        </p:nvSpPr>
        <p:spPr>
          <a:xfrm>
            <a:off x="467543" y="1196751"/>
            <a:ext cx="8208914" cy="498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As argued by Giannalberto Bendazzi (who follows C. W. Ceram [Kurt Wilhelm Marek]), a history of cinema animation should start when the animation process is no more a mere series of techniques, but it becomes a foundation for creativity </a:t>
            </a:r>
            <a:r>
              <a:rPr u="sng"/>
              <a:t>and</a:t>
            </a:r>
            <a:r>
              <a:t> it gives rise to a new productive stage. </a:t>
            </a:r>
            <a:endParaRPr>
              <a:latin typeface="+mj-lt"/>
              <a:ea typeface="+mj-ea"/>
              <a:cs typeface="+mj-cs"/>
              <a:sym typeface="Arial"/>
            </a:endParaRPr>
          </a:p>
          <a:p>
            <a:pPr algn="just">
              <a:defRPr b="1" sz="2800"/>
            </a:pPr>
          </a:p>
          <a:p>
            <a:pPr algn="just">
              <a:defRPr b="1" sz="2800"/>
            </a:pPr>
            <a:r>
              <a:t>The first requirement was surely met by </a:t>
            </a:r>
            <a:r>
              <a:rPr i="1"/>
              <a:t>The Haunted Hotel</a:t>
            </a:r>
            <a:r>
              <a:t>, and even earlier films complied with it (</a:t>
            </a:r>
            <a:r>
              <a:rPr i="1"/>
              <a:t>Matches: An Appeal</a:t>
            </a:r>
            <a:r>
              <a:t>, by Arthur Melbourne Cooper, 1899).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81"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8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3" name="Matches: An Appeal (Arthur Melbourne Cooper, 1899)"/>
          <p:cNvSpPr txBox="1"/>
          <p:nvPr/>
        </p:nvSpPr>
        <p:spPr>
          <a:xfrm>
            <a:off x="971599" y="5805263"/>
            <a:ext cx="7056785"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Matches: An Appeal </a:t>
            </a:r>
            <a:r>
              <a:rPr i="0"/>
              <a:t>(Arthur Melbourne Cooper, 1899)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8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88" name="As to find evidence of the second requirement (rise of a new productive stage), however, it is necessary to wait until 1908: the year when, according to legend, a filmmaker finally discovered the trick behind Blackton’s The Haunted Hotel.…"/>
          <p:cNvSpPr txBox="1"/>
          <p:nvPr/>
        </p:nvSpPr>
        <p:spPr>
          <a:xfrm>
            <a:off x="467543" y="1196751"/>
            <a:ext cx="8208914" cy="49312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As to find evidence of the second requirement (rise of a new productive stage), however, it is necessary to wait until 1908: the year when, according to legend, a filmmaker finally discovered the trick behind Blackton’s </a:t>
            </a:r>
            <a:r>
              <a:rPr i="1"/>
              <a:t>The Haunted Hotel</a:t>
            </a:r>
            <a:r>
              <a:t>. </a:t>
            </a:r>
            <a:endParaRPr>
              <a:latin typeface="+mj-lt"/>
              <a:ea typeface="+mj-ea"/>
              <a:cs typeface="+mj-cs"/>
              <a:sym typeface="Arial"/>
            </a:endParaRPr>
          </a:p>
          <a:p>
            <a:pPr algn="just">
              <a:defRPr b="1" sz="2800"/>
            </a:pPr>
          </a:p>
          <a:p>
            <a:pPr algn="just">
              <a:defRPr b="1" sz="2800"/>
            </a:pPr>
          </a:p>
          <a:p>
            <a:pPr algn="just">
              <a:defRPr b="1" sz="2800"/>
            </a:pPr>
            <a:r>
              <a:t>That man was the eclectic artist Émile Courtet, also known as Émile Cohl (1857-1938), who in 1907, at 50, joined Gaumont to begin his career in cinema.</a:t>
            </a:r>
            <a:endParaRPr>
              <a:latin typeface="+mj-lt"/>
              <a:ea typeface="+mj-ea"/>
              <a:cs typeface="+mj-cs"/>
              <a:sym typeface="Arial"/>
            </a:endParaR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91"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1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93" name="Emile_Cohl_portrait.jpg" descr="Emile_Cohl_portrait.jpg"/>
          <p:cNvPicPr>
            <a:picLocks noChangeAspect="1"/>
          </p:cNvPicPr>
          <p:nvPr/>
        </p:nvPicPr>
        <p:blipFill>
          <a:blip r:embed="rId3">
            <a:extLst/>
          </a:blip>
          <a:stretch>
            <a:fillRect/>
          </a:stretch>
        </p:blipFill>
        <p:spPr>
          <a:xfrm>
            <a:off x="2267743" y="1037352"/>
            <a:ext cx="4320482" cy="582064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96"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1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98" name="Èmile Cohl…"/>
          <p:cNvSpPr txBox="1"/>
          <p:nvPr/>
        </p:nvSpPr>
        <p:spPr>
          <a:xfrm>
            <a:off x="467543" y="1196751"/>
            <a:ext cx="8208914" cy="585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800"/>
            </a:pPr>
            <a:r>
              <a:t>Èmile Cohl</a:t>
            </a:r>
          </a:p>
          <a:p>
            <a:pPr algn="ctr">
              <a:defRPr b="1" sz="2800"/>
            </a:pPr>
          </a:p>
          <a:p>
            <a:pPr marL="342900" indent="-342900" algn="just">
              <a:buSzPct val="100000"/>
              <a:buChar char="-"/>
              <a:defRPr b="1" sz="2000"/>
            </a:pPr>
            <a:r>
              <a:t>Born in 1857 from a rubber salesman and a linen seamstress.</a:t>
            </a:r>
            <a:endParaRPr>
              <a:latin typeface="+mj-lt"/>
              <a:ea typeface="+mj-ea"/>
              <a:cs typeface="+mj-cs"/>
              <a:sym typeface="Arial"/>
            </a:endParaRPr>
          </a:p>
          <a:p>
            <a:pPr marL="342900" indent="-342900" algn="just">
              <a:buSzPct val="100000"/>
              <a:buChar char="-"/>
              <a:defRPr b="1" sz="2000"/>
            </a:pPr>
            <a:r>
              <a:t>1867: Cohl discovers the works of André Gill, the best-known caricaturist of the day.</a:t>
            </a:r>
            <a:endParaRPr>
              <a:latin typeface="+mj-lt"/>
              <a:ea typeface="+mj-ea"/>
              <a:cs typeface="+mj-cs"/>
              <a:sym typeface="Arial"/>
            </a:endParaRPr>
          </a:p>
          <a:p>
            <a:pPr marL="342900" indent="-342900" algn="just">
              <a:buSzPct val="100000"/>
              <a:buChar char="-"/>
              <a:defRPr b="1" sz="2000"/>
            </a:pPr>
            <a:r>
              <a:t>1878: he changes his surname from Courtet to Cohl and becomes assistant to André Gill. He learns a style of caricature whose trademark was a large head atop a small puppet-like body.</a:t>
            </a:r>
            <a:endParaRPr>
              <a:latin typeface="+mj-lt"/>
              <a:ea typeface="+mj-ea"/>
              <a:cs typeface="+mj-cs"/>
              <a:sym typeface="Arial"/>
            </a:endParaRPr>
          </a:p>
          <a:p>
            <a:pPr marL="342900" indent="-342900" algn="just">
              <a:buSzPct val="100000"/>
              <a:buChar char="-"/>
              <a:defRPr b="1" sz="2000"/>
            </a:pPr>
            <a:r>
              <a:t>1879: editor of </a:t>
            </a:r>
            <a:r>
              <a:rPr i="1"/>
              <a:t>L’Hydropathe</a:t>
            </a:r>
            <a:r>
              <a:t>, satiric journal of the artistic circle Les Hydropathes, created in 1878 by Èmile Goudeau.</a:t>
            </a:r>
            <a:endParaRPr>
              <a:latin typeface="+mj-lt"/>
              <a:ea typeface="+mj-ea"/>
              <a:cs typeface="+mj-cs"/>
              <a:sym typeface="Arial"/>
            </a:endParaRPr>
          </a:p>
          <a:p>
            <a:pPr marL="342900" indent="-342900" algn="just">
              <a:buSzPct val="100000"/>
              <a:buChar char="-"/>
              <a:defRPr b="1" sz="2000"/>
            </a:pPr>
            <a:r>
              <a:t>1882: the Hydropathes are disbanded, Cohl joins the Incoherents, founded by Jules Lévy. </a:t>
            </a:r>
            <a:endParaRPr>
              <a:latin typeface="+mj-lt"/>
              <a:ea typeface="+mj-ea"/>
              <a:cs typeface="+mj-cs"/>
              <a:sym typeface="Arial"/>
            </a:endParaRPr>
          </a:p>
          <a:p>
            <a:pPr marL="342900" indent="-342900" algn="just">
              <a:buSzPct val="100000"/>
              <a:buChar char="-"/>
              <a:defRPr b="1" sz="2000"/>
            </a:pPr>
            <a:r>
              <a:t>1883: editor in chief at </a:t>
            </a:r>
            <a:r>
              <a:rPr i="1"/>
              <a:t>La Nouvelle Lune</a:t>
            </a:r>
            <a:r>
              <a:t>.</a:t>
            </a:r>
            <a:endParaRPr>
              <a:latin typeface="+mj-lt"/>
              <a:ea typeface="+mj-ea"/>
              <a:cs typeface="+mj-cs"/>
              <a:sym typeface="Arial"/>
            </a:endParaRPr>
          </a:p>
          <a:p>
            <a:pPr marL="342900" indent="-342900" algn="just">
              <a:buSzPct val="100000"/>
              <a:buChar char="-"/>
              <a:defRPr b="1" sz="2000"/>
            </a:pPr>
            <a:r>
              <a:t>1885: death of André Gill.</a:t>
            </a:r>
            <a:endParaRPr>
              <a:latin typeface="+mj-lt"/>
              <a:ea typeface="+mj-ea"/>
              <a:cs typeface="+mj-cs"/>
              <a:sym typeface="Arial"/>
            </a:endParaRPr>
          </a:p>
          <a:p>
            <a:pPr marL="342900" indent="-342900" algn="just">
              <a:buSzPct val="100000"/>
              <a:buChar char="-"/>
              <a:defRPr b="1" sz="2000"/>
            </a:pPr>
            <a:r>
              <a:t>1888: end of the Incoherents.</a:t>
            </a:r>
            <a:endParaRPr>
              <a:latin typeface="+mj-lt"/>
              <a:ea typeface="+mj-ea"/>
              <a:cs typeface="+mj-cs"/>
              <a:sym typeface="Arial"/>
            </a:endParaRPr>
          </a:p>
          <a:p>
            <a:pPr marL="342900" indent="-342900" algn="just">
              <a:buSzPct val="100000"/>
              <a:buChar char="-"/>
              <a:defRPr b="1" sz="2000"/>
            </a:pPr>
          </a:p>
          <a:p>
            <a:pPr marL="342900" indent="-342900" algn="just">
              <a:buSzPct val="100000"/>
              <a:buChar char="-"/>
              <a:defRPr b="1" sz="20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01"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03" name="emile cohl takahata.jpg" descr="emile cohl takahata.jpg"/>
          <p:cNvPicPr>
            <a:picLocks noChangeAspect="1"/>
          </p:cNvPicPr>
          <p:nvPr/>
        </p:nvPicPr>
        <p:blipFill>
          <a:blip r:embed="rId3">
            <a:extLst/>
          </a:blip>
          <a:stretch>
            <a:fillRect/>
          </a:stretch>
        </p:blipFill>
        <p:spPr>
          <a:xfrm>
            <a:off x="2180821" y="1052736"/>
            <a:ext cx="3332288" cy="5805264"/>
          </a:xfrm>
          <a:prstGeom prst="rect">
            <a:avLst/>
          </a:prstGeom>
          <a:ln w="12700">
            <a:miter lim="400000"/>
          </a:ln>
        </p:spPr>
      </p:pic>
      <p:sp>
        <p:nvSpPr>
          <p:cNvPr id="204" name="Les hommes d’aujourd’hui,…"/>
          <p:cNvSpPr txBox="1"/>
          <p:nvPr/>
        </p:nvSpPr>
        <p:spPr>
          <a:xfrm>
            <a:off x="5940152" y="5229199"/>
            <a:ext cx="2664297" cy="119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a:pPr>
            <a:r>
              <a:t>Les hommes d’aujourd’hui</a:t>
            </a:r>
            <a:r>
              <a:rPr i="0"/>
              <a:t>, </a:t>
            </a:r>
            <a:endParaRPr>
              <a:latin typeface="+mj-lt"/>
              <a:ea typeface="+mj-ea"/>
              <a:cs typeface="+mj-cs"/>
              <a:sym typeface="Arial"/>
            </a:endParaRPr>
          </a:p>
          <a:p>
            <a:pPr>
              <a:defRPr b="1"/>
            </a:pPr>
            <a:r>
              <a:t>no. 460, 1897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1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1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8" name="«Animation has bred a myth about its own origins that goes, according to the film historian’s lore, like this: Animation was virtually unknown until 1907. It was then that L’Hôtel hanté opened in Paris. The public response to this first animated film was so strong that all the French producers racked their brains trying to figure out the tricks that made objects move by themselves. After considerable difficulty, the secret was discovered and the history of cartoons could begin».…"/>
          <p:cNvSpPr txBox="1"/>
          <p:nvPr/>
        </p:nvSpPr>
        <p:spPr>
          <a:xfrm>
            <a:off x="467543" y="1124743"/>
            <a:ext cx="8208914" cy="509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«Animation has bred a myth about its own origins that goes, according to the film historian’s lore, like this: Animation was virtually unknown until 1907. It was then that </a:t>
            </a:r>
            <a:r>
              <a:rPr i="1"/>
              <a:t>L’Hôtel hanté </a:t>
            </a:r>
            <a:r>
              <a:t>opened in Paris. The public response to this first animated film was so strong that all the French producers racked their brains trying to figure out the tricks that made objects move by themselves. After considerable difficulty, the secret was discovered and the history of cartoons could begin».</a:t>
            </a:r>
            <a:endParaRPr>
              <a:latin typeface="+mj-lt"/>
              <a:ea typeface="+mj-ea"/>
              <a:cs typeface="+mj-cs"/>
              <a:sym typeface="Arial"/>
            </a:endParaRPr>
          </a:p>
          <a:p>
            <a:pPr algn="just">
              <a:defRPr sz="1800"/>
            </a:pPr>
            <a:r>
              <a:t>Donal Crafton, </a:t>
            </a:r>
            <a:r>
              <a:rPr i="1"/>
              <a:t>Before Mickey. The Animated Film 1898-1928</a:t>
            </a:r>
            <a:r>
              <a:t>, The University of Chicago Press, Chicago, 1993, p. 13.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07"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0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09" name="«Cohl was like a chameleon of many colours. He worked as a caricaturist for several magazines, such as Les hommes d’aujourd’hui, to which he supplied caricatures of Verlaine and Toulouse-Lautrec. (In 1894, that same magazine confirmed Cohl’s vast notoriety by dedicating to him a cover caricature signed by Uzès). In the 1880s, Cohl turned successfully to photography. His light comedies were performed in the theatres of the boulevards and, last but not least of his numerous hobbies, he was interested in puzzles and magic tricks».…"/>
          <p:cNvSpPr txBox="1"/>
          <p:nvPr/>
        </p:nvSpPr>
        <p:spPr>
          <a:xfrm>
            <a:off x="467543" y="1252061"/>
            <a:ext cx="8208914" cy="4930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pPr>
            <a:r>
              <a:t>«Cohl was like a chameleon of many colours. He worked as a caricaturist for several magazines, such as </a:t>
            </a:r>
            <a:r>
              <a:rPr i="1"/>
              <a:t>Les hommes d’aujourd’hui</a:t>
            </a:r>
            <a:r>
              <a:t>, to which he supplied caricatures of Verlaine and Toulouse-Lautrec. (In 1894, that same magazine confirmed Cohl’s vast notoriety by dedicating to him a cover caricature signed by Uzès). In the 1880s, Cohl turned successfully to photography. His light comedies were performed in the theatres of the boulevards and, last but not least of his numerous hobbies, he was interested in puzzles and magic tricks».</a:t>
            </a:r>
            <a:endParaRPr>
              <a:latin typeface="+mj-lt"/>
              <a:ea typeface="+mj-ea"/>
              <a:cs typeface="+mj-cs"/>
              <a:sym typeface="Arial"/>
            </a:endParaRPr>
          </a:p>
          <a:p>
            <a:pPr algn="just">
              <a:defRPr b="1" sz="2000"/>
            </a:pPr>
          </a:p>
          <a:p>
            <a:pPr algn="just">
              <a:defRPr sz="2000"/>
            </a:pPr>
            <a:r>
              <a:t>Giannalberto Bendazzi, </a:t>
            </a:r>
            <a:r>
              <a:rPr i="1"/>
              <a:t>Cartoons. One Hundred Years of Cinema Animation</a:t>
            </a:r>
            <a:r>
              <a:t>, John Libbey, London, 194, p. 9.</a:t>
            </a:r>
            <a:endParaRPr b="1">
              <a:latin typeface="+mj-lt"/>
              <a:ea typeface="+mj-ea"/>
              <a:cs typeface="+mj-cs"/>
              <a:sym typeface="Arial"/>
            </a:endParaRPr>
          </a:p>
          <a:p>
            <a:pPr marL="342900" indent="-342900" algn="just">
              <a:buSzPct val="100000"/>
              <a:buChar char="-"/>
              <a:defRPr b="1" sz="2000"/>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12"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1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4" name="«During the winter [of 1908], Cohl had been walking in Monmartre when he noticed a poster for a film that apparently stole an idea from one of his comic strips. That this was a common practice at the time did little to assuage his temper, and he stalked over to the Gaumont studios to demand compensation. There he was met by Louis Feuillade, the “artistic director” of the company and the future director of Fantomas. Feuillade, no doubt secretly amused by the old man’s wrath, offered him a job writing scenarios. […] Cohl took the offer seriously and wrote several féeries. […] While he was writing scenarios, Cohl was also working on the Fantasmagorie drawings. The cartoon was completed in July and released in August, and was an international success. Cohl’s subsequent work pleased Léon Gaumont, and in January 1909 […] he was made a full-time salaried director. By the time he left the studio in 1910, Cohl would complete 77 films».…"/>
          <p:cNvSpPr txBox="1"/>
          <p:nvPr/>
        </p:nvSpPr>
        <p:spPr>
          <a:xfrm>
            <a:off x="467543" y="1120551"/>
            <a:ext cx="8208914"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«During the winter [of 1908], Cohl had been walking in Monmartre when he noticed a poster for a film that apparently stole an idea from one of his comic strips. That this was a common practice at the time did little to assuage his temper, and he stalked over to the Gaumont studios to demand compensation. There he was met by Louis Feuillade, the “artistic director” of the company and the future director of </a:t>
            </a:r>
            <a:r>
              <a:rPr i="1"/>
              <a:t>Fantomas</a:t>
            </a:r>
            <a:r>
              <a:t>. Feuillade, no doubt secretly amused by the old man’s wrath, offered him a job writing scenarios. […] Cohl took the offer seriously and wrote several </a:t>
            </a:r>
            <a:r>
              <a:rPr i="1"/>
              <a:t>féeries</a:t>
            </a:r>
            <a:r>
              <a:t>. […] While he was writing scenarios, Cohl was also working on the </a:t>
            </a:r>
            <a:r>
              <a:rPr i="1"/>
              <a:t>Fantasmagorie</a:t>
            </a:r>
            <a:r>
              <a:t> drawings. The cartoon was completed in July and released in August, and was an international success. Cohl’s subsequent work pleased Léon Gaumont, and in January 1909 […] he was made a full-time salaried director. By the time he left the studio in 1910, Cohl would complete 77 films».</a:t>
            </a:r>
            <a:endParaRPr>
              <a:latin typeface="+mj-lt"/>
              <a:ea typeface="+mj-ea"/>
              <a:cs typeface="+mj-cs"/>
              <a:sym typeface="Arial"/>
            </a:endParaRPr>
          </a:p>
          <a:p>
            <a:pPr algn="just">
              <a:defRPr b="1" sz="2000"/>
            </a:pPr>
          </a:p>
          <a:p>
            <a:pPr algn="just">
              <a:defRPr sz="1800"/>
            </a:pPr>
            <a:r>
              <a:t>Donald Crafton, </a:t>
            </a:r>
            <a:r>
              <a:rPr i="1"/>
              <a:t>Before Mickey. The Animated Film 1898-1928</a:t>
            </a:r>
            <a:r>
              <a:t>, The Chicago University Press, Chicago, 1993, pp. 65-66.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17"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1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19" name="Fantasmagorie (Émile Cohl, 1908)"/>
          <p:cNvSpPr txBox="1"/>
          <p:nvPr/>
        </p:nvSpPr>
        <p:spPr>
          <a:xfrm>
            <a:off x="2339751" y="5877271"/>
            <a:ext cx="446449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Fantasmagorie </a:t>
            </a:r>
            <a:r>
              <a:rPr i="0"/>
              <a:t>(Émile Cohl, 1908)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22"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2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4" name="Does Fantasmagorie reference any “genre” of early cinema? Is it just a féerie?…"/>
          <p:cNvSpPr txBox="1"/>
          <p:nvPr/>
        </p:nvSpPr>
        <p:spPr>
          <a:xfrm>
            <a:off x="467543" y="1196751"/>
            <a:ext cx="8208914"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Does </a:t>
            </a:r>
            <a:r>
              <a:rPr i="1"/>
              <a:t>Fantasmagorie</a:t>
            </a:r>
            <a:r>
              <a:t> reference any “genre” of early cinema? Is it just a </a:t>
            </a:r>
            <a:r>
              <a:rPr i="1"/>
              <a:t>féerie</a:t>
            </a:r>
            <a:r>
              <a:t>?</a:t>
            </a:r>
            <a:endParaRPr>
              <a:latin typeface="+mj-lt"/>
              <a:ea typeface="+mj-ea"/>
              <a:cs typeface="+mj-cs"/>
              <a:sym typeface="Arial"/>
            </a:endParaRPr>
          </a:p>
          <a:p>
            <a:pPr algn="just">
              <a:defRPr b="1" sz="2000"/>
            </a:pPr>
          </a:p>
          <a:p>
            <a:pPr algn="just">
              <a:defRPr b="1" sz="2000"/>
            </a:pPr>
            <a:r>
              <a:t>At the beginning it foregrounds the author, just like in Blackton’s lighting sketches.</a:t>
            </a:r>
            <a:endParaRPr>
              <a:latin typeface="+mj-lt"/>
              <a:ea typeface="+mj-ea"/>
              <a:cs typeface="+mj-cs"/>
              <a:sym typeface="Arial"/>
            </a:endParaRPr>
          </a:p>
          <a:p>
            <a:pPr algn="just">
              <a:defRPr b="1" sz="2000"/>
            </a:pPr>
          </a:p>
          <a:p>
            <a:pPr algn="just">
              <a:defRPr b="1" sz="2000"/>
            </a:pPr>
            <a:r>
              <a:t>But then, the author “disappears”.</a:t>
            </a:r>
            <a:endParaRPr>
              <a:latin typeface="+mj-lt"/>
              <a:ea typeface="+mj-ea"/>
              <a:cs typeface="+mj-cs"/>
              <a:sym typeface="Arial"/>
            </a:endParaRPr>
          </a:p>
          <a:p>
            <a:pPr algn="just">
              <a:defRPr b="1" sz="2000"/>
            </a:pPr>
          </a:p>
          <a:p>
            <a:pPr algn="just">
              <a:defRPr b="1" sz="2000"/>
            </a:pPr>
            <a:r>
              <a:t>The attraction is no more the display of a magician’s “trick”. Animation is no more a matter of making things appear or disappear, or of moving objects around. The motion itself, instead, takes center stage, by causing seamless metamorphoses. The lines are simple, the characters are abstract and naive; but that does not matter, as Cohl is more interested in motion than in what is moving.</a:t>
            </a:r>
            <a:endParaRPr>
              <a:latin typeface="+mj-lt"/>
              <a:ea typeface="+mj-ea"/>
              <a:cs typeface="+mj-cs"/>
              <a:sym typeface="Arial"/>
            </a:endParaRPr>
          </a:p>
          <a:p>
            <a:pPr algn="just">
              <a:defRPr b="1" sz="2000"/>
            </a:pPr>
          </a:p>
          <a:p>
            <a:pPr algn="just">
              <a:defRPr b="1" sz="2000"/>
            </a:pPr>
            <a:r>
              <a:t>Moreover: with Cohl, animation starts to define its own visual grammar.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27"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2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29" name="Clair de lune espagnol (Émile Cohl, 1909)"/>
          <p:cNvSpPr txBox="1"/>
          <p:nvPr/>
        </p:nvSpPr>
        <p:spPr>
          <a:xfrm>
            <a:off x="1691680" y="5877271"/>
            <a:ext cx="547260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Clair de lune espagnol </a:t>
            </a:r>
            <a:r>
              <a:rPr i="0"/>
              <a:t>(Émile Cohl, 1909)</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32"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3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4" name="Le retapeur de cervelles (Émile Cohl, 1910)"/>
          <p:cNvSpPr txBox="1"/>
          <p:nvPr/>
        </p:nvSpPr>
        <p:spPr>
          <a:xfrm>
            <a:off x="1691679" y="5877271"/>
            <a:ext cx="568863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Le retapeur de cervelles </a:t>
            </a:r>
            <a:r>
              <a:rPr i="0"/>
              <a:t>(Émile Cohl, 1910)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37"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3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39" name="Le cheveu délateur (Émile Cohl, 1911)"/>
          <p:cNvSpPr txBox="1"/>
          <p:nvPr/>
        </p:nvSpPr>
        <p:spPr>
          <a:xfrm>
            <a:off x="1979711" y="5877271"/>
            <a:ext cx="5040562"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Le cheveu délateur </a:t>
            </a:r>
            <a:r>
              <a:rPr i="0"/>
              <a:t>(Émile Cohl, 1911)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42"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4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44" name="In 1910, after an unsuccessful request for a raise, Cohl left Gaumont for Pathé. But he was pressured to do live-action and trick films. Only one of his eigth Pathé films survives – Le Retapeur de cervelles.…"/>
          <p:cNvSpPr txBox="1"/>
          <p:nvPr/>
        </p:nvSpPr>
        <p:spPr>
          <a:xfrm>
            <a:off x="467543" y="1196751"/>
            <a:ext cx="8208914" cy="484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800"/>
            </a:pPr>
            <a:r>
              <a:t>In 1910, after an unsuccessful request for a raise, Cohl left Gaumont for Pathé. But he was pressured to do live-action and trick films. Only one of his eigth Pathé films survives – </a:t>
            </a:r>
            <a:r>
              <a:rPr i="1"/>
              <a:t>Le Retapeur de cervelles</a:t>
            </a:r>
            <a:r>
              <a:t>.</a:t>
            </a:r>
            <a:endParaRPr>
              <a:latin typeface="+mj-lt"/>
              <a:ea typeface="+mj-ea"/>
              <a:cs typeface="+mj-cs"/>
              <a:sym typeface="Arial"/>
            </a:endParaRPr>
          </a:p>
          <a:p>
            <a:pPr algn="just">
              <a:defRPr b="1" sz="1800"/>
            </a:pPr>
          </a:p>
          <a:p>
            <a:pPr algn="just">
              <a:defRPr b="1" sz="1800"/>
            </a:pPr>
            <a:r>
              <a:t>Through his friend and technical mentor Étienne Arnaud, Cohl was able to find a new job at the Eclair Company Studio in Fort Lee, New Jersey, USA.</a:t>
            </a:r>
            <a:endParaRPr>
              <a:latin typeface="+mj-lt"/>
              <a:ea typeface="+mj-ea"/>
              <a:cs typeface="+mj-cs"/>
              <a:sym typeface="Arial"/>
            </a:endParaRPr>
          </a:p>
          <a:p>
            <a:pPr algn="just">
              <a:defRPr b="1" sz="1800"/>
            </a:pPr>
          </a:p>
          <a:p>
            <a:pPr algn="just">
              <a:defRPr b="1" sz="1800"/>
            </a:pPr>
            <a:r>
              <a:t>From 1912 to 1914 Cohl worked on the series “The Newlyweds”, based on a newspaper comic strip by George McManus.</a:t>
            </a:r>
            <a:endParaRPr>
              <a:latin typeface="+mj-lt"/>
              <a:ea typeface="+mj-ea"/>
              <a:cs typeface="+mj-cs"/>
              <a:sym typeface="Arial"/>
            </a:endParaRPr>
          </a:p>
          <a:p>
            <a:pPr algn="just">
              <a:defRPr b="1" sz="1800"/>
            </a:pPr>
          </a:p>
          <a:p>
            <a:pPr algn="just">
              <a:defRPr b="1" sz="1800"/>
            </a:pPr>
            <a:r>
              <a:t>It was in an advertisement for “The Newlyweds” that the phrase “animated cartoons” was first used to describe this new genre.</a:t>
            </a:r>
            <a:endParaRPr>
              <a:latin typeface="+mj-lt"/>
              <a:ea typeface="+mj-ea"/>
              <a:cs typeface="+mj-cs"/>
              <a:sym typeface="Arial"/>
            </a:endParaRPr>
          </a:p>
          <a:p>
            <a:pPr algn="just">
              <a:defRPr b="1" sz="1800"/>
            </a:pPr>
          </a:p>
          <a:p>
            <a:pPr algn="just">
              <a:defRPr b="1" sz="1800"/>
            </a:pPr>
            <a:r>
              <a:t>A fire destroyed all of Cohl’s American works in 1914. A fire, indirectly, marked also the end of Cohl’s existence: in 1937, poor and forgotten, he knocked over an oil lamp. He died of pneumonia in a charity hospital, on January 20, 1938.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47"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4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49" name="Cohl “created” animation also because with his work, for the first time, he defined what is an animator.…"/>
          <p:cNvSpPr txBox="1"/>
          <p:nvPr/>
        </p:nvSpPr>
        <p:spPr>
          <a:xfrm>
            <a:off x="467543" y="1196751"/>
            <a:ext cx="8208914"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a:pPr>
            <a:r>
              <a:t>Cohl “created” animation also because with his work, for the first time, he defined what is an animator.</a:t>
            </a:r>
            <a:endParaRPr>
              <a:latin typeface="+mj-lt"/>
              <a:ea typeface="+mj-ea"/>
              <a:cs typeface="+mj-cs"/>
              <a:sym typeface="Arial"/>
            </a:endParaRPr>
          </a:p>
          <a:p>
            <a:pPr algn="just">
              <a:defRPr b="1"/>
            </a:pPr>
          </a:p>
          <a:p>
            <a:pPr algn="just">
              <a:defRPr b="1"/>
            </a:pPr>
            <a:r>
              <a:t>«He became the first of many similar individuals who would eventually populate animation studios everywhere. Among the distinctive features of this personality profile are a background in journalism, a compulsion to sketch, “workaholic” tendencies, and a well-developed but idiosyncratic sense of humor. Cohl was the first to bring to the cinema the necessary qualities of intellect, imagination, patience, and the obsessive love of drawing that would mark other great animators».</a:t>
            </a:r>
            <a:endParaRPr>
              <a:latin typeface="+mj-lt"/>
              <a:ea typeface="+mj-ea"/>
              <a:cs typeface="+mj-cs"/>
              <a:sym typeface="Arial"/>
            </a:endParaRPr>
          </a:p>
          <a:p>
            <a:pPr algn="just"/>
          </a:p>
          <a:p>
            <a:pPr algn="just"/>
            <a:r>
              <a:t>Crafton, </a:t>
            </a:r>
            <a:r>
              <a:rPr i="1"/>
              <a:t>op. cit.</a:t>
            </a:r>
            <a:r>
              <a:t>, p. 60.</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52" name="The Beginning of Animated Cinema…"/>
          <p:cNvSpPr txBox="1"/>
          <p:nvPr/>
        </p:nvSpPr>
        <p:spPr>
          <a:xfrm>
            <a:off x="3538906" y="188639"/>
            <a:ext cx="5240363"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Émile Cohl</a:t>
            </a:r>
          </a:p>
        </p:txBody>
      </p:sp>
      <p:pic>
        <p:nvPicPr>
          <p:cNvPr id="25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54" name="Bayeux Cohl.jpg" descr="Bayeux Cohl.jpg"/>
          <p:cNvPicPr>
            <a:picLocks noChangeAspect="1"/>
          </p:cNvPicPr>
          <p:nvPr/>
        </p:nvPicPr>
        <p:blipFill>
          <a:blip r:embed="rId3">
            <a:extLst/>
          </a:blip>
          <a:stretch>
            <a:fillRect/>
          </a:stretch>
        </p:blipFill>
        <p:spPr>
          <a:xfrm>
            <a:off x="0" y="2339482"/>
            <a:ext cx="9144000" cy="209437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21"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2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3" name="The Haunted Hotel; or, The Strange Adventures of a Traveler…"/>
          <p:cNvSpPr txBox="1"/>
          <p:nvPr/>
        </p:nvSpPr>
        <p:spPr>
          <a:xfrm>
            <a:off x="686043" y="5586679"/>
            <a:ext cx="7771914"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b="1" i="1"/>
            </a:pPr>
            <a:r>
              <a:t>The Haunted Hotel; or, The Strange Adventures of a Traveler </a:t>
            </a:r>
          </a:p>
          <a:p>
            <a:pPr algn="ctr">
              <a:defRPr b="1"/>
            </a:pPr>
            <a:r>
              <a:t>(Vitagraph of America, James Stuart Blackton, 1907)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57" name="Animation in the USA 1"/>
          <p:cNvSpPr txBox="1"/>
          <p:nvPr/>
        </p:nvSpPr>
        <p:spPr>
          <a:xfrm>
            <a:off x="5300537" y="260647"/>
            <a:ext cx="3484589"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Animation in the USA 1</a:t>
            </a:r>
          </a:p>
        </p:txBody>
      </p:sp>
      <p:pic>
        <p:nvPicPr>
          <p:cNvPr id="25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59" name="Cohl’s presence in the USA was probably highly influential for local animators.…"/>
          <p:cNvSpPr txBox="1"/>
          <p:nvPr/>
        </p:nvSpPr>
        <p:spPr>
          <a:xfrm>
            <a:off x="467543" y="1124744"/>
            <a:ext cx="8208914" cy="498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Cohl’s presence in the USA was probably highly influential for local animators.</a:t>
            </a:r>
            <a:endParaRPr>
              <a:latin typeface="+mj-lt"/>
              <a:ea typeface="+mj-ea"/>
              <a:cs typeface="+mj-cs"/>
              <a:sym typeface="Arial"/>
            </a:endParaRPr>
          </a:p>
          <a:p>
            <a:pPr algn="just">
              <a:defRPr b="1" sz="2800"/>
            </a:pPr>
          </a:p>
          <a:p>
            <a:pPr algn="just">
              <a:defRPr b="1" sz="2800"/>
            </a:pPr>
            <a:r>
              <a:t>Cohl could have been visited by Canadian Raoul Barré during his 1912-13 stay in Fort Lee.</a:t>
            </a:r>
            <a:endParaRPr>
              <a:latin typeface="+mj-lt"/>
              <a:ea typeface="+mj-ea"/>
              <a:cs typeface="+mj-cs"/>
              <a:sym typeface="Arial"/>
            </a:endParaRPr>
          </a:p>
          <a:p>
            <a:pPr algn="just">
              <a:defRPr b="1" sz="2800"/>
            </a:pPr>
          </a:p>
          <a:p>
            <a:pPr algn="just">
              <a:defRPr b="1" sz="2800"/>
            </a:pPr>
            <a:r>
              <a:t>Writing in 1927, Winsor McCay recalled that his first inspiration for “modern cartoon movies” came to him in 1909. Although he did not acknowledge Cohl, the date corresponds to the height of the French filmmaker’s American vogue.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6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6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64" name="Winsor McCay (1869 or 1871- 1934) was a self-taught artist from Spring Lake, Michigan. He studied only for a few days in a commercial art school when his family moved to Chicago.…"/>
          <p:cNvSpPr txBox="1"/>
          <p:nvPr/>
        </p:nvSpPr>
        <p:spPr>
          <a:xfrm>
            <a:off x="467543" y="1124744"/>
            <a:ext cx="8208914"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700"/>
            </a:pPr>
            <a:r>
              <a:t>Winsor McCay (1869 or 1871- 1934) was a self-taught artist from Spring Lake, Michigan. He studied only for a few days in a commercial art school when his family moved to Chicago.</a:t>
            </a:r>
            <a:endParaRPr>
              <a:latin typeface="+mj-lt"/>
              <a:ea typeface="+mj-ea"/>
              <a:cs typeface="+mj-cs"/>
              <a:sym typeface="Arial"/>
            </a:endParaRPr>
          </a:p>
          <a:p>
            <a:pPr algn="just">
              <a:defRPr b="1" sz="2700"/>
            </a:pPr>
          </a:p>
          <a:p>
            <a:pPr algn="just">
              <a:defRPr b="1" sz="2700"/>
            </a:pPr>
            <a:r>
              <a:t>He perfectioned his skills by drawing billboard signs in Cincinnati. But his career as a comic artist and illustrator started when he became an artist-reporter for the Cincinnati </a:t>
            </a:r>
            <a:r>
              <a:rPr i="1"/>
              <a:t>Commercial Tribune</a:t>
            </a:r>
            <a:r>
              <a:t>.</a:t>
            </a:r>
            <a:endParaRPr>
              <a:latin typeface="+mj-lt"/>
              <a:ea typeface="+mj-ea"/>
              <a:cs typeface="+mj-cs"/>
              <a:sym typeface="Arial"/>
            </a:endParaRPr>
          </a:p>
          <a:p>
            <a:pPr algn="just">
              <a:defRPr b="1" sz="2700"/>
            </a:pPr>
          </a:p>
          <a:p>
            <a:pPr algn="just">
              <a:defRPr b="1" sz="2700"/>
            </a:pPr>
            <a:r>
              <a:t>Starting from 1903, he worked on multiple comic series for the </a:t>
            </a:r>
            <a:r>
              <a:rPr i="1"/>
              <a:t>Evening Telegram </a:t>
            </a:r>
            <a:r>
              <a:t>and the </a:t>
            </a:r>
            <a:r>
              <a:rPr i="1"/>
              <a:t>Herald</a:t>
            </a:r>
            <a:r>
              <a:t>, in New York.</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6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6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69" name="Sammy Sneeze.jpg" descr="Sammy Sneeze.jpg"/>
          <p:cNvPicPr>
            <a:picLocks noChangeAspect="1"/>
          </p:cNvPicPr>
          <p:nvPr/>
        </p:nvPicPr>
        <p:blipFill>
          <a:blip r:embed="rId3">
            <a:extLst/>
          </a:blip>
          <a:stretch>
            <a:fillRect/>
          </a:stretch>
        </p:blipFill>
        <p:spPr>
          <a:xfrm>
            <a:off x="0" y="986558"/>
            <a:ext cx="9144000" cy="589190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7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7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74" name="Henrietta.jpg" descr="Henrietta.jpg"/>
          <p:cNvPicPr>
            <a:picLocks noChangeAspect="1"/>
          </p:cNvPicPr>
          <p:nvPr/>
        </p:nvPicPr>
        <p:blipFill>
          <a:blip r:embed="rId3">
            <a:extLst/>
          </a:blip>
          <a:stretch>
            <a:fillRect/>
          </a:stretch>
        </p:blipFill>
        <p:spPr>
          <a:xfrm>
            <a:off x="-16379" y="1013074"/>
            <a:ext cx="9144001" cy="58672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7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7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79" name="Winsor_McCay_-_Dream_of_the_Rarebit_Fiend_(1909-06-05).jpg" descr="Winsor_McCay_-_Dream_of_the_Rarebit_Fiend_(1909-06-05).jpg"/>
          <p:cNvPicPr>
            <a:picLocks noChangeAspect="1"/>
          </p:cNvPicPr>
          <p:nvPr/>
        </p:nvPicPr>
        <p:blipFill>
          <a:blip r:embed="rId3">
            <a:extLst/>
          </a:blip>
          <a:stretch>
            <a:fillRect/>
          </a:stretch>
        </p:blipFill>
        <p:spPr>
          <a:xfrm>
            <a:off x="0" y="980726"/>
            <a:ext cx="9144000" cy="58153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8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8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84" name="Little Nemo 1.jpg" descr="Little Nemo 1.jpg"/>
          <p:cNvPicPr>
            <a:picLocks noChangeAspect="1"/>
          </p:cNvPicPr>
          <p:nvPr/>
        </p:nvPicPr>
        <p:blipFill>
          <a:blip r:embed="rId3">
            <a:extLst/>
          </a:blip>
          <a:stretch>
            <a:fillRect/>
          </a:stretch>
        </p:blipFill>
        <p:spPr>
          <a:xfrm>
            <a:off x="2555775" y="980728"/>
            <a:ext cx="4407955" cy="58772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8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8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89" name="Little_Nemo_Elephant_1.jpg" descr="Little_Nemo_Elephant_1.jpg"/>
          <p:cNvPicPr>
            <a:picLocks noChangeAspect="1"/>
          </p:cNvPicPr>
          <p:nvPr/>
        </p:nvPicPr>
        <p:blipFill>
          <a:blip r:embed="rId3">
            <a:extLst/>
          </a:blip>
          <a:stretch>
            <a:fillRect/>
          </a:stretch>
        </p:blipFill>
        <p:spPr>
          <a:xfrm>
            <a:off x="2411759" y="980116"/>
            <a:ext cx="4464498" cy="587612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9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9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294" name="From 1906, McCay started also acting as the main performer of his “Seven Ages” vaudeville act. He also collaborated on a Broadway staging of his Little Nemo in Slumberland (written by Harry B. Smith and scored by Victor Herbert).…"/>
          <p:cNvSpPr txBox="1"/>
          <p:nvPr/>
        </p:nvSpPr>
        <p:spPr>
          <a:xfrm>
            <a:off x="467543" y="1124744"/>
            <a:ext cx="8208914" cy="527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From 1906, McCay started also acting as the main performer of his “Seven Ages” vaudeville act. He also collaborated on a Broadway staging of his </a:t>
            </a:r>
            <a:r>
              <a:rPr i="1"/>
              <a:t>Little Nemo in Slumberland</a:t>
            </a:r>
            <a:r>
              <a:t> (written by Harry B. Smith and scored by Victor Herbert).</a:t>
            </a:r>
            <a:endParaRPr>
              <a:latin typeface="+mj-lt"/>
              <a:ea typeface="+mj-ea"/>
              <a:cs typeface="+mj-cs"/>
              <a:sym typeface="Arial"/>
            </a:endParaRPr>
          </a:p>
          <a:p>
            <a:pPr algn="just">
              <a:defRPr b="1" sz="2000"/>
            </a:pPr>
          </a:p>
          <a:p>
            <a:pPr algn="just">
              <a:defRPr b="1" sz="2000"/>
            </a:pPr>
            <a:r>
              <a:t>In 1906, Edwin S. Porter filmed an adaptation of McCay’s </a:t>
            </a:r>
            <a:r>
              <a:rPr i="1"/>
              <a:t>Dream of a Rarebit Fiend</a:t>
            </a:r>
            <a:r>
              <a:t>.</a:t>
            </a:r>
            <a:endParaRPr>
              <a:latin typeface="+mj-lt"/>
              <a:ea typeface="+mj-ea"/>
              <a:cs typeface="+mj-cs"/>
              <a:sym typeface="Arial"/>
            </a:endParaRPr>
          </a:p>
          <a:p>
            <a:pPr algn="just">
              <a:defRPr b="1" sz="2000"/>
            </a:pPr>
          </a:p>
          <a:p>
            <a:pPr algn="just">
              <a:defRPr b="1" sz="2000"/>
            </a:pPr>
            <a:r>
              <a:t>In 1911, McCay signed with the newspaper company of William Randolph Hearst.</a:t>
            </a:r>
            <a:endParaRPr>
              <a:latin typeface="+mj-lt"/>
              <a:ea typeface="+mj-ea"/>
              <a:cs typeface="+mj-cs"/>
              <a:sym typeface="Arial"/>
            </a:endParaRPr>
          </a:p>
          <a:p>
            <a:pPr algn="just">
              <a:defRPr b="1" sz="2000"/>
            </a:pPr>
          </a:p>
          <a:p>
            <a:pPr algn="just">
              <a:defRPr b="1" i="1" sz="2000"/>
            </a:pPr>
            <a:r>
              <a:t>Little Nemo in Slumberland </a:t>
            </a:r>
            <a:r>
              <a:rPr i="0"/>
              <a:t>continued until 1914, with the new title </a:t>
            </a:r>
            <a:r>
              <a:t>In the Land of Wonderful Dreams</a:t>
            </a:r>
            <a:r>
              <a:rPr i="0"/>
              <a:t>. But the </a:t>
            </a:r>
            <a:r>
              <a:t>Herald</a:t>
            </a:r>
            <a:r>
              <a:rPr i="0"/>
              <a:t> obtained an injunction, and McCay had to stop drawing his comic.</a:t>
            </a:r>
            <a:endParaRPr>
              <a:latin typeface="+mj-lt"/>
              <a:ea typeface="+mj-ea"/>
              <a:cs typeface="+mj-cs"/>
              <a:sym typeface="Arial"/>
            </a:endParaRPr>
          </a:p>
          <a:p>
            <a:pPr algn="just">
              <a:defRPr b="1" sz="2000"/>
            </a:pPr>
          </a:p>
          <a:p>
            <a:pPr algn="just">
              <a:defRPr b="1" sz="2000"/>
            </a:pPr>
            <a:r>
              <a:t>He reprised it only when he returned to the </a:t>
            </a:r>
            <a:r>
              <a:rPr i="1"/>
              <a:t>Herald</a:t>
            </a:r>
            <a:r>
              <a:t> (1924-1926)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29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29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299" name="Dream_of_the_Rarebit_Fiend_1905-01-28.jpg" descr="Dream_of_the_Rarebit_Fiend_1905-01-28.jpg"/>
          <p:cNvPicPr>
            <a:picLocks noChangeAspect="1"/>
          </p:cNvPicPr>
          <p:nvPr/>
        </p:nvPicPr>
        <p:blipFill>
          <a:blip r:embed="rId3">
            <a:extLst/>
          </a:blip>
          <a:stretch>
            <a:fillRect/>
          </a:stretch>
        </p:blipFill>
        <p:spPr>
          <a:xfrm>
            <a:off x="2339751" y="980726"/>
            <a:ext cx="4464498" cy="58053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0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0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04" name="Dream of a Rarebit Fiend (Edwin S. Porter, 1906)"/>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Dream of a Rarebit Fiend </a:t>
            </a:r>
            <a:r>
              <a:rPr i="0"/>
              <a:t>(Edwin S. Porter, 1906)</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2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2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8" name="Why was The Haunted Hotel a success?…"/>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Why was </a:t>
            </a:r>
            <a:r>
              <a:rPr i="1"/>
              <a:t>The Haunted Hotel </a:t>
            </a:r>
            <a:r>
              <a:t>a success?</a:t>
            </a:r>
            <a:endParaRPr>
              <a:latin typeface="+mj-lt"/>
              <a:ea typeface="+mj-ea"/>
              <a:cs typeface="+mj-cs"/>
              <a:sym typeface="Arial"/>
            </a:endParaRPr>
          </a:p>
          <a:p>
            <a:pPr algn="just">
              <a:defRPr b="1" sz="2800"/>
            </a:pPr>
          </a:p>
          <a:p>
            <a:pPr algn="just">
              <a:defRPr b="1" sz="2800"/>
            </a:pPr>
            <a:r>
              <a:t>The theme was not new. It was quite a common plot for stage acts and early films.</a:t>
            </a:r>
            <a:endParaRPr>
              <a:latin typeface="+mj-lt"/>
              <a:ea typeface="+mj-ea"/>
              <a:cs typeface="+mj-cs"/>
              <a:sym typeface="Arial"/>
            </a:endParaRPr>
          </a:p>
          <a:p>
            <a:pPr algn="just">
              <a:defRPr b="1" sz="2800"/>
            </a:pPr>
          </a:p>
          <a:p>
            <a:pPr algn="just">
              <a:defRPr b="1" sz="2800"/>
            </a:pPr>
            <a:r>
              <a:t>Donald Crafton lists at least seven films with a similar story among 1896 and 1900.</a:t>
            </a:r>
            <a:endParaRPr>
              <a:latin typeface="+mj-lt"/>
              <a:ea typeface="+mj-ea"/>
              <a:cs typeface="+mj-cs"/>
              <a:sym typeface="Arial"/>
            </a:endParaRPr>
          </a:p>
          <a:p>
            <a:pPr algn="just">
              <a:defRPr b="1" sz="2800"/>
            </a:pPr>
          </a:p>
          <a:p>
            <a:pPr algn="just">
              <a:defRPr b="1" sz="2800"/>
            </a:pPr>
            <a:r>
              <a:t>Some of them were by Georges Méliès, pioneer and master of “trick” films.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0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0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09" name="In 1911 McCay released his first film, Little Nemo (1911). The live action parts were shot by James Stuart Blackton.…"/>
          <p:cNvSpPr txBox="1"/>
          <p:nvPr/>
        </p:nvSpPr>
        <p:spPr>
          <a:xfrm>
            <a:off x="467543" y="1124744"/>
            <a:ext cx="8208914" cy="476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900"/>
            </a:pPr>
            <a:r>
              <a:t>In 1911 McCay released his first film, </a:t>
            </a:r>
            <a:r>
              <a:rPr i="1"/>
              <a:t>Little Nemo </a:t>
            </a:r>
            <a:r>
              <a:t>(1911). The live action parts were shot by James Stuart Blackton.</a:t>
            </a:r>
            <a:endParaRPr>
              <a:latin typeface="+mj-lt"/>
              <a:ea typeface="+mj-ea"/>
              <a:cs typeface="+mj-cs"/>
              <a:sym typeface="Arial"/>
            </a:endParaRPr>
          </a:p>
          <a:p>
            <a:pPr algn="just">
              <a:defRPr b="1" sz="1900"/>
            </a:pPr>
          </a:p>
          <a:p>
            <a:pPr algn="just">
              <a:defRPr b="1" sz="1900"/>
            </a:pPr>
            <a:r>
              <a:t>It was followed by at least three outstanding works:</a:t>
            </a:r>
            <a:endParaRPr>
              <a:latin typeface="+mj-lt"/>
              <a:ea typeface="+mj-ea"/>
              <a:cs typeface="+mj-cs"/>
              <a:sym typeface="Arial"/>
            </a:endParaRPr>
          </a:p>
          <a:p>
            <a:pPr algn="just">
              <a:defRPr b="1" sz="1900"/>
            </a:pPr>
          </a:p>
          <a:p>
            <a:pPr algn="just">
              <a:defRPr b="1" i="1" sz="1900"/>
            </a:pPr>
            <a:r>
              <a:t>How a Mosquito Operates </a:t>
            </a:r>
            <a:r>
              <a:rPr i="0"/>
              <a:t>(1912); live prolog lost. It was produced and photographed by Vitagraph, but McCay did not allow the studio to distribute the film in the USA, where it would compete with his vaudeville act.</a:t>
            </a:r>
            <a:endParaRPr>
              <a:latin typeface="+mj-lt"/>
              <a:ea typeface="+mj-ea"/>
              <a:cs typeface="+mj-cs"/>
              <a:sym typeface="Arial"/>
            </a:endParaRPr>
          </a:p>
          <a:p>
            <a:pPr algn="just">
              <a:defRPr b="1" sz="1900"/>
            </a:pPr>
          </a:p>
          <a:p>
            <a:pPr algn="just">
              <a:defRPr b="1" i="1" sz="1900"/>
            </a:pPr>
            <a:r>
              <a:t>Gertie</a:t>
            </a:r>
            <a:r>
              <a:rPr i="0"/>
              <a:t> (1914), made especially for a vaudeville act. Because of the success of this film, Hearst invoked the exclusivity clause in his contract. McCay had to restrict his show to New York; his vaudeville career was finished. He later adapted Gertie for screening in theaters, by adding a live prolog and intertitles.</a:t>
            </a:r>
            <a:endParaRPr>
              <a:latin typeface="+mj-lt"/>
              <a:ea typeface="+mj-ea"/>
              <a:cs typeface="+mj-cs"/>
              <a:sym typeface="Arial"/>
            </a:endParaRPr>
          </a:p>
          <a:p>
            <a:pPr algn="just">
              <a:defRPr b="1" sz="1900"/>
            </a:pPr>
          </a:p>
          <a:p>
            <a:pPr algn="just">
              <a:defRPr b="1" i="1" sz="1900"/>
            </a:pPr>
            <a:r>
              <a:t>The Sinking of the Lusitania </a:t>
            </a:r>
            <a:r>
              <a:rPr i="0"/>
              <a:t>(1918): an animated propaganda documentary, and the first attempt of McCay at using cels.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1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1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14" name="Little Nemo (Winsor McCay, 1911)"/>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Little Nemo </a:t>
            </a:r>
            <a:r>
              <a:rPr i="0"/>
              <a:t>(Winsor McCay, 1911)</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1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1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19" name="How a Mosquito Operates (Winsor McCay, 1912)"/>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How a Mosquito Operates </a:t>
            </a:r>
            <a:r>
              <a:rPr i="0"/>
              <a:t>(Winsor McCay, 1912)</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2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2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24" name="Gertie (Winsor McCay, 1914)"/>
          <p:cNvSpPr txBox="1"/>
          <p:nvPr/>
        </p:nvSpPr>
        <p:spPr>
          <a:xfrm>
            <a:off x="1259631" y="5949279"/>
            <a:ext cx="6480721"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Gertie </a:t>
            </a:r>
            <a:r>
              <a:rPr i="0"/>
              <a:t>(Winsor McCay, 1914)</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27"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2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29" name="The Sinking of the Lusitania (Winsor McCay, 1918)"/>
          <p:cNvSpPr txBox="1"/>
          <p:nvPr/>
        </p:nvSpPr>
        <p:spPr>
          <a:xfrm>
            <a:off x="1259632" y="5949279"/>
            <a:ext cx="6624736"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i="1"/>
            </a:pPr>
            <a:r>
              <a:t>The Sinking of the Lusitania </a:t>
            </a:r>
            <a:r>
              <a:rPr i="0"/>
              <a:t>(Winsor McCay, 1918)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32" name="Animation in the USA 1…"/>
          <p:cNvSpPr txBox="1"/>
          <p:nvPr/>
        </p:nvSpPr>
        <p:spPr>
          <a:xfrm>
            <a:off x="5251829" y="188639"/>
            <a:ext cx="3484589" cy="7239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Animation in the USA 1</a:t>
            </a:r>
            <a:endParaRPr>
              <a:latin typeface="+mj-lt"/>
              <a:ea typeface="+mj-ea"/>
              <a:cs typeface="+mj-cs"/>
              <a:sym typeface="Arial"/>
            </a:endParaRPr>
          </a:p>
          <a:p>
            <a:pPr indent="39687" algn="r">
              <a:defRPr sz="1800">
                <a:solidFill>
                  <a:schemeClr val="accent3">
                    <a:lumOff val="44000"/>
                  </a:schemeClr>
                </a:solidFill>
              </a:defRPr>
            </a:pPr>
            <a:r>
              <a:t>Winsor McCay</a:t>
            </a:r>
          </a:p>
        </p:txBody>
      </p:sp>
      <p:pic>
        <p:nvPicPr>
          <p:cNvPr id="33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34" name="McCay returned to animation during the 20s; however, he was no more competitive. Animation, in the USA, was undergoing a radical change in its production system: the painstaking and time-consuming efforts of single artists were giving place to studios were work was rationally parcellized among a team of professionals. This speeded up the production, reduced the costs and boosted the income.…"/>
          <p:cNvSpPr txBox="1"/>
          <p:nvPr/>
        </p:nvSpPr>
        <p:spPr>
          <a:xfrm>
            <a:off x="467543" y="1124743"/>
            <a:ext cx="8208914" cy="534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1900"/>
            </a:pPr>
            <a:r>
              <a:t>McCay returned to animation during the 20s; however, he was no more competitive. Animation, in the USA, was undergoing a radical change in its production system: the painstaking and time-consuming efforts of single artists were giving place to studios were work was rationally parcellized among a team of professionals. This speeded up the production, reduced the costs and boosted the income.</a:t>
            </a:r>
            <a:endParaRPr>
              <a:latin typeface="+mj-lt"/>
              <a:ea typeface="+mj-ea"/>
              <a:cs typeface="+mj-cs"/>
              <a:sym typeface="Arial"/>
            </a:endParaRPr>
          </a:p>
          <a:p>
            <a:pPr algn="just">
              <a:defRPr b="1" sz="1900"/>
            </a:pPr>
          </a:p>
          <a:p>
            <a:pPr algn="just">
              <a:defRPr b="1" sz="1900"/>
            </a:pPr>
            <a:r>
              <a:t>McCay was not an industrial or a technician. His legacy consists of extraordinary artistic insights about naturalism in animation. He took Cohl’s aesthetics of metamorphic motion and joined it with a new interest in </a:t>
            </a:r>
            <a:r>
              <a:rPr i="1"/>
              <a:t>trompe l’oeil </a:t>
            </a:r>
            <a:r>
              <a:t>illusionism. This mix of free creativity and naturalism defined the aesthetic ground rules for all later American animation.</a:t>
            </a:r>
            <a:endParaRPr>
              <a:latin typeface="+mj-lt"/>
              <a:ea typeface="+mj-ea"/>
              <a:cs typeface="+mj-cs"/>
              <a:sym typeface="Arial"/>
            </a:endParaRPr>
          </a:p>
          <a:p>
            <a:pPr algn="just">
              <a:defRPr b="1" sz="1900"/>
            </a:pPr>
          </a:p>
          <a:p>
            <a:pPr algn="just">
              <a:defRPr b="1" sz="1900"/>
            </a:pPr>
            <a:r>
              <a:t>In McCay’s animation, even if the author is often part of the show, there is also a complementary and contrary tendency of the work to absorb and replace its creator. Little Nemo draws; McCay leaves as an animated drawing on top of Gertie; animation can become a “historical record”. This tendency would also leave a mark in the history of American animation.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337" name="Suggested readings"/>
          <p:cNvSpPr txBox="1"/>
          <p:nvPr/>
        </p:nvSpPr>
        <p:spPr>
          <a:xfrm>
            <a:off x="5982469" y="188912"/>
            <a:ext cx="2890070"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Suggested readings</a:t>
            </a:r>
          </a:p>
        </p:txBody>
      </p:sp>
      <p:pic>
        <p:nvPicPr>
          <p:cNvPr id="33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39" name="Donald Crafton, “The Secret of the Haunted Hotel”, in Before Mickey. The Animated Film 1898-1928, The University of Chicago Press, Chicago, 1993, pp. 13-33.…"/>
          <p:cNvSpPr txBox="1"/>
          <p:nvPr/>
        </p:nvSpPr>
        <p:spPr>
          <a:xfrm>
            <a:off x="888205" y="1396560"/>
            <a:ext cx="7367590" cy="472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000"/>
            </a:pPr>
            <a:r>
              <a:t>Donald Crafton, “The Secret of the Haunted Hotel”, in </a:t>
            </a:r>
            <a:r>
              <a:rPr i="1"/>
              <a:t>Before Mickey. The Animated Film 1898-1928</a:t>
            </a:r>
            <a:r>
              <a:t>, The University of Chicago Press, Chicago, 1993, pp. 13-33.</a:t>
            </a:r>
          </a:p>
          <a:p>
            <a:pPr algn="just">
              <a:defRPr b="1" sz="2000"/>
            </a:pPr>
            <a:r>
              <a:t>“Watch Me Move! The Films of Winsor McCay”, </a:t>
            </a:r>
            <a:r>
              <a:rPr i="1"/>
              <a:t>ivi</a:t>
            </a:r>
            <a:r>
              <a:t>, pp. 89-135.</a:t>
            </a:r>
          </a:p>
          <a:p>
            <a:pPr algn="just">
              <a:defRPr b="1" sz="2000"/>
            </a:pPr>
            <a:r>
              <a:t>“The First Animator: Emile Cohl”, </a:t>
            </a:r>
            <a:r>
              <a:rPr i="1"/>
              <a:t>ivi</a:t>
            </a:r>
            <a:r>
              <a:t>, pp. 58-88.</a:t>
            </a:r>
            <a:endParaRPr>
              <a:latin typeface="+mj-lt"/>
              <a:ea typeface="+mj-ea"/>
              <a:cs typeface="+mj-cs"/>
              <a:sym typeface="Arial"/>
            </a:endParaRPr>
          </a:p>
          <a:p>
            <a:pPr algn="just">
              <a:defRPr b="1" sz="2000"/>
            </a:pPr>
          </a:p>
          <a:p>
            <a:pPr algn="just">
              <a:defRPr b="1" sz="2000"/>
            </a:pPr>
            <a:r>
              <a:t>Giannalberto Bendazzi, </a:t>
            </a:r>
            <a:r>
              <a:rPr i="1"/>
              <a:t>Animation. A World History</a:t>
            </a:r>
            <a:r>
              <a:t>. 3 voll., Waltham, Massachusetts: Focal Press, 2015. Vol. I, pp. 35-43: “The Silent Pioneers (1908-1928)” (to study from –and including- the section “Winsor McCay”).</a:t>
            </a:r>
          </a:p>
          <a:p>
            <a:pPr algn="just">
              <a:defRPr b="1" sz="2000"/>
            </a:pPr>
          </a:p>
          <a:p>
            <a:pPr algn="just">
              <a:defRPr b="1" sz="2000"/>
            </a:pPr>
          </a:p>
          <a:p>
            <a:pPr algn="just">
              <a:defRPr b="1" sz="2000"/>
            </a:pPr>
          </a:p>
          <a:p>
            <a:pPr algn="just">
              <a:defRPr b="1"/>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1"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3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3" name="L’Auberge ensorcelée (Georges Méliès, 1897)"/>
          <p:cNvSpPr txBox="1"/>
          <p:nvPr/>
        </p:nvSpPr>
        <p:spPr>
          <a:xfrm>
            <a:off x="1619671" y="5805263"/>
            <a:ext cx="6048674"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L’Auberge ensorcelée </a:t>
            </a:r>
            <a:r>
              <a:rPr i="0"/>
              <a:t>(Georges Méliès, 1897)</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3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3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8" name="L’Auberge du bon repos (Georges Méliès, 1903)"/>
          <p:cNvSpPr txBox="1"/>
          <p:nvPr/>
        </p:nvSpPr>
        <p:spPr>
          <a:xfrm>
            <a:off x="1403647" y="5805263"/>
            <a:ext cx="6192690"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L’Auberge du bon repos </a:t>
            </a:r>
            <a:r>
              <a:rPr i="0"/>
              <a:t>(Georges Méliès, 1903)</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1" name="The Beginning of Animated Cinema"/>
          <p:cNvSpPr txBox="1"/>
          <p:nvPr/>
        </p:nvSpPr>
        <p:spPr>
          <a:xfrm>
            <a:off x="3544762" y="260647"/>
            <a:ext cx="5240364"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4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3" name="… After Blackton’s film, the theme was even revived.…"/>
          <p:cNvSpPr txBox="1"/>
          <p:nvPr/>
        </p:nvSpPr>
        <p:spPr>
          <a:xfrm>
            <a:off x="467543" y="1124744"/>
            <a:ext cx="8208914" cy="453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800"/>
            </a:pPr>
            <a:r>
              <a:t>… After Blackton’s film, the theme was even revived.</a:t>
            </a:r>
            <a:endParaRPr>
              <a:latin typeface="+mj-lt"/>
              <a:ea typeface="+mj-ea"/>
              <a:cs typeface="+mj-cs"/>
              <a:sym typeface="Arial"/>
            </a:endParaRPr>
          </a:p>
          <a:p>
            <a:pPr algn="just">
              <a:defRPr b="1" sz="2800"/>
            </a:pPr>
          </a:p>
          <a:p>
            <a:pPr algn="just">
              <a:defRPr b="1" sz="2800"/>
            </a:pPr>
            <a:r>
              <a:t>Its most relevant iteration was created by Spaniard Segundo de Chomón (1871-1929).</a:t>
            </a:r>
            <a:endParaRPr>
              <a:latin typeface="+mj-lt"/>
              <a:ea typeface="+mj-ea"/>
              <a:cs typeface="+mj-cs"/>
              <a:sym typeface="Arial"/>
            </a:endParaRPr>
          </a:p>
          <a:p>
            <a:pPr algn="just">
              <a:defRPr b="1" sz="2800"/>
            </a:pPr>
          </a:p>
          <a:p>
            <a:pPr algn="just">
              <a:defRPr b="1" sz="2800"/>
            </a:pPr>
            <a:r>
              <a:t>Later a director and a professional of special effects for Pathé trickfilms and for Itala Film in Turin (since 1912: he authored the special effects of Giovanni Pastrone’s </a:t>
            </a:r>
            <a:r>
              <a:rPr i="1"/>
              <a:t>Cabiria</a:t>
            </a:r>
            <a:r>
              <a:t>, 1914), Chomón tried to improve Blackton’s idea with </a:t>
            </a:r>
            <a:r>
              <a:rPr i="1"/>
              <a:t>El hotel eléctrico </a:t>
            </a:r>
            <a:r>
              <a:t>(1908).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46" name="The Beginning of Animated Cinema"/>
          <p:cNvSpPr txBox="1"/>
          <p:nvPr/>
        </p:nvSpPr>
        <p:spPr>
          <a:xfrm>
            <a:off x="3544763" y="260647"/>
            <a:ext cx="524036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a:defRPr b="1" sz="2800">
                <a:solidFill>
                  <a:schemeClr val="accent3">
                    <a:lumOff val="44000"/>
                  </a:schemeClr>
                </a:solidFill>
              </a:defRPr>
            </a:lvl1pPr>
          </a:lstStyle>
          <a:p>
            <a:pPr/>
            <a:r>
              <a:t>The Beginning of Animated Cinema</a:t>
            </a:r>
          </a:p>
        </p:txBody>
      </p:sp>
      <p:pic>
        <p:nvPicPr>
          <p:cNvPr id="1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8" name="El hotel eléctrico (Segundo de Chomón, 1908)"/>
          <p:cNvSpPr txBox="1"/>
          <p:nvPr/>
        </p:nvSpPr>
        <p:spPr>
          <a:xfrm>
            <a:off x="1475655" y="5805263"/>
            <a:ext cx="5904658" cy="45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El hotel eléctrico </a:t>
            </a:r>
            <a:r>
              <a:rPr i="0"/>
              <a:t>(Segundo de Chomón, 1908)</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mj-lt"/>
                <a:ea typeface="+mj-ea"/>
                <a:cs typeface="+mj-cs"/>
                <a:sym typeface="Arial"/>
              </a:defRPr>
            </a:pPr>
          </a:p>
        </p:txBody>
      </p:sp>
      <p:sp>
        <p:nvSpPr>
          <p:cNvPr id="151" name="The Beginning of Animated Cinema…"/>
          <p:cNvSpPr txBox="1"/>
          <p:nvPr/>
        </p:nvSpPr>
        <p:spPr>
          <a:xfrm>
            <a:off x="3545493" y="188639"/>
            <a:ext cx="5240364" cy="685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indent="39687" algn="r">
              <a:defRPr b="1" sz="2800">
                <a:solidFill>
                  <a:schemeClr val="accent3">
                    <a:lumOff val="44000"/>
                  </a:schemeClr>
                </a:solidFill>
              </a:defRPr>
            </a:pPr>
            <a:r>
              <a:t>The Beginning of Animated Cinema</a:t>
            </a:r>
            <a:endParaRPr>
              <a:latin typeface="+mj-lt"/>
              <a:ea typeface="+mj-ea"/>
              <a:cs typeface="+mj-cs"/>
              <a:sym typeface="Arial"/>
            </a:endParaRPr>
          </a:p>
          <a:p>
            <a:pPr indent="39687" algn="r">
              <a:defRPr sz="1600">
                <a:solidFill>
                  <a:schemeClr val="accent3">
                    <a:lumOff val="44000"/>
                  </a:schemeClr>
                </a:solidFill>
              </a:defRPr>
            </a:pPr>
            <a:r>
              <a:t>James Stuart Blackton</a:t>
            </a:r>
          </a:p>
        </p:txBody>
      </p:sp>
      <p:pic>
        <p:nvPicPr>
          <p:cNvPr id="15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3" name="The Haunted Hotel was not even Blackton’s first animation.…"/>
          <p:cNvSpPr txBox="1"/>
          <p:nvPr/>
        </p:nvSpPr>
        <p:spPr>
          <a:xfrm>
            <a:off x="467543" y="1124744"/>
            <a:ext cx="8208914" cy="451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i="1"/>
            </a:pPr>
            <a:r>
              <a:t>The Haunted Hotel </a:t>
            </a:r>
            <a:r>
              <a:rPr i="0"/>
              <a:t>was not even Blackton’s first animation.</a:t>
            </a:r>
            <a:endParaRPr>
              <a:latin typeface="+mj-lt"/>
              <a:ea typeface="+mj-ea"/>
              <a:cs typeface="+mj-cs"/>
              <a:sym typeface="Arial"/>
            </a:endParaRPr>
          </a:p>
          <a:p>
            <a:pPr algn="just">
              <a:defRPr b="1"/>
            </a:pPr>
          </a:p>
          <a:p>
            <a:pPr algn="just">
              <a:defRPr b="1"/>
            </a:pPr>
            <a:r>
              <a:t>Born in Sheffield (UK) in 1875, Blackton moved to the USA at the age of ten. He interviewed Thomas Alva Edison as a teenage journalist; as he confessed to an aptitude for drawing, he was asked to draw Edison’s portrait while a camera filmed the scene. The episode started Blackton’s career in cinema.</a:t>
            </a:r>
            <a:endParaRPr>
              <a:latin typeface="+mj-lt"/>
              <a:ea typeface="+mj-ea"/>
              <a:cs typeface="+mj-cs"/>
              <a:sym typeface="Arial"/>
            </a:endParaRPr>
          </a:p>
          <a:p>
            <a:pPr algn="just">
              <a:defRPr b="1"/>
            </a:pPr>
          </a:p>
          <a:p>
            <a:pPr algn="just">
              <a:defRPr b="1"/>
            </a:pPr>
            <a:r>
              <a:t>Blackton had direct experience with “chalk talks” or “lightning sketches”, a quite common kind of vaudeville act. He translated it into film, maybe realizing that drawings could be animated by single-framing techniques, just like objects.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Arial"/>
        <a:ea typeface="Arial"/>
        <a:cs typeface="Arial"/>
      </a:majorFont>
      <a:minorFont>
        <a:latin typeface="Helvetica"/>
        <a:ea typeface="Helvetica"/>
        <a:cs typeface="Helvetica"/>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