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12" name="Corpo livello uno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magine"/>
          <p:cNvSpPr/>
          <p:nvPr>
            <p:ph type="pic" idx="13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magine"/>
          <p:cNvSpPr/>
          <p:nvPr>
            <p:ph type="pic" idx="13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olo Testo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22" name="Corpo livello uno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Testo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magine"/>
          <p:cNvSpPr/>
          <p:nvPr>
            <p:ph type="pic" idx="13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olo Testo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Titolo Testo</a:t>
            </a:r>
          </a:p>
        </p:txBody>
      </p:sp>
      <p:sp>
        <p:nvSpPr>
          <p:cNvPr id="40" name="Corpo livello uno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7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magine"/>
          <p:cNvSpPr/>
          <p:nvPr>
            <p:ph type="pic" idx="13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67" name="Corpo livello uno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8" name="Numero diapositiva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orpo livello uno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magine"/>
          <p:cNvSpPr/>
          <p:nvPr>
            <p:ph type="pic" sz="quarter" idx="13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magine"/>
          <p:cNvSpPr/>
          <p:nvPr>
            <p:ph type="pic" sz="quarter" idx="14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magine"/>
          <p:cNvSpPr/>
          <p:nvPr>
            <p:ph type="pic" idx="15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3" name="Corpo livello uno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B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RODUCTION ARTWORK MADE FOR:…"/>
          <p:cNvSpPr txBox="1"/>
          <p:nvPr/>
        </p:nvSpPr>
        <p:spPr>
          <a:xfrm>
            <a:off x="1790873" y="1022350"/>
            <a:ext cx="9423054" cy="613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3600">
                <a:solidFill>
                  <a:srgbClr val="000000">
                    <a:alpha val="80936"/>
                  </a:srgbClr>
                </a:solidFill>
                <a:latin typeface="Copperplate Gothic Bold"/>
                <a:ea typeface="Copperplate Gothic Bold"/>
                <a:cs typeface="Copperplate Gothic Bold"/>
                <a:sym typeface="Copperplate Gothic Bold"/>
              </a:defRPr>
            </a:pPr>
            <a:r>
              <a:t>PRODUCTION ARTWORK MADE FOR:</a:t>
            </a:r>
          </a:p>
          <a:p>
            <a:pPr>
              <a:defRPr>
                <a:solidFill>
                  <a:srgbClr val="000000">
                    <a:alpha val="80936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Chuck Jone’s film unit</a:t>
            </a:r>
          </a:p>
          <a:p>
            <a:pPr>
              <a:defRPr>
                <a:solidFill>
                  <a:srgbClr val="000000">
                    <a:alpha val="80936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The Looney Tunes and Merrie Melodies</a:t>
            </a:r>
          </a:p>
          <a:p>
            <a:pPr>
              <a:defRPr>
                <a:solidFill>
                  <a:srgbClr val="000000">
                    <a:alpha val="80936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>
              <a:defRPr>
                <a:solidFill>
                  <a:srgbClr val="000000">
                    <a:alpha val="80936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Duck Seasons, 1952</a:t>
            </a:r>
          </a:p>
          <a:p>
            <a:pPr>
              <a:defRPr>
                <a:solidFill>
                  <a:srgbClr val="000000">
                    <a:alpha val="80936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Rabbit Fire, 1951</a:t>
            </a:r>
          </a:p>
          <a:p>
            <a:pPr>
              <a:defRPr>
                <a:solidFill>
                  <a:srgbClr val="000000">
                    <a:alpha val="80936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Duck! Rabbit, Duck!, 1953</a:t>
            </a:r>
          </a:p>
          <a:p>
            <a:pPr>
              <a:defRPr>
                <a:solidFill>
                  <a:srgbClr val="000000">
                    <a:alpha val="80936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Duck Amuck, 1953</a:t>
            </a:r>
          </a:p>
          <a:p>
            <a:pPr>
              <a:defRPr>
                <a:solidFill>
                  <a:srgbClr val="000000">
                    <a:alpha val="80936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Bully For Bugs, 1953</a:t>
            </a:r>
          </a:p>
          <a:p>
            <a:pPr>
              <a:defRPr>
                <a:solidFill>
                  <a:srgbClr val="000000">
                    <a:alpha val="80936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Feed The Kitty, 1952</a:t>
            </a:r>
          </a:p>
          <a:p>
            <a:pPr>
              <a:defRPr>
                <a:solidFill>
                  <a:srgbClr val="000000">
                    <a:alpha val="80936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One Froggy Evening, 1955</a:t>
            </a:r>
          </a:p>
          <a:p>
            <a:pPr>
              <a:defRPr>
                <a:solidFill>
                  <a:srgbClr val="000000">
                    <a:alpha val="80936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Operation: Rabbit, 1952</a:t>
            </a:r>
          </a:p>
          <a:p>
            <a:pPr>
              <a:defRPr>
                <a:solidFill>
                  <a:srgbClr val="000000">
                    <a:alpha val="80936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To Beep Or Not To Beep, 1963</a:t>
            </a:r>
          </a:p>
          <a:p>
            <a:pPr>
              <a:defRPr>
                <a:solidFill>
                  <a:srgbClr val="000000">
                    <a:alpha val="80936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Hook, Line and Sinker, 1958</a:t>
            </a:r>
          </a:p>
          <a:p>
            <a:pPr>
              <a:defRPr>
                <a:solidFill>
                  <a:srgbClr val="000000">
                    <a:alpha val="80936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Duck Dodgers in the 24th Century, 1953</a:t>
            </a:r>
          </a:p>
          <a:p>
            <a:pPr>
              <a:defRPr>
                <a:solidFill>
                  <a:srgbClr val="000000">
                    <a:alpha val="80936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What’s Opera, Doc?, 1957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B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HOUINARD ART SCHOOL…"/>
          <p:cNvSpPr txBox="1"/>
          <p:nvPr/>
        </p:nvSpPr>
        <p:spPr>
          <a:xfrm>
            <a:off x="3855541" y="1523999"/>
            <a:ext cx="5293718" cy="347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3200">
                <a:solidFill>
                  <a:srgbClr val="000000">
                    <a:alpha val="81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CHOUINARD ART SCHOOL</a:t>
            </a:r>
          </a:p>
          <a:p>
            <a:pPr>
              <a:defRPr b="0" sz="3200">
                <a:solidFill>
                  <a:srgbClr val="000000">
                    <a:alpha val="81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>
              <a:defRPr b="0" sz="3200">
                <a:solidFill>
                  <a:srgbClr val="000000">
                    <a:alpha val="81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>
              <a:defRPr b="0" sz="3200">
                <a:solidFill>
                  <a:srgbClr val="000000">
                    <a:alpha val="81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Los Angeles, California</a:t>
            </a:r>
          </a:p>
          <a:p>
            <a:pPr>
              <a:defRPr b="0" sz="3200">
                <a:solidFill>
                  <a:srgbClr val="000000">
                    <a:alpha val="81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1930 - 1932</a:t>
            </a:r>
          </a:p>
          <a:p>
            <a:pPr>
              <a:defRPr b="0" sz="3200">
                <a:solidFill>
                  <a:srgbClr val="000000">
                    <a:alpha val="81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(dates approximate)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B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ALIFORNIA WATERCOLORS"/>
          <p:cNvSpPr txBox="1"/>
          <p:nvPr/>
        </p:nvSpPr>
        <p:spPr>
          <a:xfrm>
            <a:off x="3611066" y="2524760"/>
            <a:ext cx="5782668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200">
                <a:solidFill>
                  <a:srgbClr val="000000">
                    <a:alpha val="81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CALIFORNIA WATERCOLORS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B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MAURICE NOBLE DESIGNED…"/>
          <p:cNvSpPr txBox="1"/>
          <p:nvPr/>
        </p:nvSpPr>
        <p:spPr>
          <a:xfrm>
            <a:off x="3553817" y="726440"/>
            <a:ext cx="5897166" cy="396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3200">
                <a:solidFill>
                  <a:srgbClr val="000000">
                    <a:alpha val="81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MAURICE NOBLE DESIGNED</a:t>
            </a:r>
          </a:p>
          <a:p>
            <a:pPr>
              <a:defRPr b="0" sz="3200">
                <a:solidFill>
                  <a:srgbClr val="000000">
                    <a:alpha val="81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 Christmas store display.</a:t>
            </a:r>
          </a:p>
          <a:p>
            <a:pPr>
              <a:defRPr b="0" sz="3200">
                <a:solidFill>
                  <a:srgbClr val="000000">
                    <a:alpha val="81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>
              <a:defRPr b="0" sz="3200">
                <a:solidFill>
                  <a:srgbClr val="000000">
                    <a:alpha val="81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Robinson Co. Department Store</a:t>
            </a:r>
          </a:p>
          <a:p>
            <a:pPr>
              <a:defRPr b="0" sz="3200">
                <a:solidFill>
                  <a:srgbClr val="000000">
                    <a:alpha val="81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5th floor</a:t>
            </a:r>
          </a:p>
          <a:p>
            <a:pPr>
              <a:defRPr b="0" sz="3200">
                <a:solidFill>
                  <a:srgbClr val="000000">
                    <a:alpha val="81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Los Angeles, California</a:t>
            </a:r>
          </a:p>
          <a:p>
            <a:pPr>
              <a:defRPr b="0" sz="3200">
                <a:solidFill>
                  <a:srgbClr val="000000">
                    <a:alpha val="81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>
              <a:defRPr b="0" sz="3200">
                <a:solidFill>
                  <a:srgbClr val="000000">
                    <a:alpha val="81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November and December 1934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B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Maurice Noble goes to work…"/>
          <p:cNvSpPr txBox="1"/>
          <p:nvPr/>
        </p:nvSpPr>
        <p:spPr>
          <a:xfrm>
            <a:off x="3870225" y="1709420"/>
            <a:ext cx="5264350" cy="203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3200">
                <a:solidFill>
                  <a:srgbClr val="000000">
                    <a:alpha val="81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Maurice Noble goes to work </a:t>
            </a:r>
          </a:p>
          <a:p>
            <a:pPr>
              <a:defRPr b="0" sz="3200">
                <a:solidFill>
                  <a:srgbClr val="000000">
                    <a:alpha val="81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at the Walt Disney Studio,</a:t>
            </a:r>
          </a:p>
          <a:p>
            <a:pPr>
              <a:defRPr b="0" sz="3200">
                <a:solidFill>
                  <a:srgbClr val="000000">
                    <a:alpha val="81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1937 </a:t>
            </a:r>
          </a:p>
          <a:p>
            <a:pPr>
              <a:defRPr b="0" sz="3200">
                <a:solidFill>
                  <a:srgbClr val="000000">
                    <a:alpha val="81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(date approximate)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B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HE UNION STRIKE AT DISNEY, 1941…"/>
          <p:cNvSpPr txBox="1"/>
          <p:nvPr/>
        </p:nvSpPr>
        <p:spPr>
          <a:xfrm>
            <a:off x="820092" y="977899"/>
            <a:ext cx="11364616" cy="685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 sz="3200">
                <a:solidFill>
                  <a:srgbClr val="000000">
                    <a:alpha val="81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THE UNION STRIKE AT DISNEY, 1941</a:t>
            </a:r>
          </a:p>
          <a:p>
            <a:pPr>
              <a:defRPr b="0" sz="3200">
                <a:solidFill>
                  <a:srgbClr val="000000">
                    <a:alpha val="81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>
              <a:defRPr b="0" sz="3200">
                <a:solidFill>
                  <a:srgbClr val="000000">
                    <a:alpha val="81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>
              <a:defRPr b="0" sz="3200">
                <a:solidFill>
                  <a:srgbClr val="000000">
                    <a:alpha val="81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In 1941, the animators at Disney supported a Unionization effort that lasted five weeks and became quite bitter. </a:t>
            </a:r>
          </a:p>
          <a:p>
            <a:pPr>
              <a:defRPr b="0" sz="3200">
                <a:solidFill>
                  <a:srgbClr val="000000">
                    <a:alpha val="81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>
              <a:defRPr b="0" sz="3200">
                <a:solidFill>
                  <a:srgbClr val="000000">
                    <a:alpha val="81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When Maurice Noble returned to Disney after the strike was settled, his office was moved to an ex-broom closet and he was not given work assignments. </a:t>
            </a:r>
          </a:p>
          <a:p>
            <a:pPr>
              <a:defRPr b="0" sz="3200">
                <a:solidFill>
                  <a:srgbClr val="000000">
                    <a:alpha val="81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>
              <a:defRPr b="0" sz="3200">
                <a:solidFill>
                  <a:srgbClr val="000000">
                    <a:alpha val="81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Soon thereafter, Maurice Noble was laid off and </a:t>
            </a:r>
          </a:p>
          <a:p>
            <a:pPr>
              <a:defRPr b="0" sz="3200">
                <a:solidFill>
                  <a:srgbClr val="000000">
                    <a:alpha val="81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his career at Disney came to an end.</a:t>
            </a:r>
          </a:p>
          <a:p>
            <a:pPr>
              <a:defRPr b="0" sz="3200">
                <a:solidFill>
                  <a:srgbClr val="000000">
                    <a:alpha val="81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B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his is an Ugly Duckling Story"/>
          <p:cNvSpPr txBox="1"/>
          <p:nvPr>
            <p:ph type="subTitle" sz="quarter" idx="1"/>
          </p:nvPr>
        </p:nvSpPr>
        <p:spPr>
          <a:xfrm>
            <a:off x="1270000" y="3235325"/>
            <a:ext cx="10464801" cy="1130300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rgbClr val="6D1D00">
                    <a:alpha val="81544"/>
                  </a:srgbClr>
                </a:solidFill>
                <a:latin typeface="Copperplate Gothic Light"/>
                <a:ea typeface="Copperplate Gothic Light"/>
                <a:cs typeface="Copperplate Gothic Light"/>
                <a:sym typeface="Copperplate Gothic Light"/>
              </a:defRPr>
            </a:lvl1pPr>
          </a:lstStyle>
          <a:p>
            <a:pPr/>
            <a:r>
              <a:t>This is an Ugly Duckling Story</a:t>
            </a:r>
          </a:p>
        </p:txBody>
      </p:sp>
      <p:sp>
        <p:nvSpPr>
          <p:cNvPr id="122" name="MAURICE NOBLE…"/>
          <p:cNvSpPr txBox="1"/>
          <p:nvPr/>
        </p:nvSpPr>
        <p:spPr>
          <a:xfrm>
            <a:off x="28260" y="523875"/>
            <a:ext cx="12948280" cy="191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 sz="8000">
                <a:solidFill>
                  <a:srgbClr val="6D1D00">
                    <a:alpha val="81544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MAURICE NOBLE</a:t>
            </a:r>
          </a:p>
          <a:p>
            <a:pPr>
              <a:defRPr b="0" sz="3900">
                <a:solidFill>
                  <a:srgbClr val="000000">
                    <a:alpha val="80532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and the Folder of Discarded Treasure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B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What was in this Disney Folder…"/>
          <p:cNvSpPr txBox="1"/>
          <p:nvPr/>
        </p:nvSpPr>
        <p:spPr>
          <a:xfrm>
            <a:off x="3045745" y="1479549"/>
            <a:ext cx="6913310" cy="308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3900">
                <a:solidFill>
                  <a:srgbClr val="000000">
                    <a:alpha val="80532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What was in this Disney Folder</a:t>
            </a:r>
          </a:p>
          <a:p>
            <a:pPr>
              <a:defRPr b="0" sz="3900">
                <a:solidFill>
                  <a:srgbClr val="000000">
                    <a:alpha val="80532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of Discarded Treasure?</a:t>
            </a:r>
          </a:p>
          <a:p>
            <a:pPr>
              <a:defRPr b="0" sz="3900">
                <a:solidFill>
                  <a:srgbClr val="000000">
                    <a:alpha val="80532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>
              <a:defRPr b="0" sz="3900">
                <a:solidFill>
                  <a:srgbClr val="000000">
                    <a:alpha val="80532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What Qualities did </a:t>
            </a:r>
          </a:p>
          <a:p>
            <a:pPr>
              <a:defRPr b="0" sz="3900">
                <a:solidFill>
                  <a:srgbClr val="000000">
                    <a:alpha val="80532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Walt Disney throw away?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B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NOW WHITE AND THE SEVEN DWARFS, 1937"/>
          <p:cNvSpPr txBox="1"/>
          <p:nvPr/>
        </p:nvSpPr>
        <p:spPr>
          <a:xfrm>
            <a:off x="1928613" y="2992120"/>
            <a:ext cx="9147573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200">
                <a:solidFill>
                  <a:srgbClr val="000000">
                    <a:alpha val="81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SNOW WHITE AND THE SEVEN DWARFS, 1937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B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INOCCHIO, 1940"/>
          <p:cNvSpPr txBox="1"/>
          <p:nvPr/>
        </p:nvSpPr>
        <p:spPr>
          <a:xfrm>
            <a:off x="4728765" y="2992120"/>
            <a:ext cx="354727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200">
                <a:solidFill>
                  <a:srgbClr val="000000">
                    <a:alpha val="81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PINOCCHIO, 1940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B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FANTASIA, 1940"/>
          <p:cNvSpPr txBox="1"/>
          <p:nvPr/>
        </p:nvSpPr>
        <p:spPr>
          <a:xfrm>
            <a:off x="4912816" y="2971799"/>
            <a:ext cx="3179168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200">
                <a:solidFill>
                  <a:srgbClr val="000000">
                    <a:alpha val="81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FANTASIA, 1940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B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BAMBI, 1942"/>
          <p:cNvSpPr txBox="1"/>
          <p:nvPr/>
        </p:nvSpPr>
        <p:spPr>
          <a:xfrm>
            <a:off x="5247977" y="2992120"/>
            <a:ext cx="2508846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200">
                <a:solidFill>
                  <a:srgbClr val="000000">
                    <a:alpha val="81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BAMBI, 1942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B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MAURICE NOBLE WAS BORN:…"/>
          <p:cNvSpPr txBox="1"/>
          <p:nvPr/>
        </p:nvSpPr>
        <p:spPr>
          <a:xfrm>
            <a:off x="3180457" y="2926079"/>
            <a:ext cx="6643886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3200">
                <a:solidFill>
                  <a:srgbClr val="000000">
                    <a:alpha val="81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MAURICE NOBLE WAS BORN:</a:t>
            </a:r>
          </a:p>
          <a:p>
            <a:pPr>
              <a:defRPr b="0" sz="3200">
                <a:solidFill>
                  <a:srgbClr val="000000">
                    <a:alpha val="81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>
              <a:defRPr b="0" sz="3200">
                <a:solidFill>
                  <a:srgbClr val="000000">
                    <a:alpha val="81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Spooner, Minnesota on May 7, 1912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B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OMONA HIGH SCHOOL,…"/>
          <p:cNvSpPr txBox="1"/>
          <p:nvPr/>
        </p:nvSpPr>
        <p:spPr>
          <a:xfrm>
            <a:off x="3961209" y="1516379"/>
            <a:ext cx="5082382" cy="203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3200">
                <a:solidFill>
                  <a:srgbClr val="000000">
                    <a:alpha val="81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POMONA HIGH SCHOOL, </a:t>
            </a:r>
          </a:p>
          <a:p>
            <a:pPr>
              <a:defRPr b="0" sz="3200">
                <a:solidFill>
                  <a:srgbClr val="000000">
                    <a:alpha val="81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Pomona, California</a:t>
            </a:r>
          </a:p>
          <a:p>
            <a:pPr>
              <a:defRPr b="0" sz="3200">
                <a:solidFill>
                  <a:srgbClr val="000000">
                    <a:alpha val="81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1926 - 1930</a:t>
            </a:r>
          </a:p>
        </p:txBody>
      </p:sp>
      <p:pic>
        <p:nvPicPr>
          <p:cNvPr id="137" name="Reverse Side of #2.tif" descr="Reverse Side of #2.tif"/>
          <p:cNvPicPr>
            <a:picLocks noChangeAspect="1"/>
          </p:cNvPicPr>
          <p:nvPr/>
        </p:nvPicPr>
        <p:blipFill>
          <a:blip r:embed="rId2">
            <a:extLst/>
          </a:blip>
          <a:srcRect l="4999" t="69951" r="15687" b="9341"/>
          <a:stretch>
            <a:fillRect/>
          </a:stretch>
        </p:blipFill>
        <p:spPr>
          <a:xfrm>
            <a:off x="3886795" y="3587750"/>
            <a:ext cx="5231281" cy="20196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