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olo Testo"/>
          <p:cNvSpPr txBox="1"/>
          <p:nvPr>
            <p:ph type="title"/>
          </p:nvPr>
        </p:nvSpPr>
        <p:spPr>
          <a:xfrm>
            <a:off x="1270000" y="1638300"/>
            <a:ext cx="10464800" cy="3302000"/>
          </a:xfrm>
          <a:prstGeom prst="rect">
            <a:avLst/>
          </a:prstGeom>
        </p:spPr>
        <p:txBody>
          <a:bodyPr anchor="b"/>
          <a:lstStyle/>
          <a:p>
            <a:pPr/>
            <a:r>
              <a:t>Titolo Testo</a:t>
            </a:r>
          </a:p>
        </p:txBody>
      </p:sp>
      <p:sp>
        <p:nvSpPr>
          <p:cNvPr id="12" name="Corpo livello uno…"/>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magin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magin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olo Testo"/>
          <p:cNvSpPr txBox="1"/>
          <p:nvPr>
            <p:ph type="title"/>
          </p:nvPr>
        </p:nvSpPr>
        <p:spPr>
          <a:xfrm>
            <a:off x="1270000" y="6718300"/>
            <a:ext cx="10464800" cy="1422400"/>
          </a:xfrm>
          <a:prstGeom prst="rect">
            <a:avLst/>
          </a:prstGeom>
        </p:spPr>
        <p:txBody>
          <a:bodyPr anchor="b"/>
          <a:lstStyle/>
          <a:p>
            <a:pPr/>
            <a:r>
              <a:t>Titolo Testo</a:t>
            </a:r>
          </a:p>
        </p:txBody>
      </p:sp>
      <p:sp>
        <p:nvSpPr>
          <p:cNvPr id="22" name="Corpo livello uno…"/>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olo Testo"/>
          <p:cNvSpPr txBox="1"/>
          <p:nvPr>
            <p:ph type="title"/>
          </p:nvPr>
        </p:nvSpPr>
        <p:spPr>
          <a:xfrm>
            <a:off x="1270000" y="3225800"/>
            <a:ext cx="10464800" cy="3302000"/>
          </a:xfrm>
          <a:prstGeom prst="rect">
            <a:avLst/>
          </a:prstGeom>
        </p:spPr>
        <p:txBody>
          <a:bodyPr/>
          <a:lstStyle/>
          <a:p>
            <a:pPr/>
            <a:r>
              <a:t>Titolo Testo</a:t>
            </a:r>
          </a:p>
        </p:txBody>
      </p:sp>
      <p:sp>
        <p:nvSpPr>
          <p:cNvPr id="3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magin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olo Testo"/>
          <p:cNvSpPr txBox="1"/>
          <p:nvPr>
            <p:ph type="title"/>
          </p:nvPr>
        </p:nvSpPr>
        <p:spPr>
          <a:xfrm>
            <a:off x="952500" y="635000"/>
            <a:ext cx="5334000" cy="3987800"/>
          </a:xfrm>
          <a:prstGeom prst="rect">
            <a:avLst/>
          </a:prstGeom>
        </p:spPr>
        <p:txBody>
          <a:bodyPr anchor="b"/>
          <a:lstStyle>
            <a:lvl1pPr>
              <a:defRPr sz="6000"/>
            </a:lvl1pPr>
          </a:lstStyle>
          <a:p>
            <a:pPr/>
            <a:r>
              <a:t>Titolo Testo</a:t>
            </a:r>
          </a:p>
        </p:txBody>
      </p:sp>
      <p:sp>
        <p:nvSpPr>
          <p:cNvPr id="40" name="Corpo livello uno…"/>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olo Testo"/>
          <p:cNvSpPr txBox="1"/>
          <p:nvPr>
            <p:ph type="title"/>
          </p:nvPr>
        </p:nvSpPr>
        <p:spPr>
          <a:prstGeom prst="rect">
            <a:avLst/>
          </a:prstGeom>
        </p:spPr>
        <p:txBody>
          <a:bodyPr/>
          <a:lstStyle/>
          <a:p>
            <a:pPr/>
            <a:r>
              <a:t>Titolo Testo</a:t>
            </a:r>
          </a:p>
        </p:txBody>
      </p:sp>
      <p:sp>
        <p:nvSpPr>
          <p:cNvPr id="49"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olo Testo"/>
          <p:cNvSpPr txBox="1"/>
          <p:nvPr>
            <p:ph type="title"/>
          </p:nvPr>
        </p:nvSpPr>
        <p:spPr>
          <a:prstGeom prst="rect">
            <a:avLst/>
          </a:prstGeom>
        </p:spPr>
        <p:txBody>
          <a:bodyPr/>
          <a:lstStyle/>
          <a:p>
            <a:pPr/>
            <a:r>
              <a:t>Titolo Testo</a:t>
            </a:r>
          </a:p>
        </p:txBody>
      </p:sp>
      <p:sp>
        <p:nvSpPr>
          <p:cNvPr id="57"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magin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olo Testo"/>
          <p:cNvSpPr txBox="1"/>
          <p:nvPr>
            <p:ph type="title"/>
          </p:nvPr>
        </p:nvSpPr>
        <p:spPr>
          <a:prstGeom prst="rect">
            <a:avLst/>
          </a:prstGeom>
        </p:spPr>
        <p:txBody>
          <a:bodyPr/>
          <a:lstStyle/>
          <a:p>
            <a:pPr/>
            <a:r>
              <a:t>Titolo Testo</a:t>
            </a:r>
          </a:p>
        </p:txBody>
      </p:sp>
      <p:sp>
        <p:nvSpPr>
          <p:cNvPr id="67" name="Corpo livello uno…"/>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Corpo livello uno…"/>
          <p:cNvSpPr txBox="1"/>
          <p:nvPr>
            <p:ph type="body" idx="1"/>
          </p:nvPr>
        </p:nvSpPr>
        <p:spPr>
          <a:xfrm>
            <a:off x="952500" y="1270000"/>
            <a:ext cx="11099800" cy="721360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magin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magin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magin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olo Testo"/>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Titolo Testo</a:t>
            </a:r>
          </a:p>
        </p:txBody>
      </p:sp>
      <p:sp>
        <p:nvSpPr>
          <p:cNvPr id="3" name="Corpo livello uno…"/>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19" name="The Ugly Duckling finds a Better Pond"/>
          <p:cNvSpPr txBox="1"/>
          <p:nvPr>
            <p:ph type="subTitle" sz="quarter" idx="1"/>
          </p:nvPr>
        </p:nvSpPr>
        <p:spPr>
          <a:xfrm>
            <a:off x="1270000" y="2495550"/>
            <a:ext cx="10464800" cy="1130300"/>
          </a:xfrm>
          <a:prstGeom prst="rect">
            <a:avLst/>
          </a:prstGeom>
        </p:spPr>
        <p:txBody>
          <a:bodyPr/>
          <a:lstStyle>
            <a:lvl1pPr>
              <a:defRPr sz="3400">
                <a:solidFill>
                  <a:srgbClr val="6D1D00">
                    <a:alpha val="81544"/>
                  </a:srgbClr>
                </a:solidFill>
                <a:latin typeface="Copperplate Gothic Light"/>
                <a:ea typeface="Copperplate Gothic Light"/>
                <a:cs typeface="Copperplate Gothic Light"/>
                <a:sym typeface="Copperplate Gothic Light"/>
              </a:defRPr>
            </a:lvl1pPr>
          </a:lstStyle>
          <a:p>
            <a:pPr/>
            <a:r>
              <a:t>The Ugly Duckling finds a Better Pond</a:t>
            </a:r>
          </a:p>
        </p:txBody>
      </p:sp>
      <p:sp>
        <p:nvSpPr>
          <p:cNvPr id="120" name="MAURICE NOBLE…"/>
          <p:cNvSpPr txBox="1"/>
          <p:nvPr/>
        </p:nvSpPr>
        <p:spPr>
          <a:xfrm>
            <a:off x="28260" y="333375"/>
            <a:ext cx="12948280" cy="1790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7600">
                <a:solidFill>
                  <a:srgbClr val="6D1D00">
                    <a:alpha val="81544"/>
                  </a:srgbClr>
                </a:solidFill>
                <a:latin typeface="Helvetica"/>
                <a:ea typeface="Helvetica"/>
                <a:cs typeface="Helvetica"/>
                <a:sym typeface="Helvetica"/>
              </a:defRPr>
            </a:pPr>
            <a:r>
              <a:t>MAURICE NOBLE</a:t>
            </a:r>
          </a:p>
          <a:p>
            <a:pPr>
              <a:defRPr b="0" sz="3500">
                <a:solidFill>
                  <a:srgbClr val="000000">
                    <a:alpha val="80532"/>
                  </a:srgbClr>
                </a:solidFill>
                <a:latin typeface="Helvetica"/>
                <a:ea typeface="Helvetica"/>
                <a:cs typeface="Helvetica"/>
                <a:sym typeface="Helvetica"/>
              </a:defRPr>
            </a:pPr>
            <a:r>
              <a:t>and the Folder of Discarded Treasure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8" name="SHEEP AHOY…"/>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SHEEP AHOY</a:t>
            </a:r>
          </a:p>
          <a:p>
            <a:pPr>
              <a:defRPr b="0" sz="3200">
                <a:solidFill>
                  <a:srgbClr val="000000">
                    <a:alpha val="81000"/>
                  </a:srgbClr>
                </a:solidFill>
                <a:latin typeface="Helvetica"/>
                <a:ea typeface="Helvetica"/>
                <a:cs typeface="Helvetica"/>
                <a:sym typeface="Helvetica"/>
              </a:defRPr>
            </a:pPr>
            <a:r>
              <a:t>1954</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0" name="TOUCHÉ AND GO…"/>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TOUCHÉ AND GO</a:t>
            </a:r>
          </a:p>
          <a:p>
            <a:pPr>
              <a:defRPr b="0" sz="3200">
                <a:solidFill>
                  <a:srgbClr val="000000">
                    <a:alpha val="81000"/>
                  </a:srgbClr>
                </a:solidFill>
                <a:latin typeface="Helvetica"/>
                <a:ea typeface="Helvetica"/>
                <a:cs typeface="Helvetica"/>
                <a:sym typeface="Helvetica"/>
              </a:defRPr>
            </a:pPr>
            <a:r>
              <a:t>1957</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2" name="BOYHOOD DAZE…"/>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BOYHOOD DAZE</a:t>
            </a:r>
          </a:p>
          <a:p>
            <a:pPr>
              <a:defRPr b="0" sz="3200">
                <a:solidFill>
                  <a:srgbClr val="000000">
                    <a:alpha val="81000"/>
                  </a:srgbClr>
                </a:solidFill>
                <a:latin typeface="Helvetica"/>
                <a:ea typeface="Helvetica"/>
                <a:cs typeface="Helvetica"/>
                <a:sym typeface="Helvetica"/>
              </a:defRPr>
            </a:pPr>
            <a:r>
              <a:t>1957</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4" name="WHAT’S OPERA, DOC?…"/>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WHAT’S OPERA, DOC?</a:t>
            </a:r>
          </a:p>
          <a:p>
            <a:pPr>
              <a:defRPr b="0" sz="3200">
                <a:solidFill>
                  <a:srgbClr val="000000">
                    <a:alpha val="81000"/>
                  </a:srgbClr>
                </a:solidFill>
                <a:latin typeface="Helvetica"/>
                <a:ea typeface="Helvetica"/>
                <a:cs typeface="Helvetica"/>
                <a:sym typeface="Helvetica"/>
              </a:defRPr>
            </a:pPr>
            <a:r>
              <a:t>1957</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6" name="The Opening Sequence…"/>
          <p:cNvSpPr txBox="1"/>
          <p:nvPr/>
        </p:nvSpPr>
        <p:spPr>
          <a:xfrm>
            <a:off x="3339008" y="1623060"/>
            <a:ext cx="6326784" cy="2514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The Opening Sequence</a:t>
            </a:r>
          </a:p>
          <a:p>
            <a:pPr>
              <a:defRPr b="0" sz="3200">
                <a:solidFill>
                  <a:srgbClr val="000000">
                    <a:alpha val="81000"/>
                  </a:srgbClr>
                </a:solidFill>
                <a:latin typeface="Helvetica"/>
                <a:ea typeface="Helvetica"/>
                <a:cs typeface="Helvetica"/>
                <a:sym typeface="Helvetica"/>
              </a:defRPr>
            </a:pPr>
            <a:r>
              <a:t>that was cut from the beginning of:</a:t>
            </a:r>
          </a:p>
          <a:p>
            <a:pPr>
              <a:defRPr b="0" sz="3200">
                <a:solidFill>
                  <a:srgbClr val="000000">
                    <a:alpha val="81000"/>
                  </a:srgbClr>
                </a:solidFill>
                <a:latin typeface="Helvetica"/>
                <a:ea typeface="Helvetica"/>
                <a:cs typeface="Helvetica"/>
                <a:sym typeface="Helvetica"/>
              </a:defRPr>
            </a:pPr>
          </a:p>
          <a:p>
            <a:pPr>
              <a:defRPr b="0" sz="3200">
                <a:solidFill>
                  <a:srgbClr val="000000">
                    <a:alpha val="81000"/>
                  </a:srgbClr>
                </a:solidFill>
                <a:latin typeface="Helvetica"/>
                <a:ea typeface="Helvetica"/>
                <a:cs typeface="Helvetica"/>
                <a:sym typeface="Helvetica"/>
              </a:defRPr>
            </a:pPr>
            <a:r>
              <a:t>WHAT’S OPERA, DOC?</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48" name="HARE-WAY TO THE STARS…"/>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HARE-WAY TO THE STARS</a:t>
            </a:r>
          </a:p>
          <a:p>
            <a:pPr>
              <a:defRPr b="0" sz="3200">
                <a:solidFill>
                  <a:srgbClr val="000000">
                    <a:alpha val="81000"/>
                  </a:srgbClr>
                </a:solidFill>
                <a:latin typeface="Helvetica"/>
                <a:ea typeface="Helvetica"/>
                <a:cs typeface="Helvetica"/>
                <a:sym typeface="Helvetica"/>
              </a:defRPr>
            </a:pPr>
            <a:r>
              <a:t>1958</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0" name="ROBIN HOOD DAFFY…"/>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ROBIN HOOD DAFFY</a:t>
            </a:r>
          </a:p>
          <a:p>
            <a:pPr>
              <a:defRPr b="0" sz="3200">
                <a:solidFill>
                  <a:srgbClr val="000000">
                    <a:alpha val="81000"/>
                  </a:srgbClr>
                </a:solidFill>
                <a:latin typeface="Helvetica"/>
                <a:ea typeface="Helvetica"/>
                <a:cs typeface="Helvetica"/>
                <a:sym typeface="Helvetica"/>
              </a:defRPr>
            </a:pPr>
            <a:r>
              <a:t>1958</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2" name="HIGH NOTE…"/>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HIGH NOTE</a:t>
            </a:r>
          </a:p>
          <a:p>
            <a:pPr>
              <a:defRPr b="0" sz="3200">
                <a:solidFill>
                  <a:srgbClr val="000000">
                    <a:alpha val="81000"/>
                  </a:srgbClr>
                </a:solidFill>
                <a:latin typeface="Helvetica"/>
                <a:ea typeface="Helvetica"/>
                <a:cs typeface="Helvetica"/>
                <a:sym typeface="Helvetica"/>
              </a:defRPr>
            </a:pPr>
            <a:r>
              <a:t>1960</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4" name="TO BEEP OR NOT TO BEEP…"/>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TO BEEP OR NOT TO BEEP</a:t>
            </a:r>
          </a:p>
          <a:p>
            <a:pPr>
              <a:defRPr b="0" sz="3200">
                <a:solidFill>
                  <a:srgbClr val="000000">
                    <a:alpha val="81000"/>
                  </a:srgbClr>
                </a:solidFill>
                <a:latin typeface="Helvetica"/>
                <a:ea typeface="Helvetica"/>
                <a:cs typeface="Helvetica"/>
                <a:sym typeface="Helvetica"/>
              </a:defRPr>
            </a:pPr>
            <a:r>
              <a:t>1963</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6" name="THE DOT AND THE LINE…"/>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THE DOT AND THE LINE</a:t>
            </a:r>
          </a:p>
          <a:p>
            <a:pPr>
              <a:defRPr b="0" sz="3200">
                <a:solidFill>
                  <a:srgbClr val="000000">
                    <a:alpha val="81000"/>
                  </a:srgbClr>
                </a:solidFill>
                <a:latin typeface="Helvetica"/>
                <a:ea typeface="Helvetica"/>
                <a:cs typeface="Helvetica"/>
                <a:sym typeface="Helvetica"/>
              </a:defRPr>
            </a:pPr>
            <a:r>
              <a:t>1963</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22" name="MAURICE NOBLE LEAVES DISNEY…"/>
          <p:cNvSpPr txBox="1"/>
          <p:nvPr/>
        </p:nvSpPr>
        <p:spPr>
          <a:xfrm>
            <a:off x="922771" y="1341120"/>
            <a:ext cx="11159259" cy="355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2800">
                <a:solidFill>
                  <a:srgbClr val="000000">
                    <a:alpha val="81000"/>
                  </a:srgbClr>
                </a:solidFill>
                <a:latin typeface="Helvetica"/>
                <a:ea typeface="Helvetica"/>
                <a:cs typeface="Helvetica"/>
                <a:sym typeface="Helvetica"/>
              </a:defRPr>
            </a:pPr>
            <a:r>
              <a:t>MAURICE NOBLE LEAVES DISNEY</a:t>
            </a:r>
          </a:p>
          <a:p>
            <a:pPr>
              <a:defRPr b="0" sz="2800">
                <a:solidFill>
                  <a:srgbClr val="000000">
                    <a:alpha val="81000"/>
                  </a:srgbClr>
                </a:solidFill>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A few weeks after the Disney Strike was resolved, America entered World War Two. Defeated at work for Disney, Maurice signed up for the military and married his girlfriend Georgia who later bore him two daughters. Maurice became a staff photographer in a Louisiana boot camp, where one night during a Frank Capra movie, made a critical appraisal of the film and mailed it to Capra in Hollywood.</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58" name="WARNER BROS. SHUTS DOWN…"/>
          <p:cNvSpPr txBox="1"/>
          <p:nvPr/>
        </p:nvSpPr>
        <p:spPr>
          <a:xfrm>
            <a:off x="800670" y="577849"/>
            <a:ext cx="11403460" cy="7632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100">
                <a:solidFill>
                  <a:srgbClr val="000000">
                    <a:alpha val="81000"/>
                  </a:srgbClr>
                </a:solidFill>
                <a:latin typeface="Helvetica"/>
                <a:ea typeface="Helvetica"/>
                <a:cs typeface="Helvetica"/>
                <a:sym typeface="Helvetica"/>
              </a:defRPr>
            </a:pPr>
            <a:r>
              <a:t>WARNER BROS. SHUTS DOWN</a:t>
            </a:r>
          </a:p>
          <a:p>
            <a:pPr>
              <a:defRPr b="0" sz="3100">
                <a:solidFill>
                  <a:srgbClr val="000000">
                    <a:alpha val="81000"/>
                  </a:srgbClr>
                </a:solidFill>
                <a:latin typeface="Helvetica"/>
                <a:ea typeface="Helvetica"/>
                <a:cs typeface="Helvetica"/>
                <a:sym typeface="Helvetica"/>
              </a:defRPr>
            </a:pPr>
            <a:r>
              <a:t>CHUCK JONES’ FILM UNIT</a:t>
            </a:r>
          </a:p>
          <a:p>
            <a:pPr>
              <a:defRPr b="0" sz="3100">
                <a:solidFill>
                  <a:srgbClr val="000000">
                    <a:alpha val="81000"/>
                  </a:srgbClr>
                </a:solidFill>
                <a:latin typeface="Helvetica"/>
                <a:ea typeface="Helvetica"/>
                <a:cs typeface="Helvetica"/>
                <a:sym typeface="Helvetica"/>
              </a:defRPr>
            </a:pPr>
          </a:p>
          <a:p>
            <a:pPr>
              <a:defRPr b="0" sz="3100">
                <a:solidFill>
                  <a:srgbClr val="000000">
                    <a:alpha val="81000"/>
                  </a:srgbClr>
                </a:solidFill>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In 1958, Chuck Jones’ film unit for the </a:t>
            </a:r>
            <a:r>
              <a:rPr i="1"/>
              <a:t>Looney Tunes</a:t>
            </a:r>
            <a:r>
              <a:t> and </a:t>
            </a:r>
            <a:r>
              <a:rPr i="1"/>
              <a:t>Merrie Melodies</a:t>
            </a:r>
            <a:r>
              <a:t> was closed down temporarily. Chuck Jones and Maurice Noble moved over to Disney where the two would spend about six months working on Disney’s feature film </a:t>
            </a:r>
            <a:r>
              <a:rPr i="1"/>
              <a:t>Sleeping Beauty</a:t>
            </a:r>
            <a:r>
              <a:t>.</a:t>
            </a:r>
          </a:p>
          <a:p>
            <a:pPr>
              <a:defRPr b="0" sz="2800">
                <a:solidFill>
                  <a:srgbClr val="000000">
                    <a:alpha val="81000"/>
                  </a:srgbClr>
                </a:solidFill>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About the experience, Chuck Jones told me “I worked on </a:t>
            </a:r>
            <a:r>
              <a:rPr i="1"/>
              <a:t>Sleeping Beauty</a:t>
            </a:r>
            <a:r>
              <a:t> for a short time, but the conditions were so completely different that I went to Walt and told him there was only one job worth having at Disney, and he had it.”</a:t>
            </a:r>
          </a:p>
          <a:p>
            <a:pPr>
              <a:defRPr b="0" sz="2800">
                <a:solidFill>
                  <a:srgbClr val="000000">
                    <a:alpha val="81000"/>
                  </a:srgbClr>
                </a:solidFill>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Warner Bros. Studio head Jack Warner recanted and brought the pair back but in 1962 Warner closed the shop down permanently.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24" name="Rookie Rhythm"/>
          <p:cNvSpPr txBox="1"/>
          <p:nvPr/>
        </p:nvSpPr>
        <p:spPr>
          <a:xfrm>
            <a:off x="992212" y="2509520"/>
            <a:ext cx="11020376" cy="58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200">
                <a:solidFill>
                  <a:srgbClr val="000000">
                    <a:alpha val="81000"/>
                  </a:srgbClr>
                </a:solidFill>
                <a:latin typeface="Helvetica"/>
                <a:ea typeface="Helvetica"/>
                <a:cs typeface="Helvetica"/>
                <a:sym typeface="Helvetica"/>
              </a:defRPr>
            </a:lvl1pPr>
          </a:lstStyle>
          <a:p>
            <a:pPr/>
            <a:r>
              <a:t>Rookie Rhythm</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26" name="Frank Capra responded by asking Maurice to move to California and join his unit. He did, and Ted Geisel, the man who later became Dr. Seuss, was his commanding officer.…"/>
          <p:cNvSpPr txBox="1"/>
          <p:nvPr/>
        </p:nvSpPr>
        <p:spPr>
          <a:xfrm>
            <a:off x="1479413" y="261620"/>
            <a:ext cx="10045974" cy="960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2800">
                <a:solidFill>
                  <a:srgbClr val="000000">
                    <a:alpha val="81000"/>
                  </a:srgbClr>
                </a:solidFill>
                <a:latin typeface="Helvetica"/>
                <a:ea typeface="Helvetica"/>
                <a:cs typeface="Helvetica"/>
                <a:sym typeface="Helvetica"/>
              </a:defRPr>
            </a:pPr>
            <a:r>
              <a:t>Frank Capra responded by asking Maurice to move to California and join his unit. He did, and Ted Geisel, the man who later became Dr. Seuss, was his commanding officer. </a:t>
            </a:r>
          </a:p>
          <a:p>
            <a:pPr>
              <a:defRPr b="0" sz="2800">
                <a:solidFill>
                  <a:srgbClr val="000000">
                    <a:alpha val="81000"/>
                  </a:srgbClr>
                </a:solidFill>
                <a:latin typeface="Helvetica"/>
                <a:ea typeface="Helvetica"/>
                <a:cs typeface="Helvetica"/>
                <a:sym typeface="Helvetica"/>
              </a:defRPr>
            </a:pPr>
            <a:r>
              <a:t>It was also at this time when Maurice Noble started his professional collaboration with director Chuck Jones who he met during the Disney Strike. </a:t>
            </a:r>
          </a:p>
          <a:p>
            <a:pPr>
              <a:defRPr b="0" sz="2800">
                <a:solidFill>
                  <a:srgbClr val="000000">
                    <a:alpha val="81000"/>
                  </a:srgbClr>
                </a:solidFill>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 Noble worked on posters and booklets, and on a cartoon series called </a:t>
            </a:r>
            <a:r>
              <a:rPr i="1"/>
              <a:t>Private Snafu</a:t>
            </a:r>
            <a:r>
              <a:t>. The unit did the writing, storyboards, and background designs; the cartoon production was contracted out. Warner Bros. won the contract for </a:t>
            </a:r>
            <a:r>
              <a:rPr i="1"/>
              <a:t>Private Snafu</a:t>
            </a:r>
            <a:r>
              <a:t>, and the WB animation director Chuck Jones worked on the series. Following the war Noble did freelance work in the industry and then took a position doing art for a filmstrip production company in St. Louis.</a:t>
            </a:r>
          </a:p>
          <a:p>
            <a:pPr>
              <a:defRPr b="0" sz="2800">
                <a:solidFill>
                  <a:srgbClr val="000000">
                    <a:alpha val="81000"/>
                  </a:srgbClr>
                </a:solidFill>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Free to design backgrounds as he wanted to, Jones quickly embraced Noble’s abilities. The two collaborated on the </a:t>
            </a:r>
            <a:r>
              <a:rPr i="1"/>
              <a:t>Private Snafu</a:t>
            </a:r>
            <a:r>
              <a:t> shorts, which showed a more experimental side than Maurice was permitted to display at Disney. </a:t>
            </a:r>
          </a:p>
          <a:p>
            <a:pPr>
              <a:defRPr b="0" sz="2800">
                <a:solidFill>
                  <a:srgbClr val="000000">
                    <a:alpha val="81000"/>
                  </a:srgbClr>
                </a:solidFill>
                <a:latin typeface="Helvetica"/>
                <a:ea typeface="Helvetica"/>
                <a:cs typeface="Helvetica"/>
                <a:sym typeface="Helvetica"/>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28" name="Private Snafu"/>
          <p:cNvSpPr txBox="1"/>
          <p:nvPr/>
        </p:nvSpPr>
        <p:spPr>
          <a:xfrm>
            <a:off x="992212" y="2509520"/>
            <a:ext cx="11020376" cy="58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200">
                <a:solidFill>
                  <a:srgbClr val="000000">
                    <a:alpha val="81000"/>
                  </a:srgbClr>
                </a:solidFill>
                <a:latin typeface="Helvetica"/>
                <a:ea typeface="Helvetica"/>
                <a:cs typeface="Helvetica"/>
                <a:sym typeface="Helvetica"/>
              </a:defRPr>
            </a:lvl1pPr>
          </a:lstStyle>
          <a:p>
            <a:pPr/>
            <a:r>
              <a:t>Private Snafu</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0" name="When World War Two ended, Maurice Noble found himself out of a job. Shortly thereafter, he also found himself divorced from his wife and permanently separated from his daughters Pamela and Patricia. The loss of all three things at once propelled Maurice into a state of depression which led him into mental hospital for shock treatment, and later to the Lutheran Brotherhood in  St. Louis, Missouri where he worked on animated Christian films. It was here he also met and married Tennessee Williams’ classmate Marjorie Phillips who brought joy back into his heart.…"/>
          <p:cNvSpPr txBox="1"/>
          <p:nvPr/>
        </p:nvSpPr>
        <p:spPr>
          <a:xfrm>
            <a:off x="1293824" y="647700"/>
            <a:ext cx="10417152" cy="7874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b="0" sz="2800">
                <a:latin typeface="Helvetica"/>
                <a:ea typeface="Helvetica"/>
                <a:cs typeface="Helvetica"/>
                <a:sym typeface="Helvetica"/>
              </a:defRPr>
            </a:pPr>
            <a:r>
              <a:t>When World War Two ended, Maurice Noble found himself out of a job. Shortly thereafter, he also found himself divorced from his wife and permanently separated from his daughters Pamela and Patricia. The loss of all three things at once propelled Maurice into a state of depression which led him into mental hospital for shock treatment, and later to the Lutheran Brotherhood in </a:t>
            </a:r>
            <a:br/>
            <a:r>
              <a:t>St. Louis, Missouri where he worked on animated Christian films. It was here he also met and married Tennessee Williams’ classmate Marjorie Phillips who brought joy back into his heart.</a:t>
            </a:r>
          </a:p>
          <a:p>
            <a:pPr algn="l" defTabSz="457200">
              <a:defRPr b="0" sz="2800">
                <a:latin typeface="Helvetica"/>
                <a:ea typeface="Helvetica"/>
                <a:cs typeface="Helvetica"/>
                <a:sym typeface="Helvetica"/>
              </a:defRPr>
            </a:pPr>
          </a:p>
          <a:p>
            <a:pPr>
              <a:defRPr b="0" sz="2800">
                <a:solidFill>
                  <a:srgbClr val="000000">
                    <a:alpha val="81000"/>
                  </a:srgbClr>
                </a:solidFill>
                <a:latin typeface="Helvetica"/>
                <a:ea typeface="Helvetica"/>
                <a:cs typeface="Helvetica"/>
                <a:sym typeface="Helvetica"/>
              </a:defRPr>
            </a:pPr>
            <a:r>
              <a:t>Maurice Noble remained in St. Louis until 1952. He was unhappy at his work for the church. One day Noble received a telegram from his colleague Chuck Jones who upon hearing Maurice might be available asked him to move back to Los Angeles to work in the animation unit he had assembled at Warner Bros. Noble leaped at the chance, moved back to California and would go on to become one of the most prominent art director/layout artists working in Animation.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2" name="Chuck Jones’ film unit"/>
          <p:cNvSpPr txBox="1"/>
          <p:nvPr/>
        </p:nvSpPr>
        <p:spPr>
          <a:xfrm>
            <a:off x="992212" y="2509520"/>
            <a:ext cx="11020376" cy="58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200">
                <a:solidFill>
                  <a:srgbClr val="000000">
                    <a:alpha val="81000"/>
                  </a:srgbClr>
                </a:solidFill>
                <a:latin typeface="Helvetica"/>
                <a:ea typeface="Helvetica"/>
                <a:cs typeface="Helvetica"/>
                <a:sym typeface="Helvetica"/>
              </a:defRPr>
            </a:lvl1pPr>
          </a:lstStyle>
          <a:p>
            <a:pPr/>
            <a:r>
              <a:t>Chuck Jones’ film unit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4" name="DUCK! RABBIT, DUCK!…"/>
          <p:cNvSpPr txBox="1"/>
          <p:nvPr/>
        </p:nvSpPr>
        <p:spPr>
          <a:xfrm>
            <a:off x="992212" y="25603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DUCK! RABBIT, DUCK!</a:t>
            </a:r>
          </a:p>
          <a:p>
            <a:pPr>
              <a:defRPr b="0" sz="3200">
                <a:solidFill>
                  <a:srgbClr val="000000">
                    <a:alpha val="81000"/>
                  </a:srgbClr>
                </a:solidFill>
                <a:latin typeface="Helvetica"/>
                <a:ea typeface="Helvetica"/>
                <a:cs typeface="Helvetica"/>
                <a:sym typeface="Helvetica"/>
              </a:defRPr>
            </a:pPr>
            <a:r>
              <a:t>1953</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BEBEB"/>
        </a:solidFill>
      </p:bgPr>
    </p:bg>
    <p:spTree>
      <p:nvGrpSpPr>
        <p:cNvPr id="1" name=""/>
        <p:cNvGrpSpPr/>
        <p:nvPr/>
      </p:nvGrpSpPr>
      <p:grpSpPr>
        <a:xfrm>
          <a:off x="0" y="0"/>
          <a:ext cx="0" cy="0"/>
          <a:chOff x="0" y="0"/>
          <a:chExt cx="0" cy="0"/>
        </a:xfrm>
      </p:grpSpPr>
      <p:sp>
        <p:nvSpPr>
          <p:cNvPr id="136" name="BEWITCHED BUNNY…"/>
          <p:cNvSpPr txBox="1"/>
          <p:nvPr/>
        </p:nvSpPr>
        <p:spPr>
          <a:xfrm>
            <a:off x="992212" y="2395220"/>
            <a:ext cx="11020376" cy="1066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200">
                <a:solidFill>
                  <a:srgbClr val="000000">
                    <a:alpha val="81000"/>
                  </a:srgbClr>
                </a:solidFill>
                <a:latin typeface="Helvetica"/>
                <a:ea typeface="Helvetica"/>
                <a:cs typeface="Helvetica"/>
                <a:sym typeface="Helvetica"/>
              </a:defRPr>
            </a:pPr>
            <a:r>
              <a:t>BEWITCHED BUNNY</a:t>
            </a:r>
          </a:p>
          <a:p>
            <a:pPr>
              <a:defRPr b="0" sz="3200">
                <a:solidFill>
                  <a:srgbClr val="000000">
                    <a:alpha val="81000"/>
                  </a:srgbClr>
                </a:solidFill>
                <a:latin typeface="Helvetica"/>
                <a:ea typeface="Helvetica"/>
                <a:cs typeface="Helvetica"/>
                <a:sym typeface="Helvetica"/>
              </a:defRPr>
            </a:pPr>
            <a:r>
              <a:t>1954</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