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olo Testo"/>
          <p:cNvSpPr txBox="1"/>
          <p:nvPr>
            <p:ph type="title"/>
          </p:nvPr>
        </p:nvSpPr>
        <p:spPr>
          <a:xfrm>
            <a:off x="1270000" y="1638300"/>
            <a:ext cx="10464800" cy="3302000"/>
          </a:xfrm>
          <a:prstGeom prst="rect">
            <a:avLst/>
          </a:prstGeom>
        </p:spPr>
        <p:txBody>
          <a:bodyPr anchor="b"/>
          <a:lstStyle/>
          <a:p>
            <a:pPr/>
            <a:r>
              <a:t>Titolo Testo</a:t>
            </a:r>
          </a:p>
        </p:txBody>
      </p:sp>
      <p:sp>
        <p:nvSpPr>
          <p:cNvPr id="12" name="Corpo livello uno…"/>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magin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magin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olo Testo"/>
          <p:cNvSpPr txBox="1"/>
          <p:nvPr>
            <p:ph type="title"/>
          </p:nvPr>
        </p:nvSpPr>
        <p:spPr>
          <a:xfrm>
            <a:off x="1270000" y="6718300"/>
            <a:ext cx="10464800" cy="1422400"/>
          </a:xfrm>
          <a:prstGeom prst="rect">
            <a:avLst/>
          </a:prstGeom>
        </p:spPr>
        <p:txBody>
          <a:bodyPr anchor="b"/>
          <a:lstStyle/>
          <a:p>
            <a:pPr/>
            <a:r>
              <a:t>Titolo Testo</a:t>
            </a:r>
          </a:p>
        </p:txBody>
      </p:sp>
      <p:sp>
        <p:nvSpPr>
          <p:cNvPr id="22" name="Corpo livello uno…"/>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olo Testo"/>
          <p:cNvSpPr txBox="1"/>
          <p:nvPr>
            <p:ph type="title"/>
          </p:nvPr>
        </p:nvSpPr>
        <p:spPr>
          <a:xfrm>
            <a:off x="1270000" y="3225800"/>
            <a:ext cx="10464800" cy="3302000"/>
          </a:xfrm>
          <a:prstGeom prst="rect">
            <a:avLst/>
          </a:prstGeom>
        </p:spPr>
        <p:txBody>
          <a:bodyPr/>
          <a:lstStyle/>
          <a:p>
            <a:pPr/>
            <a:r>
              <a:t>Titolo Testo</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magin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olo Testo"/>
          <p:cNvSpPr txBox="1"/>
          <p:nvPr>
            <p:ph type="title"/>
          </p:nvPr>
        </p:nvSpPr>
        <p:spPr>
          <a:xfrm>
            <a:off x="952500" y="635000"/>
            <a:ext cx="5334000" cy="3987800"/>
          </a:xfrm>
          <a:prstGeom prst="rect">
            <a:avLst/>
          </a:prstGeom>
        </p:spPr>
        <p:txBody>
          <a:bodyPr anchor="b"/>
          <a:lstStyle>
            <a:lvl1pPr>
              <a:defRPr sz="6000"/>
            </a:lvl1pPr>
          </a:lstStyle>
          <a:p>
            <a:pPr/>
            <a:r>
              <a:t>Titolo Testo</a:t>
            </a:r>
          </a:p>
        </p:txBody>
      </p:sp>
      <p:sp>
        <p:nvSpPr>
          <p:cNvPr id="40" name="Corpo livello uno…"/>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olo Testo"/>
          <p:cNvSpPr txBox="1"/>
          <p:nvPr>
            <p:ph type="title"/>
          </p:nvPr>
        </p:nvSpPr>
        <p:spPr>
          <a:prstGeom prst="rect">
            <a:avLst/>
          </a:prstGeom>
        </p:spPr>
        <p:txBody>
          <a:bodyPr/>
          <a:lstStyle/>
          <a:p>
            <a:pPr/>
            <a:r>
              <a:t>Titolo Testo</a:t>
            </a:r>
          </a:p>
        </p:txBody>
      </p:sp>
      <p:sp>
        <p:nvSpPr>
          <p:cNvPr id="49"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olo Testo"/>
          <p:cNvSpPr txBox="1"/>
          <p:nvPr>
            <p:ph type="title"/>
          </p:nvPr>
        </p:nvSpPr>
        <p:spPr>
          <a:prstGeom prst="rect">
            <a:avLst/>
          </a:prstGeom>
        </p:spPr>
        <p:txBody>
          <a:bodyPr/>
          <a:lstStyle/>
          <a:p>
            <a:pPr/>
            <a:r>
              <a:t>Titolo Testo</a:t>
            </a:r>
          </a:p>
        </p:txBody>
      </p:sp>
      <p:sp>
        <p:nvSpPr>
          <p:cNvPr id="57"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magin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olo Testo"/>
          <p:cNvSpPr txBox="1"/>
          <p:nvPr>
            <p:ph type="title"/>
          </p:nvPr>
        </p:nvSpPr>
        <p:spPr>
          <a:prstGeom prst="rect">
            <a:avLst/>
          </a:prstGeom>
        </p:spPr>
        <p:txBody>
          <a:bodyPr/>
          <a:lstStyle/>
          <a:p>
            <a:pPr/>
            <a:r>
              <a:t>Titolo Testo</a:t>
            </a:r>
          </a:p>
        </p:txBody>
      </p:sp>
      <p:sp>
        <p:nvSpPr>
          <p:cNvPr id="67" name="Corpo livello uno…"/>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Corpo livello uno…"/>
          <p:cNvSpPr txBox="1"/>
          <p:nvPr>
            <p:ph type="body" idx="1"/>
          </p:nvPr>
        </p:nvSpPr>
        <p:spPr>
          <a:xfrm>
            <a:off x="952500" y="1270000"/>
            <a:ext cx="11099800" cy="721360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magin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magin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magin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olo Testo"/>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Titolo Testo</a:t>
            </a:r>
          </a:p>
        </p:txBody>
      </p:sp>
      <p:sp>
        <p:nvSpPr>
          <p:cNvPr id="3" name="Corpo livello uno…"/>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19" name="from the Warner Bros. shorts to feature films…"/>
          <p:cNvSpPr txBox="1"/>
          <p:nvPr>
            <p:ph type="subTitle" sz="quarter" idx="1"/>
          </p:nvPr>
        </p:nvSpPr>
        <p:spPr>
          <a:xfrm>
            <a:off x="-1985" y="2419350"/>
            <a:ext cx="13008770" cy="1130300"/>
          </a:xfrm>
          <a:prstGeom prst="rect">
            <a:avLst/>
          </a:prstGeom>
        </p:spPr>
        <p:txBody>
          <a:bodyPr/>
          <a:lstStyle/>
          <a:p>
            <a:pPr>
              <a:defRPr sz="3400">
                <a:solidFill>
                  <a:srgbClr val="6D1D00">
                    <a:alpha val="81544"/>
                  </a:srgbClr>
                </a:solidFill>
                <a:latin typeface="Copperplate Gothic Light"/>
                <a:ea typeface="Copperplate Gothic Light"/>
                <a:cs typeface="Copperplate Gothic Light"/>
                <a:sym typeface="Copperplate Gothic Light"/>
              </a:defRPr>
            </a:pPr>
            <a:r>
              <a:t>from the Warner Bros. shorts to feature films</a:t>
            </a:r>
          </a:p>
          <a:p>
            <a:pPr>
              <a:defRPr sz="3400">
                <a:solidFill>
                  <a:srgbClr val="6D1D00">
                    <a:alpha val="81544"/>
                  </a:srgbClr>
                </a:solidFill>
                <a:latin typeface="Copperplate Gothic Light"/>
                <a:ea typeface="Copperplate Gothic Light"/>
                <a:cs typeface="Copperplate Gothic Light"/>
                <a:sym typeface="Copperplate Gothic Light"/>
              </a:defRPr>
            </a:pPr>
            <a:r>
              <a:t>onto MGM television and lesser known projects</a:t>
            </a:r>
          </a:p>
        </p:txBody>
      </p:sp>
      <p:sp>
        <p:nvSpPr>
          <p:cNvPr id="120" name="MAURICE NOBLE…"/>
          <p:cNvSpPr txBox="1"/>
          <p:nvPr/>
        </p:nvSpPr>
        <p:spPr>
          <a:xfrm>
            <a:off x="28260" y="333375"/>
            <a:ext cx="12948280" cy="1790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7600">
                <a:solidFill>
                  <a:srgbClr val="6D1D00">
                    <a:alpha val="81544"/>
                  </a:srgbClr>
                </a:solidFill>
                <a:latin typeface="Helvetica"/>
                <a:ea typeface="Helvetica"/>
                <a:cs typeface="Helvetica"/>
                <a:sym typeface="Helvetica"/>
              </a:defRPr>
            </a:pPr>
            <a:r>
              <a:t>MAURICE NOBLE</a:t>
            </a:r>
          </a:p>
          <a:p>
            <a:pPr>
              <a:defRPr b="0" sz="3500">
                <a:solidFill>
                  <a:srgbClr val="000000">
                    <a:alpha val="80532"/>
                  </a:srgbClr>
                </a:solidFill>
                <a:latin typeface="Helvetica"/>
                <a:ea typeface="Helvetica"/>
                <a:cs typeface="Helvetica"/>
                <a:sym typeface="Helvetica"/>
              </a:defRPr>
            </a:pPr>
            <a:r>
              <a:t>and the Folder of Discarded Treasure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8" name="LESSER KNOWN PROJECTS"/>
          <p:cNvSpPr txBox="1"/>
          <p:nvPr/>
        </p:nvSpPr>
        <p:spPr>
          <a:xfrm>
            <a:off x="992212" y="2509520"/>
            <a:ext cx="11020376" cy="58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200">
                <a:solidFill>
                  <a:srgbClr val="000000">
                    <a:alpha val="81000"/>
                  </a:srgbClr>
                </a:solidFill>
                <a:latin typeface="Helvetica"/>
                <a:ea typeface="Helvetica"/>
                <a:cs typeface="Helvetica"/>
                <a:sym typeface="Helvetica"/>
              </a:defRPr>
            </a:lvl1pPr>
          </a:lstStyle>
          <a:p>
            <a:pPr/>
            <a:r>
              <a:t>LESSER KNOWN PROJECTS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0" name="WARNER BROS. BELL TELEPHONE ANIMATION UNIT…"/>
          <p:cNvSpPr txBox="1"/>
          <p:nvPr/>
        </p:nvSpPr>
        <p:spPr>
          <a:xfrm>
            <a:off x="992212" y="1785620"/>
            <a:ext cx="11020376" cy="203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WARNER BROS. BELL TELEPHONE ANIMATION UNIT</a:t>
            </a:r>
          </a:p>
          <a:p>
            <a:pPr>
              <a:defRPr b="0" sz="3200">
                <a:solidFill>
                  <a:srgbClr val="000000">
                    <a:alpha val="81000"/>
                  </a:srgbClr>
                </a:solidFill>
                <a:latin typeface="Helvetica"/>
                <a:ea typeface="Helvetica"/>
                <a:cs typeface="Helvetica"/>
                <a:sym typeface="Helvetica"/>
              </a:defRPr>
            </a:pPr>
          </a:p>
          <a:p>
            <a:pPr>
              <a:defRPr b="0" sz="3200">
                <a:solidFill>
                  <a:srgbClr val="000000">
                    <a:alpha val="81000"/>
                  </a:srgbClr>
                </a:solidFill>
                <a:latin typeface="Helvetica"/>
                <a:ea typeface="Helvetica"/>
                <a:cs typeface="Helvetica"/>
                <a:sym typeface="Helvetica"/>
              </a:defRPr>
            </a:pPr>
            <a:r>
              <a:t>The Science Series</a:t>
            </a:r>
          </a:p>
          <a:p>
            <a:pPr>
              <a:defRPr b="0" sz="3200">
                <a:solidFill>
                  <a:srgbClr val="000000">
                    <a:alpha val="81000"/>
                  </a:srgbClr>
                </a:solidFill>
                <a:latin typeface="Helvetica"/>
                <a:ea typeface="Helvetica"/>
                <a:cs typeface="Helvetica"/>
                <a:sym typeface="Helvetica"/>
              </a:defRPr>
            </a:pPr>
            <a:r>
              <a:t>The Alice in Wonderland story sketches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2" name="THE LITE-HOUSE PLAY…"/>
          <p:cNvSpPr txBox="1"/>
          <p:nvPr/>
        </p:nvSpPr>
        <p:spPr>
          <a:xfrm>
            <a:off x="992212" y="1988820"/>
            <a:ext cx="11020376" cy="292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100">
                <a:solidFill>
                  <a:srgbClr val="000000">
                    <a:alpha val="81000"/>
                  </a:srgbClr>
                </a:solidFill>
                <a:latin typeface="Helvetica"/>
                <a:ea typeface="Helvetica"/>
                <a:cs typeface="Helvetica"/>
                <a:sym typeface="Helvetica"/>
              </a:defRPr>
            </a:pPr>
            <a:r>
              <a:t>THE LITE-HOUSE PLAY</a:t>
            </a:r>
          </a:p>
          <a:p>
            <a:pPr>
              <a:defRPr b="0" sz="3100">
                <a:solidFill>
                  <a:srgbClr val="000000">
                    <a:alpha val="81000"/>
                  </a:srgbClr>
                </a:solidFill>
                <a:latin typeface="Helvetica"/>
                <a:ea typeface="Helvetica"/>
                <a:cs typeface="Helvetica"/>
                <a:sym typeface="Helvetica"/>
              </a:defRPr>
            </a:pPr>
          </a:p>
          <a:p>
            <a:pPr>
              <a:defRPr b="0" sz="3100">
                <a:solidFill>
                  <a:srgbClr val="000000">
                    <a:alpha val="81000"/>
                  </a:srgbClr>
                </a:solidFill>
                <a:latin typeface="Helvetica"/>
                <a:ea typeface="Helvetica"/>
                <a:cs typeface="Helvetica"/>
                <a:sym typeface="Helvetica"/>
              </a:defRPr>
            </a:pPr>
            <a:r>
              <a:t>an unproduced Jones/Freleng/Noble project</a:t>
            </a:r>
          </a:p>
          <a:p>
            <a:pPr>
              <a:defRPr b="0" sz="3100">
                <a:solidFill>
                  <a:srgbClr val="000000">
                    <a:alpha val="81000"/>
                  </a:srgbClr>
                </a:solidFill>
                <a:latin typeface="Helvetica"/>
                <a:ea typeface="Helvetica"/>
                <a:cs typeface="Helvetica"/>
                <a:sym typeface="Helvetica"/>
              </a:defRPr>
            </a:pPr>
          </a:p>
          <a:p>
            <a:pPr>
              <a:defRPr b="0" sz="3100">
                <a:solidFill>
                  <a:srgbClr val="000000">
                    <a:alpha val="81000"/>
                  </a:srgbClr>
                </a:solidFill>
                <a:latin typeface="Helvetica"/>
                <a:ea typeface="Helvetica"/>
                <a:cs typeface="Helvetica"/>
                <a:sym typeface="Helvetica"/>
              </a:defRPr>
            </a:pPr>
            <a:r>
              <a:t>which featured an introduction from Ralph the Sheepdog and the Wile E. Coyote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4" name="PONCE DE LION"/>
          <p:cNvSpPr txBox="1"/>
          <p:nvPr/>
        </p:nvSpPr>
        <p:spPr>
          <a:xfrm>
            <a:off x="992212" y="2388870"/>
            <a:ext cx="11020376" cy="571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100">
                <a:solidFill>
                  <a:srgbClr val="000000">
                    <a:alpha val="81000"/>
                  </a:srgbClr>
                </a:solidFill>
                <a:latin typeface="Helvetica"/>
                <a:ea typeface="Helvetica"/>
                <a:cs typeface="Helvetica"/>
                <a:sym typeface="Helvetica"/>
              </a:defRPr>
            </a:lvl1pPr>
          </a:lstStyle>
          <a:p>
            <a:pPr/>
            <a:r>
              <a:t>PONCE DE LION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6" name="CHUCK JONES’ TIMBERWOLF…"/>
          <p:cNvSpPr txBox="1"/>
          <p:nvPr/>
        </p:nvSpPr>
        <p:spPr>
          <a:xfrm>
            <a:off x="992212" y="2407920"/>
            <a:ext cx="11020376" cy="104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100">
                <a:solidFill>
                  <a:srgbClr val="000000">
                    <a:alpha val="81000"/>
                  </a:srgbClr>
                </a:solidFill>
                <a:latin typeface="Helvetica"/>
                <a:ea typeface="Helvetica"/>
                <a:cs typeface="Helvetica"/>
                <a:sym typeface="Helvetica"/>
              </a:defRPr>
            </a:pPr>
            <a:r>
              <a:t>CHUCK JONES’ TIMBERWOLF</a:t>
            </a:r>
          </a:p>
          <a:p>
            <a:pPr>
              <a:defRPr b="0" sz="3100">
                <a:solidFill>
                  <a:srgbClr val="000000">
                    <a:alpha val="81000"/>
                  </a:srgbClr>
                </a:solidFill>
                <a:latin typeface="Helvetica"/>
                <a:ea typeface="Helvetica"/>
                <a:cs typeface="Helvetica"/>
                <a:sym typeface="Helvetica"/>
              </a:defRPr>
            </a:pPr>
            <a:r>
              <a:t>(1990?)</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8" name="MISCELLANEOUS COLOR KEYS"/>
          <p:cNvSpPr txBox="1"/>
          <p:nvPr/>
        </p:nvSpPr>
        <p:spPr>
          <a:xfrm>
            <a:off x="992212" y="2407920"/>
            <a:ext cx="11020376" cy="104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100">
                <a:solidFill>
                  <a:srgbClr val="000000">
                    <a:alpha val="81000"/>
                  </a:srgbClr>
                </a:solidFill>
                <a:latin typeface="Helvetica"/>
                <a:ea typeface="Helvetica"/>
                <a:cs typeface="Helvetica"/>
                <a:sym typeface="Helvetica"/>
              </a:defRPr>
            </a:lvl1pPr>
          </a:lstStyle>
          <a:p>
            <a:pPr/>
            <a:r>
              <a:t>MISCELLANEOUS COLOR KEYS</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0" name="MISCELLANEOUS SOUTHWESTERN COLOR KEYS"/>
          <p:cNvSpPr txBox="1"/>
          <p:nvPr/>
        </p:nvSpPr>
        <p:spPr>
          <a:xfrm>
            <a:off x="992212" y="2407920"/>
            <a:ext cx="11020376" cy="104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100">
                <a:solidFill>
                  <a:srgbClr val="000000">
                    <a:alpha val="81000"/>
                  </a:srgbClr>
                </a:solidFill>
                <a:latin typeface="Helvetica"/>
                <a:ea typeface="Helvetica"/>
                <a:cs typeface="Helvetica"/>
                <a:sym typeface="Helvetica"/>
              </a:defRPr>
            </a:lvl1pPr>
          </a:lstStyle>
          <a:p>
            <a:pPr/>
            <a:r>
              <a:t>MISCELLANEOUS SOUTHWESTERN COLOR KEYS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2" name="MISCELLANEOUS COLOR KEYS…"/>
          <p:cNvSpPr txBox="1"/>
          <p:nvPr/>
        </p:nvSpPr>
        <p:spPr>
          <a:xfrm>
            <a:off x="992212" y="2401570"/>
            <a:ext cx="11020376" cy="1511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100">
                <a:solidFill>
                  <a:srgbClr val="000000">
                    <a:alpha val="81000"/>
                  </a:srgbClr>
                </a:solidFill>
                <a:latin typeface="Helvetica"/>
                <a:ea typeface="Helvetica"/>
                <a:cs typeface="Helvetica"/>
                <a:sym typeface="Helvetica"/>
              </a:defRPr>
            </a:pPr>
            <a:r>
              <a:t>MISCELLANEOUS COLOR KEYS</a:t>
            </a:r>
          </a:p>
          <a:p>
            <a:pPr>
              <a:defRPr b="0" sz="3100">
                <a:solidFill>
                  <a:srgbClr val="000000">
                    <a:alpha val="81000"/>
                  </a:srgbClr>
                </a:solidFill>
                <a:latin typeface="Helvetica"/>
                <a:ea typeface="Helvetica"/>
                <a:cs typeface="Helvetica"/>
                <a:sym typeface="Helvetica"/>
              </a:defRPr>
            </a:pPr>
            <a:r>
              <a:t>OR PERSONAL ART</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4" name="ASIAN WATERCOLORS…"/>
          <p:cNvSpPr txBox="1"/>
          <p:nvPr/>
        </p:nvSpPr>
        <p:spPr>
          <a:xfrm>
            <a:off x="992212" y="2407920"/>
            <a:ext cx="11020376" cy="104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100">
                <a:solidFill>
                  <a:srgbClr val="000000">
                    <a:alpha val="81000"/>
                  </a:srgbClr>
                </a:solidFill>
                <a:latin typeface="Helvetica"/>
                <a:ea typeface="Helvetica"/>
                <a:cs typeface="Helvetica"/>
                <a:sym typeface="Helvetica"/>
              </a:defRPr>
            </a:pPr>
            <a:r>
              <a:t>ASIAN WATERCOLORS</a:t>
            </a:r>
          </a:p>
          <a:p>
            <a:pPr>
              <a:defRPr b="0" sz="3100">
                <a:solidFill>
                  <a:srgbClr val="000000">
                    <a:alpha val="81000"/>
                  </a:srgbClr>
                </a:solidFill>
                <a:latin typeface="Helvetica"/>
                <a:ea typeface="Helvetica"/>
                <a:cs typeface="Helvetica"/>
                <a:sym typeface="Helvetica"/>
              </a:defRPr>
            </a:pPr>
            <a:r>
              <a:t>(dates unknown)</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6" name="WATERCOLORS"/>
          <p:cNvSpPr txBox="1"/>
          <p:nvPr/>
        </p:nvSpPr>
        <p:spPr>
          <a:xfrm>
            <a:off x="992212" y="2407920"/>
            <a:ext cx="11020376" cy="104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100">
                <a:solidFill>
                  <a:srgbClr val="000000">
                    <a:alpha val="81000"/>
                  </a:srgbClr>
                </a:solidFill>
                <a:latin typeface="Helvetica"/>
                <a:ea typeface="Helvetica"/>
                <a:cs typeface="Helvetica"/>
                <a:sym typeface="Helvetica"/>
              </a:defRPr>
            </a:lvl1pPr>
          </a:lstStyle>
          <a:p>
            <a:pPr/>
            <a:r>
              <a:t>WATERCOLORS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22" name="WARNER BROS. FEATURE FILMS"/>
          <p:cNvSpPr txBox="1"/>
          <p:nvPr/>
        </p:nvSpPr>
        <p:spPr>
          <a:xfrm>
            <a:off x="992212" y="25603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200">
                <a:solidFill>
                  <a:srgbClr val="000000">
                    <a:alpha val="81000"/>
                  </a:srgbClr>
                </a:solidFill>
                <a:latin typeface="Helvetica"/>
                <a:ea typeface="Helvetica"/>
                <a:cs typeface="Helvetica"/>
                <a:sym typeface="Helvetica"/>
              </a:defRPr>
            </a:lvl1pPr>
          </a:lstStyle>
          <a:p>
            <a:pPr/>
            <a:r>
              <a:t>WARNER BROS. FEATURE FILMS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8" name="THEY FOUGHT LIKE BROTHERS"/>
          <p:cNvSpPr txBox="1"/>
          <p:nvPr/>
        </p:nvSpPr>
        <p:spPr>
          <a:xfrm>
            <a:off x="992212" y="2407920"/>
            <a:ext cx="11020376" cy="104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100">
                <a:solidFill>
                  <a:srgbClr val="000000">
                    <a:alpha val="81000"/>
                  </a:srgbClr>
                </a:solidFill>
                <a:latin typeface="Helvetica"/>
                <a:ea typeface="Helvetica"/>
                <a:cs typeface="Helvetica"/>
                <a:sym typeface="Helvetica"/>
              </a:defRPr>
            </a:lvl1pPr>
          </a:lstStyle>
          <a:p>
            <a:pPr/>
            <a:r>
              <a:t>THEY FOUGHT LIKE BROTHERS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24" name="GAY-PUREE…"/>
          <p:cNvSpPr txBox="1"/>
          <p:nvPr/>
        </p:nvSpPr>
        <p:spPr>
          <a:xfrm>
            <a:off x="992212" y="25476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GAY-PUREE</a:t>
            </a:r>
          </a:p>
          <a:p>
            <a:pPr>
              <a:defRPr b="0" sz="3200">
                <a:solidFill>
                  <a:srgbClr val="000000">
                    <a:alpha val="81000"/>
                  </a:srgbClr>
                </a:solidFill>
                <a:latin typeface="Helvetica"/>
                <a:ea typeface="Helvetica"/>
                <a:cs typeface="Helvetica"/>
                <a:sym typeface="Helvetica"/>
              </a:defRPr>
            </a:pPr>
            <a:r>
              <a:t>1962</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26" name="THE INCREDIBLE MR. LIMPET…"/>
          <p:cNvSpPr txBox="1"/>
          <p:nvPr/>
        </p:nvSpPr>
        <p:spPr>
          <a:xfrm>
            <a:off x="992212" y="25476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THE INCREDIBLE MR. LIMPET</a:t>
            </a:r>
          </a:p>
          <a:p>
            <a:pPr>
              <a:defRPr b="0" sz="3200">
                <a:solidFill>
                  <a:srgbClr val="000000">
                    <a:alpha val="81000"/>
                  </a:srgbClr>
                </a:solidFill>
                <a:latin typeface="Helvetica"/>
                <a:ea typeface="Helvetica"/>
                <a:cs typeface="Helvetica"/>
                <a:sym typeface="Helvetica"/>
              </a:defRPr>
            </a:pPr>
            <a:r>
              <a:t>1964</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28" name="THE INCREDIBLE MR. LIMPET…"/>
          <p:cNvSpPr txBox="1"/>
          <p:nvPr/>
        </p:nvSpPr>
        <p:spPr>
          <a:xfrm>
            <a:off x="992212" y="1785620"/>
            <a:ext cx="11020376" cy="203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THE INCREDIBLE MR. LIMPET</a:t>
            </a:r>
          </a:p>
          <a:p>
            <a:pPr>
              <a:defRPr b="0" sz="3200">
                <a:solidFill>
                  <a:srgbClr val="000000">
                    <a:alpha val="81000"/>
                  </a:srgbClr>
                </a:solidFill>
                <a:latin typeface="Helvetica"/>
                <a:ea typeface="Helvetica"/>
                <a:cs typeface="Helvetica"/>
                <a:sym typeface="Helvetica"/>
              </a:defRPr>
            </a:pPr>
            <a:r>
              <a:t>1964</a:t>
            </a:r>
          </a:p>
          <a:p>
            <a:pPr>
              <a:defRPr b="0" sz="3200">
                <a:solidFill>
                  <a:srgbClr val="000000">
                    <a:alpha val="81000"/>
                  </a:srgbClr>
                </a:solidFill>
                <a:latin typeface="Helvetica"/>
                <a:ea typeface="Helvetica"/>
                <a:cs typeface="Helvetica"/>
                <a:sym typeface="Helvetica"/>
              </a:defRPr>
            </a:pPr>
          </a:p>
          <a:p>
            <a:pPr>
              <a:defRPr b="0" sz="3200">
                <a:solidFill>
                  <a:srgbClr val="000000">
                    <a:alpha val="81000"/>
                  </a:srgbClr>
                </a:solidFill>
                <a:latin typeface="Helvetica"/>
                <a:ea typeface="Helvetica"/>
                <a:cs typeface="Helvetica"/>
                <a:sym typeface="Helvetica"/>
              </a:defRPr>
            </a:pPr>
            <a:r>
              <a:t>Designs for the Deep Rapture sequence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0" name="THE MGM YEARS…"/>
          <p:cNvSpPr txBox="1"/>
          <p:nvPr/>
        </p:nvSpPr>
        <p:spPr>
          <a:xfrm>
            <a:off x="922771" y="579120"/>
            <a:ext cx="11159259" cy="744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2800">
                <a:solidFill>
                  <a:srgbClr val="000000">
                    <a:alpha val="81000"/>
                  </a:srgbClr>
                </a:solidFill>
                <a:latin typeface="Helvetica"/>
                <a:ea typeface="Helvetica"/>
                <a:cs typeface="Helvetica"/>
                <a:sym typeface="Helvetica"/>
              </a:defRPr>
            </a:pPr>
            <a:r>
              <a:t>THE MGM YEARS</a:t>
            </a:r>
          </a:p>
          <a:p>
            <a:pPr>
              <a:defRPr b="0" sz="2800">
                <a:solidFill>
                  <a:srgbClr val="000000">
                    <a:alpha val="81000"/>
                  </a:srgbClr>
                </a:solidFill>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By the late 1950s, Television overtook the spot that Motion Picture once had as the only place people gravitated to when they wanted to be entertained by the moving image. </a:t>
            </a:r>
          </a:p>
          <a:p>
            <a:pPr>
              <a:defRPr b="0" sz="2800">
                <a:solidFill>
                  <a:srgbClr val="000000">
                    <a:alpha val="81000"/>
                  </a:srgbClr>
                </a:solidFill>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As we entered the 1960s, the Looney Tunes theatrical shorts found themselves shut down, and Chuck Jones and Maurice Noble moved their talents over to MGM where they continued to work on theatrical short subjects and feature films. </a:t>
            </a:r>
          </a:p>
          <a:p>
            <a:pPr>
              <a:defRPr b="0" sz="2800">
                <a:solidFill>
                  <a:srgbClr val="000000">
                    <a:alpha val="81000"/>
                  </a:srgbClr>
                </a:solidFill>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They also added their talents toward working on a brand new genre for TV, which was the Holiday TV special. Their work on Dr. Seuss’ </a:t>
            </a:r>
            <a:r>
              <a:rPr i="1"/>
              <a:t>How The Grinch Stole Christmas</a:t>
            </a:r>
            <a:r>
              <a:t> became one of the most beloved Children's Specials made for television. It is a benchmark achievement many working in animation reference as an emotional and artistic reference.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2" name="HOW THE GRINCH STOLE CHRISTMAS…"/>
          <p:cNvSpPr txBox="1"/>
          <p:nvPr/>
        </p:nvSpPr>
        <p:spPr>
          <a:xfrm>
            <a:off x="992212" y="25476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HOW THE GRINCH STOLE CHRISTMAS</a:t>
            </a:r>
          </a:p>
          <a:p>
            <a:pPr>
              <a:defRPr b="0" sz="3200">
                <a:solidFill>
                  <a:srgbClr val="000000">
                    <a:alpha val="81000"/>
                  </a:srgbClr>
                </a:solidFill>
                <a:latin typeface="Helvetica"/>
                <a:ea typeface="Helvetica"/>
                <a:cs typeface="Helvetica"/>
                <a:sym typeface="Helvetica"/>
              </a:defRPr>
            </a:pPr>
            <a:r>
              <a:t>1966</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4" name="THE PHANTOM TOLLBOOTH…"/>
          <p:cNvSpPr txBox="1"/>
          <p:nvPr/>
        </p:nvSpPr>
        <p:spPr>
          <a:xfrm>
            <a:off x="992212" y="25476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THE PHANTOM TOLLBOOTH</a:t>
            </a:r>
          </a:p>
          <a:p>
            <a:pPr>
              <a:defRPr b="0" sz="3200">
                <a:solidFill>
                  <a:srgbClr val="000000">
                    <a:alpha val="81000"/>
                  </a:srgbClr>
                </a:solidFill>
                <a:latin typeface="Helvetica"/>
                <a:ea typeface="Helvetica"/>
                <a:cs typeface="Helvetica"/>
                <a:sym typeface="Helvetica"/>
              </a:defRPr>
            </a:pPr>
            <a:r>
              <a:t>1970</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6" name="THE LORAX…"/>
          <p:cNvSpPr txBox="1"/>
          <p:nvPr/>
        </p:nvSpPr>
        <p:spPr>
          <a:xfrm>
            <a:off x="992212" y="2573020"/>
            <a:ext cx="11020376" cy="104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100">
                <a:solidFill>
                  <a:srgbClr val="000000">
                    <a:alpha val="81000"/>
                  </a:srgbClr>
                </a:solidFill>
                <a:latin typeface="Helvetica"/>
                <a:ea typeface="Helvetica"/>
                <a:cs typeface="Helvetica"/>
                <a:sym typeface="Helvetica"/>
              </a:defRPr>
            </a:pPr>
            <a:r>
              <a:t>THE LORAX</a:t>
            </a:r>
          </a:p>
          <a:p>
            <a:pPr>
              <a:defRPr b="0" sz="3100">
                <a:solidFill>
                  <a:srgbClr val="000000">
                    <a:alpha val="81000"/>
                  </a:srgbClr>
                </a:solidFill>
                <a:latin typeface="Helvetica"/>
                <a:ea typeface="Helvetica"/>
                <a:cs typeface="Helvetica"/>
                <a:sym typeface="Helvetica"/>
              </a:defRPr>
            </a:pPr>
            <a:r>
              <a:t>1971</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