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9" r:id="rId3"/>
    <p:sldId id="268" r:id="rId4"/>
    <p:sldId id="272" r:id="rId5"/>
    <p:sldId id="278" r:id="rId6"/>
    <p:sldId id="274" r:id="rId7"/>
    <p:sldId id="276" r:id="rId8"/>
    <p:sldId id="273" r:id="rId9"/>
    <p:sldId id="277" r:id="rId10"/>
    <p:sldId id="280" r:id="rId11"/>
    <p:sldId id="279" r:id="rId12"/>
    <p:sldId id="281" r:id="rId13"/>
    <p:sldId id="284" r:id="rId14"/>
    <p:sldId id="271" r:id="rId15"/>
    <p:sldId id="283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4DFEF-497E-41DE-8614-B08F31271A02}" type="datetime1">
              <a:rPr lang="it-IT"/>
              <a:pPr>
                <a:defRPr/>
              </a:pPr>
              <a:t>14/03/2020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FED61-1732-4042-A473-352B0B561BA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EDAB3-D312-431B-BE2D-7CC140AE17D9}" type="datetime1">
              <a:rPr lang="it-IT"/>
              <a:pPr>
                <a:defRPr/>
              </a:pPr>
              <a:t>14/03/2020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B3132-8712-4AE8-AB6F-88E14EFE35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71687" cy="58086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95288" y="274638"/>
            <a:ext cx="6067425" cy="58086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E6B44-C485-4AB3-8317-D54F226518F8}" type="datetime1">
              <a:rPr lang="it-IT"/>
              <a:pPr>
                <a:defRPr/>
              </a:pPr>
              <a:t>14/03/2020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60DC1-7A79-41B7-B3A0-8BE5527B40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395288" y="1557338"/>
            <a:ext cx="4038600" cy="452596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86288" y="1557338"/>
            <a:ext cx="4038600" cy="452596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4BC53-C2D5-4A42-ADCA-E3C517257975}" type="datetime1">
              <a:rPr lang="it-IT"/>
              <a:pPr>
                <a:defRPr/>
              </a:pPr>
              <a:t>14/03/2020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1B75A-25EC-4D41-BF4A-F0621ABA4E9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395288" y="274638"/>
            <a:ext cx="8291512" cy="580866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54EFF-89D8-456C-A5ED-A681C97024DD}" type="datetime1">
              <a:rPr lang="it-IT"/>
              <a:pPr>
                <a:defRPr/>
              </a:pPr>
              <a:t>14/03/2020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3FD07-8E97-4547-9333-423E658EDC1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BA54-E35E-4610-82A8-1DF296482BC7}" type="datetime1">
              <a:rPr lang="it-IT"/>
              <a:pPr>
                <a:defRPr/>
              </a:pPr>
              <a:t>14/03/2020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E82EE-E3F0-4B4D-870E-E27FEDFB25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0690E-C104-4B54-9011-F1A22287311B}" type="datetime1">
              <a:rPr lang="it-IT"/>
              <a:pPr>
                <a:defRPr/>
              </a:pPr>
              <a:t>14/03/2020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50E97-6069-4DEF-A667-C886671729D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86288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8120E-D952-4EFC-B316-45B8EE5958ED}" type="datetime1">
              <a:rPr lang="it-IT"/>
              <a:pPr>
                <a:defRPr/>
              </a:pPr>
              <a:t>14/03/2020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C62F8-EDE6-47AE-AE18-7BFD0F1CE9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6F90C-25F3-4F53-BF90-327770DFD347}" type="datetime1">
              <a:rPr lang="it-IT"/>
              <a:pPr>
                <a:defRPr/>
              </a:pPr>
              <a:t>14/03/2020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62535-5A9A-48B8-9767-31ADD623DB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77F23-7881-439A-8305-3E8422C9961E}" type="datetime1">
              <a:rPr lang="it-IT"/>
              <a:pPr>
                <a:defRPr/>
              </a:pPr>
              <a:t>14/03/2020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32144-4338-4EA8-8BAE-DB2A643AEAB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09DAF-EADE-47FC-A55B-43470B9D2715}" type="datetime1">
              <a:rPr lang="it-IT"/>
              <a:pPr>
                <a:defRPr/>
              </a:pPr>
              <a:t>14/03/2020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C021C-7A56-4408-939C-F67E5A7BB63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FD371-585C-49A8-98D7-479224B7DC7A}" type="datetime1">
              <a:rPr lang="it-IT"/>
              <a:pPr>
                <a:defRPr/>
              </a:pPr>
              <a:t>14/03/2020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01F7C-E4F0-40AD-A771-7E1DCE0E839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E54ED-1210-427D-B484-B0BB31C242F6}" type="datetime1">
              <a:rPr lang="it-IT"/>
              <a:pPr>
                <a:defRPr/>
              </a:pPr>
              <a:t>14/03/2020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4CEC4-B11D-44F9-BBF2-8D2A5BD9944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57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247D16D2-1778-43A7-B847-D2FECD0DE6B1}" type="datetime1">
              <a:rPr lang="it-IT"/>
              <a:pPr>
                <a:defRPr/>
              </a:pPr>
              <a:t>14/03/2020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Arial" charset="0"/>
              </a:defRPr>
            </a:lvl1pPr>
          </a:lstStyle>
          <a:p>
            <a:pPr>
              <a:defRPr/>
            </a:pPr>
            <a:fld id="{AC8919A4-C8C0-4286-998E-7083A60D7DE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egoe U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egoe U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egoe U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egoe U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0" y="214313"/>
            <a:ext cx="8858250" cy="1214423"/>
          </a:xfrm>
        </p:spPr>
        <p:txBody>
          <a:bodyPr/>
          <a:lstStyle/>
          <a:p>
            <a:pPr algn="ctr">
              <a:defRPr/>
            </a:pPr>
            <a:r>
              <a:rPr lang="it-IT" sz="3600" b="1" dirty="0" smtClean="0">
                <a:solidFill>
                  <a:srgbClr val="C00000"/>
                </a:solidFill>
              </a:rPr>
              <a:t>COMPETENZE TESTUALI</a:t>
            </a:r>
          </a:p>
          <a:p>
            <a:pPr algn="ctr">
              <a:defRPr/>
            </a:pPr>
            <a:r>
              <a:rPr lang="it-IT" sz="3600" b="1" dirty="0" smtClean="0">
                <a:solidFill>
                  <a:srgbClr val="C00000"/>
                </a:solidFill>
              </a:rPr>
              <a:t> PER L’UNIVERSITÀ</a:t>
            </a:r>
            <a:endParaRPr lang="it-IT" dirty="0"/>
          </a:p>
        </p:txBody>
      </p:sp>
      <p:sp>
        <p:nvSpPr>
          <p:cNvPr id="2051" name="CasellaDiTesto 3"/>
          <p:cNvSpPr txBox="1">
            <a:spLocks noChangeArrowheads="1"/>
          </p:cNvSpPr>
          <p:nvPr/>
        </p:nvSpPr>
        <p:spPr bwMode="auto">
          <a:xfrm>
            <a:off x="285750" y="1571613"/>
            <a:ext cx="8501063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it-IT" sz="2300" b="1" cap="small" spc="100" dirty="0" smtClean="0">
                <a:latin typeface="Segoe UI" pitchFamily="34" charset="0"/>
              </a:rPr>
              <a:t>Comprensione del testo:  </a:t>
            </a:r>
            <a:r>
              <a:rPr lang="it-IT" sz="2400" b="1" dirty="0" smtClean="0"/>
              <a:t>il testo narrativo</a:t>
            </a:r>
          </a:p>
          <a:p>
            <a:pPr lvl="0" algn="ctr"/>
            <a:r>
              <a:rPr lang="it-IT" sz="2400" dirty="0" smtClean="0"/>
              <a:t>1 incontro</a:t>
            </a:r>
          </a:p>
          <a:p>
            <a:r>
              <a:rPr lang="it-IT" sz="20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Conoscenze e abilità da acquisire: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2400" dirty="0" smtClean="0"/>
              <a:t>la </a:t>
            </a:r>
            <a:r>
              <a:rPr lang="it-IT" sz="2400" b="1" dirty="0"/>
              <a:t>progressione tematica </a:t>
            </a:r>
            <a:r>
              <a:rPr lang="it-IT" sz="2400" dirty="0"/>
              <a:t>di un testo </a:t>
            </a:r>
            <a:r>
              <a:rPr lang="it-IT" sz="2400" dirty="0" smtClean="0"/>
              <a:t>narrativo:</a:t>
            </a:r>
          </a:p>
          <a:p>
            <a:pPr marL="1371600" lvl="2" indent="-457200">
              <a:buFont typeface="+mj-lt"/>
              <a:buAutoNum type="alphaLcPeriod"/>
            </a:pPr>
            <a:r>
              <a:rPr lang="it-IT" sz="2400" dirty="0" smtClean="0"/>
              <a:t>i </a:t>
            </a:r>
            <a:r>
              <a:rPr lang="it-IT" sz="2400" dirty="0"/>
              <a:t>rapporti tra fabula e intreccio</a:t>
            </a:r>
            <a:r>
              <a:rPr lang="it-IT" sz="2400" dirty="0" smtClean="0"/>
              <a:t>,</a:t>
            </a:r>
          </a:p>
          <a:p>
            <a:pPr marL="1371600" lvl="2" indent="-457200">
              <a:buFont typeface="+mj-lt"/>
              <a:buAutoNum type="alphaLcPeriod"/>
            </a:pPr>
            <a:r>
              <a:rPr lang="it-IT" sz="2400" dirty="0" smtClean="0"/>
              <a:t> </a:t>
            </a:r>
            <a:r>
              <a:rPr lang="it-IT" sz="2400" dirty="0"/>
              <a:t>i principi di </a:t>
            </a:r>
            <a:r>
              <a:rPr lang="it-IT" sz="2400" dirty="0" smtClean="0"/>
              <a:t>organizzazione </a:t>
            </a:r>
            <a:r>
              <a:rPr lang="it-IT" sz="2400" dirty="0"/>
              <a:t>dei fatti narrati sul piano </a:t>
            </a:r>
            <a:r>
              <a:rPr lang="it-IT" sz="2400" dirty="0" smtClean="0"/>
              <a:t>temporale</a:t>
            </a:r>
            <a:endParaRPr lang="it-IT" sz="2400" dirty="0"/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i fenomeni di </a:t>
            </a:r>
            <a:r>
              <a:rPr lang="it-IT" sz="2400" b="1" dirty="0" err="1" smtClean="0"/>
              <a:t>plurivocità</a:t>
            </a:r>
            <a:r>
              <a:rPr lang="it-IT" sz="2400" dirty="0" smtClean="0"/>
              <a:t> / </a:t>
            </a:r>
            <a:r>
              <a:rPr lang="it-IT" sz="2400" b="1" dirty="0" err="1" smtClean="0"/>
              <a:t>pluridiscorsività</a:t>
            </a:r>
            <a:endParaRPr lang="it-IT" sz="2400" b="1" dirty="0"/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il rapporto tra </a:t>
            </a:r>
            <a:r>
              <a:rPr lang="it-IT" sz="2400" b="1" dirty="0"/>
              <a:t>focalizzazione e punto di vista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la </a:t>
            </a:r>
            <a:r>
              <a:rPr lang="it-IT" sz="2400" b="1" dirty="0"/>
              <a:t>punteggiatura</a:t>
            </a:r>
            <a:r>
              <a:rPr lang="it-IT" sz="2400" dirty="0"/>
              <a:t> nel testo di tipo narrativo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i </a:t>
            </a:r>
            <a:r>
              <a:rPr lang="it-IT" sz="2400" b="1" dirty="0"/>
              <a:t>connettivi spaziali e temporali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/>
              <a:t>il </a:t>
            </a:r>
            <a:r>
              <a:rPr lang="it-IT" sz="2400" b="1" dirty="0"/>
              <a:t>profilo temporale </a:t>
            </a:r>
            <a:r>
              <a:rPr lang="it-IT" sz="2400" dirty="0"/>
              <a:t>dei testi narrativi in italiano.</a:t>
            </a:r>
          </a:p>
          <a:p>
            <a:endParaRPr lang="it-IT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42919"/>
          </a:xfrm>
        </p:spPr>
        <p:txBody>
          <a:bodyPr/>
          <a:lstStyle/>
          <a:p>
            <a:pPr algn="ctr">
              <a:spcBef>
                <a:spcPts val="0"/>
              </a:spcBef>
              <a:defRPr/>
            </a:pPr>
            <a:r>
              <a:rPr lang="it-IT" sz="3600" b="1" dirty="0" smtClean="0">
                <a:solidFill>
                  <a:srgbClr val="C00000"/>
                </a:solidFill>
              </a:rPr>
              <a:t>La struttura narrativa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051" name="CasellaDiTesto 3"/>
          <p:cNvSpPr txBox="1">
            <a:spLocks noChangeArrowheads="1"/>
          </p:cNvSpPr>
          <p:nvPr/>
        </p:nvSpPr>
        <p:spPr bwMode="auto">
          <a:xfrm>
            <a:off x="142844" y="785794"/>
            <a:ext cx="900115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Il </a:t>
            </a:r>
            <a:r>
              <a:rPr lang="it-IT" sz="2400" b="1" cap="small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presente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di Eveline è rappresentato attraverso i due momenti dell’azione (MA): la </a:t>
            </a:r>
            <a:r>
              <a:rPr lang="it-IT" sz="2400" b="1" u="sng" dirty="0" smtClean="0">
                <a:latin typeface="Calibri" pitchFamily="34" charset="0"/>
                <a:cs typeface="Calibri" pitchFamily="34" charset="0"/>
              </a:rPr>
              <a:t>sera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e il </a:t>
            </a:r>
            <a:r>
              <a:rPr lang="it-IT" sz="2400" b="1" u="sng" dirty="0" smtClean="0">
                <a:latin typeface="Calibri" pitchFamily="34" charset="0"/>
                <a:cs typeface="Calibri" pitchFamily="34" charset="0"/>
              </a:rPr>
              <a:t>mattino</a:t>
            </a: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Nel </a:t>
            </a: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1°( </a:t>
            </a:r>
            <a:r>
              <a:rPr lang="it-IT" sz="24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MA</a:t>
            </a:r>
            <a:r>
              <a:rPr lang="it-IT" sz="2400" b="1" cap="small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sera</a:t>
            </a:r>
            <a:r>
              <a:rPr lang="it-IT" sz="2400" b="1" cap="small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1" cap="small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il </a:t>
            </a:r>
            <a:r>
              <a:rPr lang="it-IT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tempo scorre lento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e </a:t>
            </a:r>
            <a:r>
              <a:rPr lang="it-IT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non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succede nulla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endParaRPr lang="it-IT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it-IT" sz="2400" i="1" spc="-5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it-IT" sz="2400" i="1" spc="-50" dirty="0" smtClean="0">
                <a:latin typeface="Calibri Light" pitchFamily="34" charset="0"/>
                <a:cs typeface="Calibri Light" pitchFamily="34" charset="0"/>
              </a:rPr>
              <a:t>Seduta alla finestra guardava </a:t>
            </a:r>
            <a:r>
              <a:rPr lang="it-IT" sz="2400" b="1" i="1" spc="-50" dirty="0" smtClean="0">
                <a:latin typeface="Calibri Light" pitchFamily="34" charset="0"/>
                <a:cs typeface="Calibri Light" pitchFamily="34" charset="0"/>
              </a:rPr>
              <a:t>la sera</a:t>
            </a:r>
            <a:r>
              <a:rPr lang="it-IT" sz="2400" i="1" spc="-50" dirty="0" smtClean="0">
                <a:latin typeface="Calibri Light" pitchFamily="34" charset="0"/>
                <a:cs typeface="Calibri Light" pitchFamily="34" charset="0"/>
              </a:rPr>
              <a:t> invadere il viale. ….</a:t>
            </a:r>
            <a:r>
              <a:rPr lang="it-IT" sz="2400" b="1" i="1" spc="-50" dirty="0" smtClean="0">
                <a:latin typeface="Calibri Light" pitchFamily="34" charset="0"/>
                <a:cs typeface="Calibri Light" pitchFamily="34" charset="0"/>
              </a:rPr>
              <a:t>La sera</a:t>
            </a:r>
            <a:r>
              <a:rPr lang="it-IT" sz="2400" i="1" spc="-50" dirty="0" smtClean="0">
                <a:latin typeface="Calibri Light" pitchFamily="34" charset="0"/>
                <a:cs typeface="Calibri Light" pitchFamily="34" charset="0"/>
              </a:rPr>
              <a:t> s'andava infittendo sul viale</a:t>
            </a:r>
            <a:r>
              <a:rPr lang="it-IT" sz="2400" b="1" i="1" spc="-50" dirty="0" smtClean="0">
                <a:latin typeface="Calibri Light" pitchFamily="34" charset="0"/>
                <a:cs typeface="Calibri Light" pitchFamily="34" charset="0"/>
              </a:rPr>
              <a:t>. ….  Il tempo passava</a:t>
            </a:r>
            <a:r>
              <a:rPr lang="it-IT" sz="2400" i="1" spc="-50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it-IT" sz="2400" i="1" u="sng" spc="-50" dirty="0" smtClean="0">
                <a:latin typeface="Calibri Light" pitchFamily="34" charset="0"/>
                <a:cs typeface="Calibri Light" pitchFamily="34" charset="0"/>
              </a:rPr>
              <a:t>ma</a:t>
            </a:r>
            <a:r>
              <a:rPr lang="it-IT" sz="2400" i="1" spc="-50" dirty="0" smtClean="0">
                <a:latin typeface="Calibri Light" pitchFamily="34" charset="0"/>
                <a:cs typeface="Calibri Light" pitchFamily="34" charset="0"/>
              </a:rPr>
              <a:t> lei rimaneva lì seduta” </a:t>
            </a:r>
          </a:p>
          <a:p>
            <a:pPr algn="just"/>
            <a:r>
              <a:rPr lang="it-IT" sz="2400" b="1" spc="-100" dirty="0" smtClean="0">
                <a:solidFill>
                  <a:srgbClr val="C00000"/>
                </a:solidFill>
                <a:latin typeface="Calibri Light" pitchFamily="34" charset="0"/>
                <a:cs typeface="Calibri Light" pitchFamily="34" charset="0"/>
              </a:rPr>
              <a:t> </a:t>
            </a:r>
            <a:r>
              <a:rPr lang="it-IT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Tutto avviene nella sua mente.</a:t>
            </a:r>
          </a:p>
          <a:p>
            <a:endParaRPr lang="it-IT" sz="2400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it-IT" sz="2400" i="1" dirty="0" smtClean="0">
                <a:latin typeface="Calibri" pitchFamily="34" charset="0"/>
                <a:cs typeface="Calibri" pitchFamily="34" charset="0"/>
              </a:rPr>
              <a:t>Nel 2° </a:t>
            </a: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°( </a:t>
            </a:r>
            <a:r>
              <a:rPr lang="it-IT" sz="24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MA</a:t>
            </a:r>
            <a:r>
              <a:rPr lang="it-IT" sz="2400" b="1" cap="small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mattino</a:t>
            </a:r>
            <a:r>
              <a:rPr lang="it-IT" sz="2400" b="1" cap="small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)</a:t>
            </a:r>
            <a:r>
              <a:rPr lang="it-IT" sz="2400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gli </a:t>
            </a:r>
            <a:r>
              <a:rPr lang="it-IT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eventi si accavallano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convulsi e il narratore passa continuamente </a:t>
            </a:r>
            <a:r>
              <a:rPr lang="it-IT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dall’esterno all’interno del personaggio</a:t>
            </a:r>
          </a:p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Il</a:t>
            </a:r>
            <a:r>
              <a:rPr lang="it-IT" sz="2400" cap="small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b="1" cap="small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passato</a:t>
            </a:r>
            <a:r>
              <a:rPr lang="it-IT" sz="2400" cap="small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ha un grande spazio nel racconto perché proprio nel passato Evelyn cerca i motivi che la </a:t>
            </a: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spingono a </a:t>
            </a:r>
            <a:r>
              <a:rPr lang="it-IT" sz="2400" b="1" u="sng" dirty="0" smtClean="0">
                <a:latin typeface="Calibri" pitchFamily="34" charset="0"/>
                <a:cs typeface="Calibri" pitchFamily="34" charset="0"/>
              </a:rPr>
              <a:t>partire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e i motivi che la </a:t>
            </a:r>
            <a:r>
              <a:rPr lang="it-IT" sz="2400" b="1" u="sng" dirty="0" smtClean="0">
                <a:latin typeface="Calibri" pitchFamily="34" charset="0"/>
                <a:cs typeface="Calibri" pitchFamily="34" charset="0"/>
              </a:rPr>
              <a:t>trattengono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: il suo </a:t>
            </a:r>
            <a:r>
              <a:rPr lang="it-IT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dramma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trae origine da questa dimensione temporale che si sviluppa nella </a:t>
            </a:r>
            <a:r>
              <a:rPr lang="it-IT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dimensione interiore della coscienza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cxnSp>
        <p:nvCxnSpPr>
          <p:cNvPr id="5" name="Connettore 1 4"/>
          <p:cNvCxnSpPr/>
          <p:nvPr/>
        </p:nvCxnSpPr>
        <p:spPr>
          <a:xfrm>
            <a:off x="0" y="4714884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42919"/>
          </a:xfrm>
        </p:spPr>
        <p:txBody>
          <a:bodyPr/>
          <a:lstStyle/>
          <a:p>
            <a:pPr algn="ctr">
              <a:spcBef>
                <a:spcPts val="0"/>
              </a:spcBef>
              <a:defRPr/>
            </a:pPr>
            <a:r>
              <a:rPr lang="it-IT" sz="3600" b="1" dirty="0" smtClean="0">
                <a:solidFill>
                  <a:srgbClr val="C00000"/>
                </a:solidFill>
              </a:rPr>
              <a:t>La struttura narrativa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051" name="CasellaDiTesto 3"/>
          <p:cNvSpPr txBox="1">
            <a:spLocks noChangeArrowheads="1"/>
          </p:cNvSpPr>
          <p:nvPr/>
        </p:nvSpPr>
        <p:spPr bwMode="auto">
          <a:xfrm>
            <a:off x="142844" y="642918"/>
            <a:ext cx="8501063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Il</a:t>
            </a:r>
            <a:r>
              <a:rPr lang="it-IT" sz="2000" cap="small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cap="small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futuro:</a:t>
            </a:r>
          </a:p>
          <a:p>
            <a:endParaRPr lang="it-IT" sz="20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Futuro nel passato 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“ sia rispetto alla sera (MA 1) sia rispetto al mattino della partenza (MA 2). Sono   i momenti in cui Eveline  si proietta nel suo futuro, che vede con 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desiderio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o con 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timore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.  Sono espressi  attraverso la 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focalizzazione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interna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sui pensieri del personaggio.  Seguendo il </a:t>
            </a:r>
            <a:r>
              <a:rPr lang="it-IT" sz="2000" b="1" dirty="0" smtClean="0">
                <a:latin typeface="Calibri" pitchFamily="34" charset="0"/>
                <a:cs typeface="Calibri" pitchFamily="34" charset="0"/>
              </a:rPr>
              <a:t>conflitto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 tra questi due sentimenti  possiamo  ricostruire  la bufera interiore che porta  Eveline al naufragio.</a:t>
            </a:r>
          </a:p>
          <a:p>
            <a:r>
              <a:rPr lang="it-IT" sz="2000" dirty="0" smtClean="0">
                <a:latin typeface="Calibri" pitchFamily="34" charset="0"/>
                <a:cs typeface="Calibri" pitchFamily="34" charset="0"/>
              </a:rPr>
              <a:t> Nella prima</a:t>
            </a:r>
            <a:r>
              <a:rPr lang="it-IT" sz="2000" cap="small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dirty="0" smtClean="0">
                <a:latin typeface="Calibri" pitchFamily="34" charset="0"/>
                <a:cs typeface="Calibri" pitchFamily="34" charset="0"/>
              </a:rPr>
              <a:t>parte </a:t>
            </a:r>
            <a:r>
              <a:rPr 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il futuro è carico di lusinghe</a:t>
            </a:r>
            <a:r>
              <a:rPr lang="it-IT" sz="2000" b="1" cap="small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;   </a:t>
            </a:r>
            <a:r>
              <a:rPr lang="it-IT" sz="2000" b="1" cap="small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it-IT" sz="2000" i="1" spc="-50" dirty="0" smtClean="0">
                <a:latin typeface="Calibri Light" pitchFamily="34" charset="0"/>
                <a:cs typeface="Calibri Light" pitchFamily="34" charset="0"/>
              </a:rPr>
              <a:t>Ne </a:t>
            </a:r>
            <a:r>
              <a:rPr lang="it-IT" sz="2000" b="1" i="1" spc="-50" dirty="0" smtClean="0">
                <a:solidFill>
                  <a:srgbClr val="C00000"/>
                </a:solidFill>
                <a:latin typeface="Calibri Light" pitchFamily="34" charset="0"/>
                <a:cs typeface="Calibri Light" pitchFamily="34" charset="0"/>
              </a:rPr>
              <a:t>avrebbe cominciata un'altra, </a:t>
            </a:r>
            <a:r>
              <a:rPr lang="it-IT" sz="2000" i="1" spc="-50" dirty="0" smtClean="0">
                <a:latin typeface="Calibri Light" pitchFamily="34" charset="0"/>
                <a:cs typeface="Calibri Light" pitchFamily="34" charset="0"/>
              </a:rPr>
              <a:t>adesso, con Frank. Era buono e forte Frank, e di cuore generoso. Sarebbe andata via con lui quella sera, col piroscafo della notte. Sarebbe andata via per diventare sua moglie e vivere con lui a Buenos Aires nella casa che l'aspettava. </a:t>
            </a:r>
          </a:p>
          <a:p>
            <a:endParaRPr lang="it-IT" sz="2000" i="1" spc="-50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it-IT" sz="2000" dirty="0" smtClean="0">
                <a:latin typeface="Calibri" pitchFamily="34" charset="0"/>
                <a:cs typeface="Calibri" pitchFamily="34" charset="0"/>
              </a:rPr>
              <a:t>Nell’ultima parte</a:t>
            </a:r>
            <a:r>
              <a:rPr lang="it-IT" sz="20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il futuro </a:t>
            </a:r>
            <a:r>
              <a:rPr 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è </a:t>
            </a:r>
            <a:r>
              <a:rPr lang="it-IT" sz="2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carico di angoscia : </a:t>
            </a:r>
            <a:r>
              <a:rPr lang="it-IT" sz="2000" i="1" dirty="0" smtClean="0">
                <a:latin typeface="Calibri Light" pitchFamily="34" charset="0"/>
                <a:cs typeface="Calibri Light" pitchFamily="34" charset="0"/>
              </a:rPr>
              <a:t>“Se partiva, </a:t>
            </a:r>
            <a:r>
              <a:rPr lang="it-IT" sz="2000" b="1" i="1" dirty="0" smtClean="0">
                <a:solidFill>
                  <a:srgbClr val="C00000"/>
                </a:solidFill>
                <a:latin typeface="Calibri Light" pitchFamily="34" charset="0"/>
                <a:cs typeface="Calibri Light" pitchFamily="34" charset="0"/>
              </a:rPr>
              <a:t>domani si sarebbe trovata </a:t>
            </a:r>
            <a:r>
              <a:rPr lang="it-IT" sz="2000" i="1" dirty="0" smtClean="0">
                <a:latin typeface="Calibri Light" pitchFamily="34" charset="0"/>
                <a:cs typeface="Calibri Light" pitchFamily="34" charset="0"/>
              </a:rPr>
              <a:t>in alto mare, con Frank, diretta a Buenos Aires. Avevano già fissato i posti. Come poteva tirarsi indietro dopo tutto quel che aveva fatto per lei? </a:t>
            </a:r>
            <a:r>
              <a:rPr lang="it-IT" sz="2000" b="1" i="1" dirty="0" smtClean="0">
                <a:solidFill>
                  <a:srgbClr val="C00000"/>
                </a:solidFill>
                <a:latin typeface="Calibri Light" pitchFamily="34" charset="0"/>
                <a:cs typeface="Calibri Light" pitchFamily="34" charset="0"/>
              </a:rPr>
              <a:t>Lo sgomento </a:t>
            </a:r>
            <a:r>
              <a:rPr lang="it-IT" sz="2000" i="1" dirty="0" smtClean="0">
                <a:latin typeface="Calibri Light" pitchFamily="34" charset="0"/>
                <a:cs typeface="Calibri Light" pitchFamily="34" charset="0"/>
              </a:rPr>
              <a:t>le dette quasi un </a:t>
            </a:r>
            <a:r>
              <a:rPr lang="it-IT" sz="2000" b="1" i="1" dirty="0" smtClean="0">
                <a:solidFill>
                  <a:srgbClr val="C00000"/>
                </a:solidFill>
                <a:latin typeface="Calibri Light" pitchFamily="34" charset="0"/>
                <a:cs typeface="Calibri Light" pitchFamily="34" charset="0"/>
              </a:rPr>
              <a:t>senso di nausea</a:t>
            </a:r>
            <a:r>
              <a:rPr lang="it-IT" sz="2000" i="1" dirty="0" smtClean="0">
                <a:latin typeface="Calibri Light" pitchFamily="34" charset="0"/>
                <a:cs typeface="Calibri Light" pitchFamily="34" charset="0"/>
              </a:rPr>
              <a:t>: continuava a muovere le labbra in tacita e fervida preghiera.”</a:t>
            </a:r>
          </a:p>
          <a:p>
            <a:endParaRPr lang="it-IT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0" y="500042"/>
            <a:ext cx="9144000" cy="642919"/>
          </a:xfrm>
        </p:spPr>
        <p:txBody>
          <a:bodyPr/>
          <a:lstStyle/>
          <a:p>
            <a:pPr algn="ctr">
              <a:spcBef>
                <a:spcPts val="0"/>
              </a:spcBef>
              <a:defRPr/>
            </a:pPr>
            <a:r>
              <a:rPr lang="it-IT" sz="3600" b="1" dirty="0" smtClean="0">
                <a:solidFill>
                  <a:srgbClr val="C00000"/>
                </a:solidFill>
              </a:rPr>
              <a:t>La </a:t>
            </a:r>
            <a:r>
              <a:rPr lang="it-IT" sz="3600" b="1" dirty="0" err="1" smtClean="0">
                <a:solidFill>
                  <a:srgbClr val="C00000"/>
                </a:solidFill>
              </a:rPr>
              <a:t>pluridiscorsività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051" name="CasellaDiTesto 3"/>
          <p:cNvSpPr txBox="1">
            <a:spLocks noChangeArrowheads="1"/>
          </p:cNvSpPr>
          <p:nvPr/>
        </p:nvSpPr>
        <p:spPr bwMode="auto">
          <a:xfrm>
            <a:off x="0" y="1142984"/>
            <a:ext cx="91440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it-IT" sz="2800" dirty="0" smtClean="0">
                <a:latin typeface="Calibri" pitchFamily="34" charset="0"/>
                <a:cs typeface="Calibri" pitchFamily="34" charset="0"/>
              </a:rPr>
              <a:t>Nel testo si alternano più “</a:t>
            </a:r>
            <a:r>
              <a:rPr lang="it-IT" sz="2800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voci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” che contribuiscono alla narrazione dei fatti,  alcune sono </a:t>
            </a:r>
            <a:r>
              <a:rPr lang="it-IT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dichiarate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, altre sono </a:t>
            </a:r>
            <a:r>
              <a:rPr lang="it-IT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nascoste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 lvl="1">
              <a:buFont typeface="Arial" pitchFamily="34" charset="0"/>
              <a:buChar char="•"/>
            </a:pPr>
            <a:r>
              <a:rPr lang="it-IT" sz="2800" dirty="0" smtClean="0">
                <a:latin typeface="Calibri" pitchFamily="34" charset="0"/>
                <a:cs typeface="Calibri" pitchFamily="34" charset="0"/>
              </a:rPr>
              <a:t>Come la </a:t>
            </a:r>
            <a:r>
              <a:rPr lang="it-IT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voce narrate 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si alterna alla “</a:t>
            </a:r>
            <a:r>
              <a:rPr lang="it-IT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voce” di Eveline 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r>
              <a:rPr lang="it-IT" sz="2400" dirty="0" smtClean="0">
                <a:latin typeface="Calibri" pitchFamily="34" charset="0"/>
                <a:cs typeface="Calibri" pitchFamily="34" charset="0"/>
              </a:rPr>
              <a:t>La voce del narratore più volte lascia spazio ai pensieri  ei Eveline </a:t>
            </a:r>
          </a:p>
          <a:p>
            <a:pPr lvl="1">
              <a:buFont typeface="Arial" pitchFamily="34" charset="0"/>
              <a:buChar char="•"/>
            </a:pPr>
            <a:r>
              <a:rPr lang="it-IT" sz="2800" dirty="0" smtClean="0">
                <a:latin typeface="Calibri" pitchFamily="34" charset="0"/>
                <a:cs typeface="Calibri" pitchFamily="34" charset="0"/>
              </a:rPr>
              <a:t>Alcune frasi tra virgolette riportano il </a:t>
            </a:r>
            <a:r>
              <a:rPr lang="it-IT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discorso diretto</a:t>
            </a:r>
            <a:r>
              <a:rPr lang="it-IT" sz="28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endParaRPr lang="it-IT" sz="2400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it-IT" sz="2400" i="1" dirty="0" smtClean="0">
                <a:latin typeface="Calibri" pitchFamily="34" charset="0"/>
                <a:cs typeface="Calibri" pitchFamily="34" charset="0"/>
              </a:rPr>
              <a:t>«</a:t>
            </a:r>
            <a:r>
              <a:rPr lang="it-IT" sz="2400" i="1" dirty="0" smtClean="0">
                <a:latin typeface="Calibri Light" pitchFamily="34" charset="0"/>
                <a:cs typeface="Calibri Light" pitchFamily="34" charset="0"/>
              </a:rPr>
              <a:t>E’ a Melbourne</a:t>
            </a:r>
            <a:r>
              <a:rPr lang="it-IT" sz="2400" i="1" baseline="30000" dirty="0" smtClean="0">
                <a:latin typeface="Calibri Light" pitchFamily="34" charset="0"/>
                <a:cs typeface="Calibri Light" pitchFamily="34" charset="0"/>
              </a:rPr>
              <a:t>5</a:t>
            </a:r>
            <a:r>
              <a:rPr lang="it-IT" sz="2400" i="1" dirty="0" smtClean="0">
                <a:latin typeface="Calibri Light" pitchFamily="34" charset="0"/>
                <a:cs typeface="Calibri Light" pitchFamily="34" charset="0"/>
              </a:rPr>
              <a:t> adesso.»  il </a:t>
            </a:r>
            <a:r>
              <a:rPr lang="it-IT" sz="2400" b="1" i="1" dirty="0" smtClean="0">
                <a:latin typeface="Calibri Light" pitchFamily="34" charset="0"/>
                <a:cs typeface="Calibri Light" pitchFamily="34" charset="0"/>
              </a:rPr>
              <a:t>Padre</a:t>
            </a:r>
          </a:p>
          <a:p>
            <a:r>
              <a:rPr lang="it-IT" sz="2400" i="1" dirty="0" smtClean="0">
                <a:latin typeface="Calibri Light" pitchFamily="34" charset="0"/>
                <a:cs typeface="Calibri Light" pitchFamily="34" charset="0"/>
              </a:rPr>
              <a:t>«Non vedete che le signore aspettano, signorina Hill?» «Ma svegliatevi signorina Hill, fatemi il piacere...»   </a:t>
            </a:r>
            <a:r>
              <a:rPr lang="it-IT" sz="2400" b="1" i="1" dirty="0" smtClean="0">
                <a:latin typeface="Calibri Light" pitchFamily="34" charset="0"/>
                <a:cs typeface="Calibri Light" pitchFamily="34" charset="0"/>
              </a:rPr>
              <a:t>la signorina </a:t>
            </a:r>
            <a:r>
              <a:rPr lang="it-IT" sz="2400" b="1" i="1" dirty="0" err="1" smtClean="0">
                <a:latin typeface="Calibri Light" pitchFamily="34" charset="0"/>
                <a:cs typeface="Calibri Light" pitchFamily="34" charset="0"/>
              </a:rPr>
              <a:t>Gavan</a:t>
            </a:r>
            <a:endParaRPr lang="it-IT" sz="2400" b="1" i="1" dirty="0" smtClean="0">
              <a:latin typeface="Calibri Light" pitchFamily="34" charset="0"/>
              <a:cs typeface="Calibri Light" pitchFamily="34" charset="0"/>
            </a:endParaRPr>
          </a:p>
          <a:p>
            <a:r>
              <a:rPr lang="it-IT" sz="2400" i="1" dirty="0" smtClean="0">
                <a:latin typeface="Calibri Light" pitchFamily="34" charset="0"/>
                <a:cs typeface="Calibri Light" pitchFamily="34" charset="0"/>
              </a:rPr>
              <a:t>«Dannati italiani! Proprio qui debbono venire!» il </a:t>
            </a:r>
            <a:r>
              <a:rPr lang="it-IT" sz="2400" b="1" i="1" dirty="0" smtClean="0">
                <a:latin typeface="Calibri Light" pitchFamily="34" charset="0"/>
                <a:cs typeface="Calibri Light" pitchFamily="34" charset="0"/>
              </a:rPr>
              <a:t>Padre</a:t>
            </a:r>
          </a:p>
          <a:p>
            <a:r>
              <a:rPr lang="it-IT" sz="2400" i="1" dirty="0" smtClean="0">
                <a:latin typeface="Calibri Light" pitchFamily="34" charset="0"/>
                <a:cs typeface="Calibri Light" pitchFamily="34" charset="0"/>
              </a:rPr>
              <a:t> «</a:t>
            </a:r>
            <a:r>
              <a:rPr lang="it-IT" sz="2400" i="1" dirty="0" err="1" smtClean="0">
                <a:latin typeface="Calibri Light" pitchFamily="34" charset="0"/>
                <a:cs typeface="Calibri Light" pitchFamily="34" charset="0"/>
              </a:rPr>
              <a:t>Derevaun</a:t>
            </a:r>
            <a:r>
              <a:rPr lang="it-IT" sz="2400" i="1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it-IT" sz="2400" i="1" dirty="0" err="1" smtClean="0">
                <a:latin typeface="Calibri Light" pitchFamily="34" charset="0"/>
                <a:cs typeface="Calibri Light" pitchFamily="34" charset="0"/>
              </a:rPr>
              <a:t>Seraun</a:t>
            </a:r>
            <a:r>
              <a:rPr lang="it-IT" sz="2400" i="1" dirty="0" smtClean="0">
                <a:latin typeface="Calibri Light" pitchFamily="34" charset="0"/>
                <a:cs typeface="Calibri Light" pitchFamily="34" charset="0"/>
              </a:rPr>
              <a:t>! </a:t>
            </a:r>
            <a:r>
              <a:rPr lang="it-IT" sz="2400" i="1" dirty="0" err="1" smtClean="0">
                <a:latin typeface="Calibri Light" pitchFamily="34" charset="0"/>
                <a:cs typeface="Calibri Light" pitchFamily="34" charset="0"/>
              </a:rPr>
              <a:t>Derevaun</a:t>
            </a:r>
            <a:r>
              <a:rPr lang="it-IT" sz="2400" i="1" dirty="0" smtClean="0">
                <a:latin typeface="Calibri Light" pitchFamily="34" charset="0"/>
                <a:cs typeface="Calibri Light" pitchFamily="34" charset="0"/>
              </a:rPr>
              <a:t> </a:t>
            </a:r>
            <a:r>
              <a:rPr lang="it-IT" sz="2400" i="1" dirty="0" err="1" smtClean="0">
                <a:latin typeface="Calibri Light" pitchFamily="34" charset="0"/>
                <a:cs typeface="Calibri Light" pitchFamily="34" charset="0"/>
              </a:rPr>
              <a:t>Seraun</a:t>
            </a:r>
            <a:r>
              <a:rPr lang="it-IT" sz="2400" i="1" dirty="0" smtClean="0">
                <a:latin typeface="Calibri Light" pitchFamily="34" charset="0"/>
                <a:cs typeface="Calibri Light" pitchFamily="34" charset="0"/>
              </a:rPr>
              <a:t>!» la </a:t>
            </a:r>
            <a:r>
              <a:rPr lang="it-IT" sz="2400" b="1" i="1" dirty="0" smtClean="0">
                <a:latin typeface="Calibri Light" pitchFamily="34" charset="0"/>
                <a:cs typeface="Calibri Light" pitchFamily="34" charset="0"/>
              </a:rPr>
              <a:t>madre </a:t>
            </a:r>
          </a:p>
          <a:p>
            <a:r>
              <a:rPr lang="it-IT" sz="2400" i="1" dirty="0" smtClean="0">
                <a:latin typeface="Calibri Light" pitchFamily="34" charset="0"/>
                <a:cs typeface="Calibri Light" pitchFamily="34" charset="0"/>
              </a:rPr>
              <a:t>«Li conosco, va' là, questi marinai!»!» il </a:t>
            </a:r>
            <a:r>
              <a:rPr lang="it-IT" sz="2400" b="1" i="1" dirty="0" smtClean="0">
                <a:latin typeface="Calibri Light" pitchFamily="34" charset="0"/>
                <a:cs typeface="Calibri Light" pitchFamily="34" charset="0"/>
              </a:rPr>
              <a:t>Padre</a:t>
            </a:r>
          </a:p>
          <a:p>
            <a:r>
              <a:rPr lang="it-IT" sz="2400" i="1" dirty="0" smtClean="0">
                <a:latin typeface="Calibri Light" pitchFamily="34" charset="0"/>
                <a:cs typeface="Calibri Light" pitchFamily="34" charset="0"/>
              </a:rPr>
              <a:t> «Vieni!» «Vieni!» «Eveline! </a:t>
            </a:r>
            <a:r>
              <a:rPr lang="it-IT" sz="2400" i="1" dirty="0" err="1" smtClean="0">
                <a:latin typeface="Calibri Light" pitchFamily="34" charset="0"/>
                <a:cs typeface="Calibri Light" pitchFamily="34" charset="0"/>
              </a:rPr>
              <a:t>Evy</a:t>
            </a:r>
            <a:r>
              <a:rPr lang="it-IT" sz="2400" i="1" dirty="0" smtClean="0">
                <a:latin typeface="Calibri Light" pitchFamily="34" charset="0"/>
                <a:cs typeface="Calibri Light" pitchFamily="34" charset="0"/>
              </a:rPr>
              <a:t>” </a:t>
            </a:r>
            <a:r>
              <a:rPr lang="it-IT" sz="2400" b="1" i="1" u="sng" dirty="0" smtClean="0">
                <a:latin typeface="Calibri Light" pitchFamily="34" charset="0"/>
                <a:cs typeface="Calibri Light" pitchFamily="34" charset="0"/>
              </a:rPr>
              <a:t>Frank </a:t>
            </a:r>
            <a:endParaRPr lang="it-IT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85720" y="171882"/>
          <a:ext cx="8715436" cy="6581749"/>
        </p:xfrm>
        <a:graphic>
          <a:graphicData uri="http://schemas.openxmlformats.org/drawingml/2006/table">
            <a:tbl>
              <a:tblPr/>
              <a:tblGrid>
                <a:gridCol w="1429856"/>
                <a:gridCol w="7285580"/>
              </a:tblGrid>
              <a:tr h="1817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1-  PRIMA   infanzia </a:t>
                      </a:r>
                    </a:p>
                  </a:txBody>
                  <a:tcPr marL="38171" marR="38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400" dirty="0">
                          <a:latin typeface="Calibri"/>
                          <a:ea typeface="Calibri"/>
                          <a:cs typeface="Times New Roman"/>
                        </a:rPr>
                        <a:t>è il periodo dell'infanzia Eveline è piccola e vive con i fratelli e le sorelle, frequenta il campo laggiù, dove giocano con gli altri ragazzi del quartiere.  la sua infanzia è relativamente felice:  </a:t>
                      </a:r>
                      <a:r>
                        <a:rPr lang="it-IT" sz="2400" b="0" i="1" dirty="0">
                          <a:solidFill>
                            <a:schemeClr val="tx1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erano Bei tempi quelli perché il padre non era così cattivo e la madre era viva.</a:t>
                      </a:r>
                    </a:p>
                  </a:txBody>
                  <a:tcPr marL="38171" marR="38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6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Evento di passaggio la morte della madre è la fine dell'infanzia.</a:t>
                      </a:r>
                    </a:p>
                  </a:txBody>
                  <a:tcPr marL="38171" marR="38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167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it-IT" sz="2000" b="1">
                          <a:latin typeface="Calibri"/>
                          <a:ea typeface="Calibri"/>
                          <a:cs typeface="Times New Roman"/>
                        </a:rPr>
                        <a:t>in seguito 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>
                          <a:latin typeface="Calibri"/>
                          <a:ea typeface="Calibri"/>
                          <a:cs typeface="Times New Roman"/>
                        </a:rPr>
                        <a:t>Adolescenza </a:t>
                      </a:r>
                    </a:p>
                  </a:txBody>
                  <a:tcPr marL="38171" marR="38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400" dirty="0">
                          <a:latin typeface="Calibri"/>
                          <a:ea typeface="Calibri"/>
                          <a:cs typeface="Times New Roman"/>
                        </a:rPr>
                        <a:t>Evelyn e adolescente, il padre la minaccia come faceva con i suoi fratelli più grandi,  non c'è più il campo laggiù ma al suo posto sono state costruite delle case.</a:t>
                      </a:r>
                    </a:p>
                  </a:txBody>
                  <a:tcPr marL="38171" marR="38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6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evento di passaggio morte di Ernest e partenza di Henry.</a:t>
                      </a:r>
                    </a:p>
                  </a:txBody>
                  <a:tcPr marL="38171" marR="38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43175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it-IT" sz="2000" b="1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2000" b="1" dirty="0">
                          <a:latin typeface="Calibri"/>
                          <a:ea typeface="Calibri"/>
                          <a:cs typeface="Times New Roman"/>
                        </a:rPr>
                        <a:t>ora</a:t>
                      </a: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Calibri"/>
                          <a:ea typeface="Calibri"/>
                          <a:cs typeface="Times New Roman"/>
                        </a:rPr>
                        <a:t>Indica il presente della vita di Eveline da giovane adulta </a:t>
                      </a:r>
                    </a:p>
                  </a:txBody>
                  <a:tcPr marL="38171" marR="38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400" dirty="0">
                          <a:latin typeface="Calibri"/>
                          <a:ea typeface="Calibri"/>
                          <a:cs typeface="Times New Roman"/>
                        </a:rPr>
                        <a:t>Henry   va lontano da casa e nessuno la protegge più dal padre.  lavora ai grandi magazzini.  deve accudire la casa e i fratelli minori. deve fare la spesa cavando i quattrini al padre. </a:t>
                      </a:r>
                    </a:p>
                  </a:txBody>
                  <a:tcPr marL="38171" marR="38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465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400" dirty="0">
                          <a:latin typeface="Calibri"/>
                          <a:ea typeface="Calibri"/>
                          <a:cs typeface="Times New Roman"/>
                        </a:rPr>
                        <a:t>Storia d'amore con Frank:  la prima volta che lo conosce -  quando la accompagna a casa -  quando la porta al teatro -  quando litiga col padre -  quando decide di partire</a:t>
                      </a:r>
                    </a:p>
                  </a:txBody>
                  <a:tcPr marL="38171" marR="38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 txBox="1">
            <a:spLocks noGrp="1"/>
          </p:cNvSpPr>
          <p:nvPr>
            <p:ph type="title"/>
          </p:nvPr>
        </p:nvSpPr>
        <p:spPr>
          <a:xfrm>
            <a:off x="428596" y="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</a:rPr>
              <a:t>Le inferenze </a:t>
            </a:r>
            <a:endParaRPr lang="it-IT" sz="28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857208"/>
            <a:ext cx="9144000" cy="6000792"/>
          </a:xfrm>
          <a:ln>
            <a:solidFill>
              <a:srgbClr val="008000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t-IT" sz="24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inferenze proattive</a:t>
            </a:r>
            <a:r>
              <a:rPr lang="it-IT" sz="1800" dirty="0" smtClean="0">
                <a:solidFill>
                  <a:srgbClr val="C00000"/>
                </a:solidFill>
              </a:rPr>
              <a:t>  hanno funzione predittiva (anticipatoria)</a:t>
            </a:r>
          </a:p>
          <a:p>
            <a:pPr lvl="2">
              <a:spcBef>
                <a:spcPts val="0"/>
              </a:spcBef>
            </a:pPr>
            <a:r>
              <a:rPr lang="it-IT" sz="1800" dirty="0" smtClean="0"/>
              <a:t>Sono attivate prima della lettura </a:t>
            </a:r>
          </a:p>
          <a:p>
            <a:pPr lvl="2">
              <a:spcBef>
                <a:spcPts val="0"/>
              </a:spcBef>
            </a:pPr>
            <a:r>
              <a:rPr lang="it-IT" sz="1800" dirty="0" smtClean="0"/>
              <a:t>Predizione o anticipazione  =  aspettative su quello che avverrà </a:t>
            </a:r>
          </a:p>
          <a:p>
            <a:pPr lvl="2">
              <a:spcBef>
                <a:spcPts val="0"/>
              </a:spcBef>
            </a:pPr>
            <a:r>
              <a:rPr lang="it-IT" sz="1800" dirty="0" smtClean="0"/>
              <a:t>Attivare Schemi e script  per produrre inferenze</a:t>
            </a:r>
          </a:p>
          <a:p>
            <a:pPr lvl="2">
              <a:spcBef>
                <a:spcPts val="0"/>
              </a:spcBef>
            </a:pPr>
            <a:r>
              <a:rPr lang="it-IT" sz="1800" b="1" dirty="0" smtClean="0"/>
              <a:t>Organizzatore Anticipato  </a:t>
            </a:r>
            <a:r>
              <a:rPr lang="it-IT" sz="1800" b="1" dirty="0" smtClean="0">
                <a:sym typeface="Wingdings" pitchFamily="2" charset="2"/>
              </a:rPr>
              <a:t> ancoraggio concettuale </a:t>
            </a:r>
            <a:endParaRPr lang="it-IT" sz="1800" dirty="0" smtClean="0"/>
          </a:p>
          <a:p>
            <a:pPr>
              <a:spcBef>
                <a:spcPts val="0"/>
              </a:spcBef>
            </a:pPr>
            <a:r>
              <a:rPr lang="it-IT" sz="24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Inferenze ponte </a:t>
            </a:r>
            <a:r>
              <a:rPr lang="it-IT" sz="2000" dirty="0" smtClean="0">
                <a:solidFill>
                  <a:srgbClr val="C00000"/>
                </a:solidFill>
              </a:rPr>
              <a:t>nel </a:t>
            </a:r>
            <a:r>
              <a:rPr lang="it-IT" sz="2000" dirty="0" smtClean="0">
                <a:solidFill>
                  <a:srgbClr val="C00000"/>
                </a:solidFill>
                <a:ea typeface="+mn-ea"/>
                <a:cs typeface="+mn-cs"/>
              </a:rPr>
              <a:t>corso della lettura</a:t>
            </a:r>
            <a:endParaRPr lang="it-IT" sz="2000" dirty="0" smtClean="0">
              <a:solidFill>
                <a:srgbClr val="C00000"/>
              </a:solidFill>
            </a:endParaRPr>
          </a:p>
          <a:p>
            <a:pPr lvl="2">
              <a:spcBef>
                <a:spcPts val="0"/>
              </a:spcBef>
            </a:pPr>
            <a:r>
              <a:rPr lang="it-IT" sz="1800" dirty="0" smtClean="0"/>
              <a:t>sono attivate durante la lettura </a:t>
            </a:r>
            <a:r>
              <a:rPr lang="it-IT" sz="1800" dirty="0" smtClean="0">
                <a:solidFill>
                  <a:srgbClr val="C00000"/>
                </a:solidFill>
              </a:rPr>
              <a:t>(coerenza locale)</a:t>
            </a:r>
          </a:p>
          <a:p>
            <a:pPr lvl="2">
              <a:spcBef>
                <a:spcPts val="0"/>
              </a:spcBef>
            </a:pPr>
            <a:r>
              <a:rPr lang="it-IT" sz="1800" dirty="0" smtClean="0">
                <a:solidFill>
                  <a:srgbClr val="C00000"/>
                </a:solidFill>
              </a:rPr>
              <a:t>Sono </a:t>
            </a:r>
            <a:r>
              <a:rPr lang="it-IT" sz="1800" b="1" dirty="0" smtClean="0">
                <a:solidFill>
                  <a:srgbClr val="C00000"/>
                </a:solidFill>
              </a:rPr>
              <a:t>essenziali per la comprensione  </a:t>
            </a:r>
          </a:p>
          <a:p>
            <a:pPr lvl="2">
              <a:spcBef>
                <a:spcPts val="0"/>
              </a:spcBef>
            </a:pPr>
            <a:r>
              <a:rPr lang="it-IT" sz="1800" dirty="0" smtClean="0">
                <a:solidFill>
                  <a:srgbClr val="C00000"/>
                </a:solidFill>
              </a:rPr>
              <a:t>Agiscono su porzioni limitate di testo</a:t>
            </a:r>
          </a:p>
          <a:p>
            <a:pPr lvl="2">
              <a:spcBef>
                <a:spcPts val="0"/>
              </a:spcBef>
            </a:pPr>
            <a:r>
              <a:rPr lang="it-IT" sz="1800" dirty="0" smtClean="0">
                <a:solidFill>
                  <a:srgbClr val="C00000"/>
                </a:solidFill>
              </a:rPr>
              <a:t>Sono a contatto con la superficie linguistica</a:t>
            </a:r>
          </a:p>
          <a:p>
            <a:pPr lvl="2">
              <a:spcBef>
                <a:spcPts val="0"/>
              </a:spcBef>
            </a:pPr>
            <a:r>
              <a:rPr lang="it-IT" sz="1800" dirty="0" smtClean="0">
                <a:solidFill>
                  <a:srgbClr val="C00000"/>
                </a:solidFill>
              </a:rPr>
              <a:t>Danno vita alle microstrutture</a:t>
            </a:r>
            <a:endParaRPr lang="it-IT" sz="1800" dirty="0" smtClean="0"/>
          </a:p>
          <a:p>
            <a:pPr>
              <a:spcBef>
                <a:spcPts val="0"/>
              </a:spcBef>
            </a:pPr>
            <a:r>
              <a:rPr lang="it-IT" sz="24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inferenze retroattive </a:t>
            </a:r>
            <a:r>
              <a:rPr lang="it-IT" sz="1800" dirty="0" smtClean="0">
                <a:solidFill>
                  <a:srgbClr val="C00000"/>
                </a:solidFill>
              </a:rPr>
              <a:t>funzione di collegamento (coerenza globale) = </a:t>
            </a:r>
          </a:p>
          <a:p>
            <a:pPr lvl="2">
              <a:spcBef>
                <a:spcPts val="0"/>
              </a:spcBef>
            </a:pPr>
            <a:r>
              <a:rPr lang="it-IT" sz="1800" dirty="0" smtClean="0"/>
              <a:t>Agiscono  - sulle microstrutture  già elaborate</a:t>
            </a:r>
          </a:p>
          <a:p>
            <a:pPr lvl="2">
              <a:spcBef>
                <a:spcPts val="0"/>
              </a:spcBef>
              <a:buNone/>
            </a:pPr>
            <a:r>
              <a:rPr lang="it-IT" sz="1800" dirty="0" smtClean="0"/>
              <a:t>                      -su porzioni ampie di testo</a:t>
            </a:r>
          </a:p>
          <a:p>
            <a:pPr lvl="2">
              <a:spcBef>
                <a:spcPts val="0"/>
              </a:spcBef>
            </a:pPr>
            <a:r>
              <a:rPr lang="it-IT" sz="1800" dirty="0" smtClean="0"/>
              <a:t>Agiscono sulla formazione delle macrostrutture</a:t>
            </a:r>
          </a:p>
          <a:p>
            <a:pPr lvl="2">
              <a:spcBef>
                <a:spcPts val="0"/>
              </a:spcBef>
            </a:pPr>
            <a:r>
              <a:rPr lang="it-IT" sz="1800" dirty="0" smtClean="0"/>
              <a:t>verificare la coerenza degli schemi con i dai dati del testo </a:t>
            </a:r>
          </a:p>
          <a:p>
            <a:pPr>
              <a:spcBef>
                <a:spcPts val="0"/>
              </a:spcBef>
            </a:pPr>
            <a:r>
              <a:rPr lang="it-IT" sz="24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inferenze sulle emozioni  </a:t>
            </a:r>
            <a:r>
              <a:rPr lang="it-IT" sz="1800" dirty="0" smtClean="0">
                <a:solidFill>
                  <a:srgbClr val="C00000"/>
                </a:solidFill>
              </a:rPr>
              <a:t>(identificazione empatica)</a:t>
            </a:r>
          </a:p>
          <a:p>
            <a:pPr>
              <a:spcBef>
                <a:spcPts val="0"/>
              </a:spcBef>
            </a:pPr>
            <a:r>
              <a:rPr lang="it-IT" sz="1800" dirty="0" smtClean="0">
                <a:solidFill>
                  <a:srgbClr val="C00000"/>
                </a:solidFill>
              </a:rPr>
              <a:t> </a:t>
            </a:r>
            <a:r>
              <a:rPr lang="it-IT" sz="24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inferenze sullo scopo e sulle intenzioni </a:t>
            </a:r>
            <a:r>
              <a:rPr lang="it-IT" sz="1800" dirty="0" smtClean="0">
                <a:solidFill>
                  <a:srgbClr val="C00000"/>
                </a:solidFill>
              </a:rPr>
              <a:t>dello scrittore) </a:t>
            </a:r>
            <a:endParaRPr lang="it-IT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 txBox="1">
            <a:spLocks noGrp="1"/>
          </p:cNvSpPr>
          <p:nvPr>
            <p:ph type="title"/>
          </p:nvPr>
        </p:nvSpPr>
        <p:spPr>
          <a:xfrm>
            <a:off x="428596" y="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</a:rPr>
              <a:t>Le inferenze </a:t>
            </a:r>
            <a:endParaRPr lang="it-IT" sz="28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  <a:ln>
            <a:solidFill>
              <a:srgbClr val="008000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t-IT" sz="2400" b="1" kern="1200" dirty="0" smtClean="0">
                <a:latin typeface="Calibri" pitchFamily="34" charset="0"/>
                <a:cs typeface="Calibri" pitchFamily="34" charset="0"/>
              </a:rPr>
              <a:t>inferenze proattive</a:t>
            </a: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o anticipatorie (alla prima lettura)</a:t>
            </a:r>
          </a:p>
          <a:p>
            <a:pPr lvl="2">
              <a:spcBef>
                <a:spcPts val="0"/>
              </a:spcBef>
            </a:pPr>
            <a:r>
              <a:rPr lang="it-IT" dirty="0" smtClean="0">
                <a:latin typeface="Calibri" pitchFamily="34" charset="0"/>
                <a:cs typeface="Calibri" pitchFamily="34" charset="0"/>
              </a:rPr>
              <a:t>Il lettore anticipa lo sviluppo dei fatti narrati sovrapponendo le sue aspettative</a:t>
            </a:r>
          </a:p>
          <a:p>
            <a:pPr lvl="2">
              <a:spcBef>
                <a:spcPts val="0"/>
              </a:spcBef>
            </a:pPr>
            <a:r>
              <a:rPr lang="it-IT" dirty="0" smtClean="0">
                <a:latin typeface="Calibri" pitchFamily="34" charset="0"/>
                <a:cs typeface="Calibri" pitchFamily="34" charset="0"/>
              </a:rPr>
              <a:t>Quali aspettative sono state confermate? </a:t>
            </a:r>
            <a:br>
              <a:rPr lang="it-IT" dirty="0" smtClean="0">
                <a:latin typeface="Calibri" pitchFamily="34" charset="0"/>
                <a:cs typeface="Calibri" pitchFamily="34" charset="0"/>
              </a:rPr>
            </a:br>
            <a:endParaRPr lang="it-IT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it-IT" sz="2400" b="1" kern="1200" dirty="0" smtClean="0">
                <a:latin typeface="Calibri" pitchFamily="34" charset="0"/>
                <a:cs typeface="Calibri" pitchFamily="34" charset="0"/>
              </a:rPr>
              <a:t>inferenze retroattive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hanno la funzione di collegamento e permettono di dare una coerenza globale al testo </a:t>
            </a:r>
          </a:p>
          <a:p>
            <a:pPr lvl="2">
              <a:spcBef>
                <a:spcPts val="0"/>
              </a:spcBef>
            </a:pPr>
            <a:r>
              <a:rPr lang="it-IT" dirty="0" smtClean="0">
                <a:latin typeface="Calibri" pitchFamily="34" charset="0"/>
                <a:cs typeface="Calibri" pitchFamily="34" charset="0"/>
              </a:rPr>
              <a:t>Ad esempio il suono dell’organetto  </a:t>
            </a:r>
          </a:p>
          <a:p>
            <a:pPr lvl="2">
              <a:spcBef>
                <a:spcPts val="0"/>
              </a:spcBef>
            </a:pPr>
            <a:r>
              <a:rPr lang="it-IT" dirty="0" smtClean="0">
                <a:latin typeface="Calibri" pitchFamily="34" charset="0"/>
                <a:cs typeface="Calibri" pitchFamily="34" charset="0"/>
              </a:rPr>
              <a:t>Le persone lontane o partite</a:t>
            </a:r>
            <a:br>
              <a:rPr lang="it-IT" dirty="0" smtClean="0">
                <a:latin typeface="Calibri" pitchFamily="34" charset="0"/>
                <a:cs typeface="Calibri" pitchFamily="34" charset="0"/>
              </a:rPr>
            </a:br>
            <a:endParaRPr lang="it-IT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</a:pPr>
            <a:r>
              <a:rPr lang="it-IT" sz="2400" b="1" kern="1200" dirty="0" smtClean="0">
                <a:latin typeface="Calibri" pitchFamily="34" charset="0"/>
                <a:cs typeface="Calibri" pitchFamily="34" charset="0"/>
              </a:rPr>
              <a:t>inferenze sulle emozioni 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(identificazione empatica)</a:t>
            </a:r>
          </a:p>
          <a:p>
            <a:pPr>
              <a:spcBef>
                <a:spcPts val="0"/>
              </a:spcBef>
            </a:pPr>
            <a:r>
              <a:rPr lang="it-IT" sz="2400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it-IT" sz="2400" kern="1200" dirty="0" smtClean="0">
                <a:latin typeface="Calibri" pitchFamily="34" charset="0"/>
                <a:cs typeface="Calibri" pitchFamily="34" charset="0"/>
              </a:rPr>
              <a:t>inferenze sullo </a:t>
            </a:r>
            <a:r>
              <a:rPr lang="it-IT" sz="2400" b="1" kern="1200" dirty="0" smtClean="0">
                <a:latin typeface="Calibri" pitchFamily="34" charset="0"/>
                <a:cs typeface="Calibri" pitchFamily="34" charset="0"/>
              </a:rPr>
              <a:t>scopo</a:t>
            </a:r>
            <a:r>
              <a:rPr lang="it-IT" sz="2400" kern="1200" dirty="0" smtClean="0">
                <a:latin typeface="Calibri" pitchFamily="34" charset="0"/>
                <a:cs typeface="Calibri" pitchFamily="34" charset="0"/>
              </a:rPr>
              <a:t> e sulle </a:t>
            </a:r>
            <a:r>
              <a:rPr lang="it-IT" sz="2400" b="1" kern="1200" dirty="0" smtClean="0">
                <a:latin typeface="Calibri" pitchFamily="34" charset="0"/>
                <a:cs typeface="Calibri" pitchFamily="34" charset="0"/>
              </a:rPr>
              <a:t>intenzioni</a:t>
            </a:r>
            <a:r>
              <a:rPr lang="it-IT" sz="2400" kern="1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dello scrittore) </a:t>
            </a:r>
          </a:p>
          <a:p>
            <a:pPr>
              <a:spcBef>
                <a:spcPts val="0"/>
              </a:spcBef>
            </a:pPr>
            <a:r>
              <a:rPr lang="it-IT" sz="2400" dirty="0" smtClean="0">
                <a:latin typeface="Calibri" pitchFamily="34" charset="0"/>
                <a:cs typeface="Calibri" pitchFamily="34" charset="0"/>
              </a:rPr>
              <a:t>Inferenza sul </a:t>
            </a:r>
            <a:r>
              <a:rPr lang="it-IT" sz="2400" b="1" dirty="0" smtClean="0">
                <a:latin typeface="Calibri" pitchFamily="34" charset="0"/>
                <a:cs typeface="Calibri" pitchFamily="34" charset="0"/>
              </a:rPr>
              <a:t>carattere 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dei personaggi  a partire da precisi elementi del testo </a:t>
            </a:r>
          </a:p>
          <a:p>
            <a:pPr lvl="2">
              <a:spcBef>
                <a:spcPts val="0"/>
              </a:spcBef>
            </a:pPr>
            <a:r>
              <a:rPr lang="it-IT" b="1" dirty="0" smtClean="0">
                <a:latin typeface="Calibri" pitchFamily="34" charset="0"/>
                <a:cs typeface="Calibri" pitchFamily="34" charset="0"/>
              </a:rPr>
              <a:t>Eveline: </a:t>
            </a:r>
          </a:p>
          <a:p>
            <a:pPr lvl="2">
              <a:spcBef>
                <a:spcPts val="0"/>
              </a:spcBef>
            </a:pPr>
            <a:r>
              <a:rPr lang="it-IT" b="1" dirty="0" smtClean="0">
                <a:latin typeface="Calibri" pitchFamily="34" charset="0"/>
                <a:cs typeface="Calibri" pitchFamily="34" charset="0"/>
              </a:rPr>
              <a:t>Il padre</a:t>
            </a:r>
          </a:p>
          <a:p>
            <a:pPr lvl="2">
              <a:spcBef>
                <a:spcPts val="0"/>
              </a:spcBef>
            </a:pPr>
            <a:r>
              <a:rPr lang="it-IT" b="1" dirty="0" smtClean="0">
                <a:latin typeface="Calibri" pitchFamily="34" charset="0"/>
                <a:cs typeface="Calibri" pitchFamily="34" charset="0"/>
              </a:rPr>
              <a:t>Frank</a:t>
            </a:r>
            <a:endParaRPr lang="it-IT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0" y="214313"/>
            <a:ext cx="8858250" cy="1214423"/>
          </a:xfrm>
        </p:spPr>
        <p:txBody>
          <a:bodyPr/>
          <a:lstStyle/>
          <a:p>
            <a:pPr algn="ctr">
              <a:defRPr/>
            </a:pPr>
            <a:r>
              <a:rPr lang="it-IT" sz="3600" b="1" dirty="0" smtClean="0">
                <a:solidFill>
                  <a:srgbClr val="C00000"/>
                </a:solidFill>
              </a:rPr>
              <a:t>COMPETENZE TESTUALI</a:t>
            </a:r>
          </a:p>
          <a:p>
            <a:pPr algn="ctr">
              <a:defRPr/>
            </a:pPr>
            <a:r>
              <a:rPr lang="it-IT" sz="3600" b="1" dirty="0" smtClean="0">
                <a:solidFill>
                  <a:srgbClr val="C00000"/>
                </a:solidFill>
              </a:rPr>
              <a:t> PER L’UNIVERSITÀ</a:t>
            </a:r>
            <a:endParaRPr lang="it-IT" dirty="0"/>
          </a:p>
        </p:txBody>
      </p:sp>
      <p:sp>
        <p:nvSpPr>
          <p:cNvPr id="2051" name="CasellaDiTesto 3"/>
          <p:cNvSpPr txBox="1">
            <a:spLocks noChangeArrowheads="1"/>
          </p:cNvSpPr>
          <p:nvPr/>
        </p:nvSpPr>
        <p:spPr bwMode="auto">
          <a:xfrm>
            <a:off x="285750" y="1571612"/>
            <a:ext cx="8501063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300" b="1" cap="small" spc="100" dirty="0" smtClean="0">
                <a:latin typeface="Segoe UI" pitchFamily="34" charset="0"/>
              </a:rPr>
              <a:t>Comprensione del testo: </a:t>
            </a:r>
            <a:endParaRPr lang="it-IT" sz="2300" b="1" cap="small" spc="100" dirty="0" smtClean="0">
              <a:latin typeface="Segoe UI" pitchFamily="34" charset="0"/>
            </a:endParaRPr>
          </a:p>
          <a:p>
            <a:pPr algn="ctr"/>
            <a:r>
              <a:rPr lang="it-IT" sz="2300" b="1" cap="small" spc="100" dirty="0" smtClean="0">
                <a:latin typeface="Segoe UI" pitchFamily="34" charset="0"/>
              </a:rPr>
              <a:t>il </a:t>
            </a:r>
            <a:r>
              <a:rPr lang="it-IT" sz="2300" b="1" cap="small" spc="100" dirty="0" smtClean="0">
                <a:latin typeface="Segoe UI" pitchFamily="34" charset="0"/>
              </a:rPr>
              <a:t>testo </a:t>
            </a:r>
            <a:r>
              <a:rPr lang="it-IT" sz="2300" b="1" cap="small" spc="100" dirty="0" smtClean="0">
                <a:latin typeface="Segoe UI" pitchFamily="34" charset="0"/>
              </a:rPr>
              <a:t>informativo espositivo e argomentativo </a:t>
            </a:r>
            <a:endParaRPr lang="it-IT" sz="2300" b="1" cap="small" spc="100" dirty="0" smtClean="0">
              <a:latin typeface="Segoe UI" pitchFamily="34" charset="0"/>
            </a:endParaRPr>
          </a:p>
          <a:p>
            <a:pPr algn="ctr"/>
            <a:r>
              <a:rPr lang="it-IT" sz="2300" b="1" cap="small" spc="100" dirty="0" smtClean="0">
                <a:latin typeface="Segoe UI" pitchFamily="34" charset="0"/>
              </a:rPr>
              <a:t>(4 incontri) </a:t>
            </a:r>
          </a:p>
          <a:p>
            <a:pPr algn="ctr"/>
            <a:endParaRPr lang="it-IT" sz="2400" b="1" dirty="0" smtClean="0"/>
          </a:p>
          <a:p>
            <a:r>
              <a:rPr lang="it-IT" sz="20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Conoscenze e abilità da acquisire:</a:t>
            </a:r>
          </a:p>
          <a:p>
            <a:endParaRPr lang="it-IT" sz="2000" b="1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t-IT" sz="2000" dirty="0" smtClean="0"/>
              <a:t>la </a:t>
            </a:r>
            <a:r>
              <a:rPr lang="it-IT" sz="2000" b="1" dirty="0" smtClean="0"/>
              <a:t>progressione tematica </a:t>
            </a:r>
            <a:r>
              <a:rPr lang="it-IT" sz="2000" dirty="0" smtClean="0"/>
              <a:t>di un testo informativo </a:t>
            </a:r>
          </a:p>
          <a:p>
            <a:pPr marL="1371600" lvl="2" indent="-457200">
              <a:buFont typeface="+mj-lt"/>
              <a:buAutoNum type="alphaLcPeriod"/>
            </a:pPr>
            <a:r>
              <a:rPr lang="it-IT" sz="2000" dirty="0" smtClean="0"/>
              <a:t>la struttura tematica,</a:t>
            </a:r>
          </a:p>
          <a:p>
            <a:pPr marL="1371600" lvl="2" indent="-457200">
              <a:buFont typeface="+mj-lt"/>
              <a:buAutoNum type="alphaLcPeriod"/>
            </a:pPr>
            <a:r>
              <a:rPr lang="it-IT" sz="2000" dirty="0" smtClean="0"/>
              <a:t>i principi di organizzazione dei dati/temi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2000" dirty="0" smtClean="0"/>
              <a:t>il rapporto </a:t>
            </a:r>
            <a:r>
              <a:rPr lang="it-IT" sz="2000" b="1" dirty="0" smtClean="0"/>
              <a:t>tema/rema </a:t>
            </a:r>
            <a:r>
              <a:rPr lang="it-IT" sz="2000" dirty="0" smtClean="0"/>
              <a:t>sul piano </a:t>
            </a:r>
            <a:r>
              <a:rPr lang="it-IT" sz="2000" dirty="0" err="1" smtClean="0"/>
              <a:t>sovrafrasale</a:t>
            </a:r>
            <a:r>
              <a:rPr lang="it-IT" sz="2000" dirty="0" smtClean="0"/>
              <a:t> dei testi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2000" b="1" dirty="0" smtClean="0"/>
              <a:t>il discorso riportato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2000" dirty="0" smtClean="0"/>
              <a:t>la </a:t>
            </a:r>
            <a:r>
              <a:rPr lang="it-IT" sz="2000" b="1" dirty="0" smtClean="0"/>
              <a:t>punteggiatura</a:t>
            </a:r>
            <a:r>
              <a:rPr lang="it-IT" sz="2000" dirty="0" smtClean="0"/>
              <a:t> nel testo informativo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2000" dirty="0" smtClean="0"/>
              <a:t>i </a:t>
            </a:r>
            <a:r>
              <a:rPr lang="it-IT" sz="2000" b="1" dirty="0" smtClean="0"/>
              <a:t>connettivi testuali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 smtClean="0"/>
              <a:t>il </a:t>
            </a:r>
            <a:r>
              <a:rPr lang="it-IT" sz="2000" b="1" dirty="0" smtClean="0"/>
              <a:t>profilo temporale </a:t>
            </a:r>
            <a:r>
              <a:rPr lang="it-IT" sz="2000" dirty="0" smtClean="0"/>
              <a:t>dei testi espositivi</a:t>
            </a:r>
          </a:p>
          <a:p>
            <a:pPr marL="457200" indent="-457200">
              <a:buFont typeface="+mj-lt"/>
              <a:buAutoNum type="arabicPeriod"/>
            </a:pPr>
            <a:endParaRPr lang="it-IT" sz="20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  <a:p>
            <a:pPr marL="457200" indent="-457200"/>
            <a:endParaRPr lang="it-IT" sz="2000" b="1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0" y="214313"/>
            <a:ext cx="8858250" cy="642919"/>
          </a:xfrm>
        </p:spPr>
        <p:txBody>
          <a:bodyPr/>
          <a:lstStyle/>
          <a:p>
            <a:pPr algn="ctr">
              <a:spcBef>
                <a:spcPts val="0"/>
              </a:spcBef>
              <a:defRPr/>
            </a:pPr>
            <a:r>
              <a:rPr lang="it-IT" sz="3600" b="1" dirty="0" smtClean="0">
                <a:solidFill>
                  <a:srgbClr val="C00000"/>
                </a:solidFill>
              </a:rPr>
              <a:t>Contenuti del corso </a:t>
            </a:r>
            <a:endParaRPr lang="it-IT" dirty="0"/>
          </a:p>
        </p:txBody>
      </p:sp>
      <p:sp>
        <p:nvSpPr>
          <p:cNvPr id="2051" name="CasellaDiTesto 3"/>
          <p:cNvSpPr txBox="1">
            <a:spLocks noChangeArrowheads="1"/>
          </p:cNvSpPr>
          <p:nvPr/>
        </p:nvSpPr>
        <p:spPr bwMode="auto">
          <a:xfrm>
            <a:off x="285750" y="857232"/>
            <a:ext cx="8643968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300" b="1" spc="100" dirty="0" smtClean="0">
                <a:latin typeface="Calibri" pitchFamily="34" charset="0"/>
                <a:cs typeface="Calibri" pitchFamily="34" charset="0"/>
              </a:rPr>
              <a:t>Esperienze di lettura del testo narrativo:</a:t>
            </a:r>
          </a:p>
          <a:p>
            <a:r>
              <a:rPr lang="it-IT" sz="2300" spc="100" dirty="0" smtClean="0">
                <a:latin typeface="Calibri" pitchFamily="34" charset="0"/>
                <a:cs typeface="Calibri" pitchFamily="34" charset="0"/>
              </a:rPr>
              <a:t>Leggere un testo narrativo significa</a:t>
            </a:r>
          </a:p>
          <a:p>
            <a:r>
              <a:rPr lang="it-IT" sz="2300" spc="1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it-IT" sz="2800" spc="100" dirty="0" smtClean="0">
                <a:latin typeface="Calibri" pitchFamily="34" charset="0"/>
                <a:cs typeface="Calibri" pitchFamily="34" charset="0"/>
              </a:rPr>
              <a:t>Avvicinarsi al </a:t>
            </a:r>
            <a:r>
              <a:rPr lang="it-IT" sz="2800" spc="100" dirty="0" smtClean="0">
                <a:latin typeface="Calibri" pitchFamily="34" charset="0"/>
                <a:cs typeface="Calibri" pitchFamily="34" charset="0"/>
              </a:rPr>
              <a:t>testo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it-IT" sz="2800" spc="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spc="100" dirty="0" smtClean="0">
                <a:latin typeface="Calibri" pitchFamily="34" charset="0"/>
                <a:cs typeface="Calibri" pitchFamily="34" charset="0"/>
              </a:rPr>
              <a:t>con la </a:t>
            </a:r>
            <a:r>
              <a:rPr lang="it-IT" sz="2800" b="1" spc="100" dirty="0" smtClean="0">
                <a:latin typeface="Calibri" pitchFamily="34" charset="0"/>
                <a:cs typeface="Calibri" pitchFamily="34" charset="0"/>
              </a:rPr>
              <a:t>mente  (Intelligenza)</a:t>
            </a:r>
            <a:r>
              <a:rPr lang="it-IT" sz="2800" spc="100" dirty="0" smtClean="0">
                <a:latin typeface="Calibri" pitchFamily="34" charset="0"/>
                <a:cs typeface="Calibri" pitchFamily="34" charset="0"/>
              </a:rPr>
              <a:t> </a:t>
            </a:r>
            <a:endParaRPr lang="it-IT" sz="2800" spc="100" dirty="0" smtClean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it-IT" sz="2800" b="1" spc="1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it-IT" sz="2800" spc="100" dirty="0" smtClean="0">
                <a:latin typeface="Calibri" pitchFamily="34" charset="0"/>
                <a:cs typeface="Calibri" pitchFamily="34" charset="0"/>
              </a:rPr>
              <a:t>con l’</a:t>
            </a:r>
            <a:r>
              <a:rPr lang="it-IT" sz="2800" b="1" spc="100" dirty="0" smtClean="0">
                <a:latin typeface="Calibri" pitchFamily="34" charset="0"/>
                <a:cs typeface="Calibri" pitchFamily="34" charset="0"/>
              </a:rPr>
              <a:t>anima (sentimenti, emozione)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it-IT" sz="2800" spc="100" dirty="0" smtClean="0">
                <a:latin typeface="Calibri" pitchFamily="34" charset="0"/>
                <a:cs typeface="Calibri" pitchFamily="34" charset="0"/>
              </a:rPr>
              <a:t>Esplorare i diversi </a:t>
            </a:r>
            <a:r>
              <a:rPr lang="it-IT" sz="2800" b="1" spc="100" dirty="0" smtClean="0">
                <a:latin typeface="Calibri" pitchFamily="34" charset="0"/>
                <a:cs typeface="Calibri" pitchFamily="34" charset="0"/>
              </a:rPr>
              <a:t>modi </a:t>
            </a:r>
            <a:r>
              <a:rPr lang="it-IT" sz="2800" spc="100" dirty="0" smtClean="0">
                <a:latin typeface="Calibri" pitchFamily="34" charset="0"/>
                <a:cs typeface="Calibri" pitchFamily="34" charset="0"/>
              </a:rPr>
              <a:t>di lettura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it-IT" sz="2800" spc="100" dirty="0" smtClean="0">
                <a:latin typeface="Calibri" pitchFamily="34" charset="0"/>
                <a:cs typeface="Calibri" pitchFamily="34" charset="0"/>
              </a:rPr>
              <a:t>Riflettere sul </a:t>
            </a:r>
            <a:r>
              <a:rPr lang="it-IT" sz="2800" b="1" spc="100" dirty="0" smtClean="0">
                <a:latin typeface="Calibri" pitchFamily="34" charset="0"/>
                <a:cs typeface="Calibri" pitchFamily="34" charset="0"/>
              </a:rPr>
              <a:t>processo di comprensione  </a:t>
            </a:r>
            <a:endParaRPr lang="it-IT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 b="43662"/>
          <a:stretch>
            <a:fillRect/>
          </a:stretch>
        </p:blipFill>
        <p:spPr bwMode="auto">
          <a:xfrm>
            <a:off x="0" y="0"/>
            <a:ext cx="913262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 b="43662"/>
          <a:stretch>
            <a:fillRect/>
          </a:stretch>
        </p:blipFill>
        <p:spPr bwMode="auto">
          <a:xfrm>
            <a:off x="0" y="0"/>
            <a:ext cx="913262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85720" y="2500306"/>
            <a:ext cx="88582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La  struttura temporale del racconto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vede i seguenti momenti: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momento dell'enunciazione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è il presente dello scrittore e del lettore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ME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momento dell'azione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è il presente del personaggio che agisce e che</a:t>
            </a:r>
            <a:r>
              <a:rPr kumimoji="0" lang="it-IT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è rappresentato da </a:t>
            </a:r>
            <a:r>
              <a:rPr lang="it-IT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 due </a:t>
            </a:r>
            <a:r>
              <a:rPr lang="it-IT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ancoraggi temporali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1)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quella sera,</a:t>
            </a:r>
            <a:r>
              <a:rPr lang="it-IT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Mas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marL="1371600" lvl="2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2)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il mattino presto del giorno dopo.</a:t>
            </a:r>
            <a:r>
              <a:rPr lang="it-IT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it-IT" sz="2000" b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Mam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14282" y="4500570"/>
            <a:ext cx="892971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 profilo temporale</a:t>
            </a:r>
            <a:r>
              <a:rPr kumimoji="0" lang="it-IT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del racconto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si struttura in questo modo: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un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presente nel passato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espresso con i verbi all'imperfetto e al passato remoto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un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passato nel passato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un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futuro nel passato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 r="19152" b="61092"/>
          <a:stretch>
            <a:fillRect/>
          </a:stretch>
        </p:blipFill>
        <p:spPr bwMode="auto">
          <a:xfrm>
            <a:off x="0" y="214290"/>
            <a:ext cx="9144000" cy="24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00034" y="2857496"/>
            <a:ext cx="821537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it-IT" b="1" dirty="0" smtClean="0"/>
              <a:t>il passato nel passato</a:t>
            </a:r>
            <a:r>
              <a:rPr lang="it-IT" dirty="0" smtClean="0"/>
              <a:t> occupa uno spazio narrativo maggiore e più articolato 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dirty="0" smtClean="0"/>
              <a:t>Si divide in tre momenti temporali ben distinti Passato lontano </a:t>
            </a:r>
            <a:r>
              <a:rPr lang="it-IT" b="1" dirty="0" smtClean="0"/>
              <a:t>(infanzia e 1^ adolescenza) giovinezza </a:t>
            </a:r>
            <a:endParaRPr lang="it-IT" sz="1600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it-IT" dirty="0" smtClean="0"/>
              <a:t>l'autore dà grande spazio a questa dimensione temporale perché qui si sviluppa tutto </a:t>
            </a:r>
            <a:r>
              <a:rPr lang="it-IT" b="1" dirty="0" smtClean="0"/>
              <a:t>il dramma di </a:t>
            </a:r>
            <a:r>
              <a:rPr lang="it-IT" b="1" dirty="0" err="1" smtClean="0"/>
              <a:t>Eveline</a:t>
            </a:r>
            <a:endParaRPr lang="it-IT" b="1" dirty="0" smtClean="0"/>
          </a:p>
          <a:p>
            <a:pPr marL="342900" lvl="0" indent="-342900">
              <a:buFont typeface="+mj-lt"/>
              <a:buAutoNum type="arabicPeriod"/>
            </a:pPr>
            <a:r>
              <a:rPr lang="it-IT" dirty="0" smtClean="0"/>
              <a:t>Evelyn cerca nel passato i motivi che la spingono a partire e i motivi che la spingono a restare che la trattengono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dirty="0" smtClean="0"/>
              <a:t>I tempi della narrazione (i</a:t>
            </a:r>
            <a:r>
              <a:rPr lang="it-IT" b="1" dirty="0" smtClean="0">
                <a:solidFill>
                  <a:srgbClr val="FF0000"/>
                </a:solidFill>
              </a:rPr>
              <a:t> 3 tempi del passato, il presente e il futuro</a:t>
            </a:r>
            <a:r>
              <a:rPr lang="it-IT" dirty="0" smtClean="0"/>
              <a:t>) si intrecciano con continui rimandi </a:t>
            </a:r>
            <a:r>
              <a:rPr lang="it-IT" b="1" dirty="0" smtClean="0">
                <a:sym typeface="Wingdings" pitchFamily="2" charset="2"/>
              </a:rPr>
              <a:t> dramma interiore </a:t>
            </a:r>
            <a:r>
              <a:rPr lang="it-IT" dirty="0" smtClean="0"/>
              <a:t/>
            </a:r>
            <a:br>
              <a:rPr lang="it-IT" dirty="0" smtClean="0"/>
            </a:b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 r="19152" b="61092"/>
          <a:stretch>
            <a:fillRect/>
          </a:stretch>
        </p:blipFill>
        <p:spPr bwMode="auto">
          <a:xfrm>
            <a:off x="0" y="214290"/>
            <a:ext cx="9144000" cy="24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85720" y="2857496"/>
            <a:ext cx="885828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dirty="0" smtClean="0"/>
              <a:t>Per ricostruire la </a:t>
            </a:r>
            <a:r>
              <a:rPr lang="it-IT" b="1" dirty="0" smtClean="0"/>
              <a:t>fabula</a:t>
            </a:r>
            <a:r>
              <a:rPr lang="it-IT" dirty="0" smtClean="0"/>
              <a:t> (successione cronologica degli eventi) possiamo utilizzare diversi indicatori: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b="1" dirty="0" smtClean="0"/>
              <a:t>Le informazioni </a:t>
            </a:r>
            <a:r>
              <a:rPr lang="it-IT" dirty="0" smtClean="0"/>
              <a:t>che l'autore ci fornisce ( la mamma era viva/ la mamma era morta;  Evelyn bambina, Evelyn più grandicella,… )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dirty="0" smtClean="0"/>
              <a:t>Gli </a:t>
            </a:r>
            <a:r>
              <a:rPr lang="it-IT" b="1" dirty="0" smtClean="0"/>
              <a:t>indicatori grammaticali e temporali </a:t>
            </a:r>
            <a:r>
              <a:rPr lang="it-IT" dirty="0" smtClean="0"/>
              <a:t>che permettono di costruire il profilo temporale gli eventi. 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00034" y="4643446"/>
            <a:ext cx="842968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it-IT" b="1" dirty="0" smtClean="0"/>
              <a:t>la deissi temporale: </a:t>
            </a:r>
            <a:r>
              <a:rPr lang="it-IT" sz="1600" b="1" dirty="0" smtClean="0">
                <a:solidFill>
                  <a:srgbClr val="FF0000"/>
                </a:solidFill>
              </a:rPr>
              <a:t>domani / adesso /ora / quella sera/Bei tempi quelli/ quegli anni, l'ultima notte/ da quel giorno /  quella sera</a:t>
            </a:r>
          </a:p>
          <a:p>
            <a:pPr lvl="1"/>
            <a:r>
              <a:rPr lang="it-IT" b="1" dirty="0" smtClean="0"/>
              <a:t>gli avverbi di tempo</a:t>
            </a:r>
            <a:r>
              <a:rPr lang="it-IT" dirty="0" smtClean="0"/>
              <a:t>, </a:t>
            </a:r>
            <a:r>
              <a:rPr lang="it-IT" sz="1600" b="1" dirty="0" smtClean="0">
                <a:solidFill>
                  <a:srgbClr val="FF0000"/>
                </a:solidFill>
              </a:rPr>
              <a:t>poi</a:t>
            </a:r>
            <a:r>
              <a:rPr lang="it-IT" sz="1600" dirty="0" smtClean="0"/>
              <a:t> /</a:t>
            </a:r>
            <a:r>
              <a:rPr lang="it-IT" sz="1600" b="1" dirty="0" smtClean="0">
                <a:solidFill>
                  <a:srgbClr val="FF0000"/>
                </a:solidFill>
              </a:rPr>
              <a:t> allora /prima</a:t>
            </a:r>
          </a:p>
          <a:p>
            <a:pPr lvl="1"/>
            <a:r>
              <a:rPr lang="it-IT" b="1" dirty="0" smtClean="0"/>
              <a:t>le locuzioni e i complementi di tempo</a:t>
            </a:r>
            <a:r>
              <a:rPr lang="it-IT" b="1" dirty="0" smtClean="0">
                <a:solidFill>
                  <a:srgbClr val="FF0000"/>
                </a:solidFill>
              </a:rPr>
              <a:t>: </a:t>
            </a:r>
            <a:r>
              <a:rPr lang="it-IT" sz="1600" b="1" dirty="0" smtClean="0">
                <a:solidFill>
                  <a:srgbClr val="FF0000"/>
                </a:solidFill>
              </a:rPr>
              <a:t>un tempo/ da allora/in seguito/in principio, la prima volta</a:t>
            </a:r>
            <a:r>
              <a:rPr lang="it-IT" sz="1600" b="1" dirty="0" smtClean="0">
                <a:solidFill>
                  <a:srgbClr val="FF0000"/>
                </a:solidFill>
                <a:sym typeface="Wingdings"/>
              </a:rPr>
              <a:t>/ </a:t>
            </a:r>
            <a:r>
              <a:rPr lang="it-IT" sz="1600" b="1" dirty="0" smtClean="0">
                <a:solidFill>
                  <a:srgbClr val="FF0000"/>
                </a:solidFill>
              </a:rPr>
              <a:t>un giorno</a:t>
            </a:r>
            <a:r>
              <a:rPr lang="it-IT" sz="1600" b="1" dirty="0" smtClean="0">
                <a:solidFill>
                  <a:srgbClr val="FF0000"/>
                </a:solidFill>
                <a:sym typeface="Wingdings"/>
              </a:rPr>
              <a:t>/</a:t>
            </a:r>
            <a:r>
              <a:rPr lang="it-IT" sz="1600" b="1" dirty="0" smtClean="0">
                <a:solidFill>
                  <a:srgbClr val="FF0000"/>
                </a:solidFill>
              </a:rPr>
              <a:t> da allora,</a:t>
            </a:r>
          </a:p>
          <a:p>
            <a:pPr lvl="1"/>
            <a:r>
              <a:rPr lang="it-IT" b="1" dirty="0" smtClean="0"/>
              <a:t>i tempi verbali 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 r="24807"/>
          <a:stretch>
            <a:fillRect/>
          </a:stretch>
        </p:blipFill>
        <p:spPr bwMode="auto">
          <a:xfrm>
            <a:off x="0" y="0"/>
            <a:ext cx="9144000" cy="6869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 r="19152" b="61092"/>
          <a:stretch>
            <a:fillRect/>
          </a:stretch>
        </p:blipFill>
        <p:spPr bwMode="auto">
          <a:xfrm>
            <a:off x="0" y="0"/>
            <a:ext cx="9144000" cy="24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00034" y="2571744"/>
            <a:ext cx="864396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it-IT" dirty="0" smtClean="0"/>
              <a:t>Alcuni indicatori sono usati per marcare </a:t>
            </a:r>
            <a:r>
              <a:rPr lang="it-IT" b="1" dirty="0" smtClean="0"/>
              <a:t>la focalizzazione sul personaggio</a:t>
            </a:r>
            <a:r>
              <a:rPr lang="it-IT" dirty="0" smtClean="0"/>
              <a:t>. </a:t>
            </a:r>
            <a:endParaRPr lang="it-IT" sz="16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it-IT" dirty="0" smtClean="0"/>
              <a:t>i </a:t>
            </a:r>
            <a:r>
              <a:rPr lang="it-IT" b="1" dirty="0" smtClean="0"/>
              <a:t>segnali linguistici sono lievi</a:t>
            </a:r>
            <a:r>
              <a:rPr lang="it-IT" dirty="0" smtClean="0"/>
              <a:t> e il racconto passa costantemente da una focalizzazione </a:t>
            </a:r>
            <a:r>
              <a:rPr lang="it-IT" b="1" dirty="0" smtClean="0"/>
              <a:t>esterna</a:t>
            </a:r>
            <a:r>
              <a:rPr lang="it-IT" dirty="0" smtClean="0"/>
              <a:t> a una focalizzazione </a:t>
            </a:r>
            <a:r>
              <a:rPr lang="it-IT" b="1" dirty="0" smtClean="0"/>
              <a:t>interna</a:t>
            </a:r>
            <a:r>
              <a:rPr lang="it-IT" dirty="0" smtClean="0"/>
              <a:t>.</a:t>
            </a:r>
            <a:endParaRPr lang="it-IT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focalizzazione interna: </a:t>
            </a:r>
            <a:r>
              <a:rPr lang="it-IT" b="1" i="1" dirty="0" smtClean="0"/>
              <a:t>ora</a:t>
            </a:r>
            <a:r>
              <a:rPr lang="it-IT" dirty="0" smtClean="0"/>
              <a:t> e </a:t>
            </a:r>
            <a:r>
              <a:rPr lang="it-IT" b="1" i="1" dirty="0" smtClean="0"/>
              <a:t>domani</a:t>
            </a:r>
            <a:r>
              <a:rPr lang="it-IT" dirty="0" smtClean="0"/>
              <a:t> , riferiti solo ad Evelyn,  perché un narratore esterno dovrebbe dire </a:t>
            </a:r>
            <a:r>
              <a:rPr lang="it-IT" b="1" dirty="0" smtClean="0"/>
              <a:t>quella sera</a:t>
            </a:r>
            <a:r>
              <a:rPr lang="it-IT" dirty="0" smtClean="0"/>
              <a:t> e </a:t>
            </a:r>
            <a:r>
              <a:rPr lang="it-IT" b="1" dirty="0" smtClean="0"/>
              <a:t>il</a:t>
            </a:r>
            <a:r>
              <a:rPr lang="it-IT" dirty="0" smtClean="0"/>
              <a:t> </a:t>
            </a:r>
            <a:r>
              <a:rPr lang="it-IT" b="1" dirty="0" smtClean="0"/>
              <a:t>giorno dopo</a:t>
            </a:r>
            <a:r>
              <a:rPr lang="it-IT" dirty="0" smtClean="0"/>
              <a:t>.</a:t>
            </a:r>
            <a:endParaRPr lang="it-IT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 il discorso indiretto libero e flusso di coscienza.</a:t>
            </a:r>
            <a:endParaRPr lang="it-IT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 le </a:t>
            </a:r>
            <a:r>
              <a:rPr lang="it-IT" b="1" dirty="0" smtClean="0"/>
              <a:t>frasi esclamative</a:t>
            </a:r>
            <a:r>
              <a:rPr lang="it-IT" dirty="0" smtClean="0"/>
              <a:t> che presentano in presa diretta lo stato emotivo dei pensieri di </a:t>
            </a:r>
            <a:r>
              <a:rPr lang="it-IT" dirty="0" err="1" smtClean="0"/>
              <a:t>Eveline</a:t>
            </a:r>
            <a:r>
              <a:rPr lang="it-IT" dirty="0" smtClean="0"/>
              <a:t>.</a:t>
            </a:r>
            <a:endParaRPr lang="it-IT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 le </a:t>
            </a:r>
            <a:r>
              <a:rPr lang="it-IT" b="1" dirty="0" smtClean="0"/>
              <a:t>frasi interrogative</a:t>
            </a:r>
            <a:r>
              <a:rPr lang="it-IT" dirty="0" smtClean="0"/>
              <a:t> che presentano i suoi dubbi. </a:t>
            </a:r>
          </a:p>
          <a:p>
            <a:pPr lvl="1">
              <a:buFont typeface="Wingdings" pitchFamily="2" charset="2"/>
              <a:buChar char="§"/>
            </a:pPr>
            <a:r>
              <a:rPr lang="it-IT" b="1" dirty="0" smtClean="0">
                <a:solidFill>
                  <a:srgbClr val="C00000"/>
                </a:solidFill>
              </a:rPr>
              <a:t> </a:t>
            </a:r>
            <a:r>
              <a:rPr lang="it-IT" b="1" i="1" dirty="0" smtClean="0">
                <a:solidFill>
                  <a:srgbClr val="C00000"/>
                </a:solidFill>
              </a:rPr>
              <a:t>“… </a:t>
            </a:r>
            <a:r>
              <a:rPr lang="it-IT" b="1" i="1" u="sng" dirty="0" smtClean="0">
                <a:solidFill>
                  <a:srgbClr val="C00000"/>
                </a:solidFill>
              </a:rPr>
              <a:t>domandandosi</a:t>
            </a:r>
            <a:r>
              <a:rPr lang="it-IT" b="1" i="1" dirty="0" smtClean="0">
                <a:solidFill>
                  <a:srgbClr val="C00000"/>
                </a:solidFill>
              </a:rPr>
              <a:t> sempre da dove veniva tanta </a:t>
            </a:r>
            <a:r>
              <a:rPr lang="it-IT" b="1" i="1" dirty="0" err="1" smtClean="0">
                <a:solidFill>
                  <a:srgbClr val="C00000"/>
                </a:solidFill>
              </a:rPr>
              <a:t>polvere…</a:t>
            </a:r>
            <a:r>
              <a:rPr lang="it-IT" b="1" i="1" dirty="0" smtClean="0">
                <a:solidFill>
                  <a:srgbClr val="C00000"/>
                </a:solidFill>
              </a:rPr>
              <a:t> ” </a:t>
            </a:r>
            <a:r>
              <a:rPr lang="it-IT" i="1" dirty="0" smtClean="0"/>
              <a:t>(</a:t>
            </a:r>
            <a:r>
              <a:rPr lang="it-IT" dirty="0" smtClean="0"/>
              <a:t>discorso diretto) </a:t>
            </a:r>
            <a:endParaRPr lang="it-IT" sz="1600" dirty="0" smtClean="0"/>
          </a:p>
          <a:p>
            <a:pPr lvl="1">
              <a:buFont typeface="Wingdings" pitchFamily="2" charset="2"/>
              <a:buChar char="§"/>
            </a:pPr>
            <a:r>
              <a:rPr lang="it-IT" b="1" i="1" dirty="0" smtClean="0">
                <a:solidFill>
                  <a:srgbClr val="C00000"/>
                </a:solidFill>
              </a:rPr>
              <a:t>“ma era ragionevole da parte sua</a:t>
            </a:r>
            <a:r>
              <a:rPr lang="it-IT" b="1" i="1" u="sng" dirty="0" smtClean="0">
                <a:solidFill>
                  <a:srgbClr val="C00000"/>
                </a:solidFill>
              </a:rPr>
              <a:t>?</a:t>
            </a:r>
            <a:r>
              <a:rPr lang="it-IT" b="1" i="1" dirty="0" smtClean="0">
                <a:solidFill>
                  <a:srgbClr val="C00000"/>
                </a:solidFill>
              </a:rPr>
              <a:t>” </a:t>
            </a:r>
            <a:r>
              <a:rPr lang="it-IT" sz="1600" i="1" dirty="0" smtClean="0"/>
              <a:t>(</a:t>
            </a:r>
            <a:r>
              <a:rPr lang="it-IT" sz="1600" dirty="0" smtClean="0"/>
              <a:t>discorso indiretto libero) </a:t>
            </a:r>
          </a:p>
          <a:p>
            <a:pPr lvl="1">
              <a:buFont typeface="Wingdings" pitchFamily="2" charset="2"/>
              <a:buChar char="§"/>
            </a:pPr>
            <a:r>
              <a:rPr lang="it-IT" b="1" i="1" dirty="0" smtClean="0">
                <a:solidFill>
                  <a:srgbClr val="C00000"/>
                </a:solidFill>
              </a:rPr>
              <a:t>“perché avrebbe dovuto essere infelice</a:t>
            </a:r>
            <a:r>
              <a:rPr lang="it-IT" b="1" i="1" u="sng" dirty="0" smtClean="0">
                <a:solidFill>
                  <a:srgbClr val="C00000"/>
                </a:solidFill>
              </a:rPr>
              <a:t>?</a:t>
            </a:r>
            <a:r>
              <a:rPr lang="it-IT" b="1" i="1" dirty="0" smtClean="0">
                <a:solidFill>
                  <a:srgbClr val="C00000"/>
                </a:solidFill>
              </a:rPr>
              <a:t>”</a:t>
            </a:r>
            <a:r>
              <a:rPr lang="it-IT" sz="1600" b="1" i="1" dirty="0" smtClean="0">
                <a:solidFill>
                  <a:srgbClr val="C00000"/>
                </a:solidFill>
              </a:rPr>
              <a:t> </a:t>
            </a:r>
            <a:r>
              <a:rPr lang="it-IT" sz="1600" i="1" dirty="0" smtClean="0"/>
              <a:t>(</a:t>
            </a:r>
            <a:r>
              <a:rPr lang="it-IT" sz="1600" dirty="0" smtClean="0"/>
              <a:t>discorso indiretto libero) 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to 2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1194</Words>
  <Application>Microsoft Office PowerPoint</Application>
  <PresentationFormat>Presentazione su schermo (4:3)</PresentationFormat>
  <Paragraphs>140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Struttura predefinita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Le inferenze </vt:lpstr>
      <vt:lpstr>Le inferenze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Elena Campagnolo</dc:creator>
  <cp:lastModifiedBy>Elena Campagnolo</cp:lastModifiedBy>
  <cp:revision>13</cp:revision>
  <dcterms:created xsi:type="dcterms:W3CDTF">2019-10-06T16:33:44Z</dcterms:created>
  <dcterms:modified xsi:type="dcterms:W3CDTF">2020-03-14T16:56:34Z</dcterms:modified>
</cp:coreProperties>
</file>