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14" r:id="rId2"/>
    <p:sldId id="432" r:id="rId3"/>
    <p:sldId id="530" r:id="rId4"/>
    <p:sldId id="526" r:id="rId5"/>
    <p:sldId id="529" r:id="rId6"/>
    <p:sldId id="532" r:id="rId7"/>
    <p:sldId id="525" r:id="rId8"/>
    <p:sldId id="491" r:id="rId9"/>
    <p:sldId id="471" r:id="rId10"/>
    <p:sldId id="534" r:id="rId11"/>
    <p:sldId id="500" r:id="rId12"/>
    <p:sldId id="501" r:id="rId13"/>
    <p:sldId id="502" r:id="rId14"/>
    <p:sldId id="467" r:id="rId15"/>
    <p:sldId id="503" r:id="rId16"/>
    <p:sldId id="504" r:id="rId17"/>
    <p:sldId id="437" r:id="rId18"/>
    <p:sldId id="505" r:id="rId19"/>
    <p:sldId id="506" r:id="rId20"/>
    <p:sldId id="507" r:id="rId21"/>
    <p:sldId id="508" r:id="rId22"/>
    <p:sldId id="459" r:id="rId23"/>
    <p:sldId id="484" r:id="rId24"/>
    <p:sldId id="460" r:id="rId25"/>
    <p:sldId id="461" r:id="rId26"/>
    <p:sldId id="463" r:id="rId27"/>
    <p:sldId id="430" r:id="rId28"/>
    <p:sldId id="537" r:id="rId29"/>
    <p:sldId id="433" r:id="rId30"/>
    <p:sldId id="538" r:id="rId31"/>
    <p:sldId id="466" r:id="rId32"/>
    <p:sldId id="456" r:id="rId33"/>
    <p:sldId id="434" r:id="rId34"/>
    <p:sldId id="398" r:id="rId35"/>
    <p:sldId id="435" r:id="rId36"/>
    <p:sldId id="399" r:id="rId37"/>
    <p:sldId id="494" r:id="rId38"/>
    <p:sldId id="401" r:id="rId39"/>
    <p:sldId id="402" r:id="rId40"/>
    <p:sldId id="419" r:id="rId41"/>
    <p:sldId id="421" r:id="rId42"/>
    <p:sldId id="422" r:id="rId43"/>
    <p:sldId id="423" r:id="rId44"/>
    <p:sldId id="424" r:id="rId45"/>
    <p:sldId id="535" r:id="rId46"/>
    <p:sldId id="441" r:id="rId47"/>
    <p:sldId id="439" r:id="rId48"/>
    <p:sldId id="440" r:id="rId49"/>
    <p:sldId id="495" r:id="rId50"/>
    <p:sldId id="403" r:id="rId51"/>
    <p:sldId id="436" r:id="rId52"/>
    <p:sldId id="533" r:id="rId53"/>
    <p:sldId id="485" r:id="rId54"/>
    <p:sldId id="443" r:id="rId55"/>
    <p:sldId id="442" r:id="rId56"/>
    <p:sldId id="257" r:id="rId57"/>
    <p:sldId id="486" r:id="rId58"/>
    <p:sldId id="446" r:id="rId59"/>
    <p:sldId id="513" r:id="rId6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663300"/>
    <a:srgbClr val="FF0000"/>
    <a:srgbClr val="FF9900"/>
    <a:srgbClr val="B3071B"/>
    <a:srgbClr val="006666"/>
    <a:srgbClr val="B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34"/>
    <p:restoredTop sz="95970"/>
  </p:normalViewPr>
  <p:slideViewPr>
    <p:cSldViewPr>
      <p:cViewPr varScale="1">
        <p:scale>
          <a:sx n="73" d="100"/>
          <a:sy n="73" d="100"/>
        </p:scale>
        <p:origin x="16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CBD3AC85-C62C-9947-BD04-BC02280CDA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609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2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737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11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74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12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190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13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470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14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79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15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159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16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2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17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030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18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168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19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226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20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84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3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172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21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381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22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80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23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247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24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090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25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645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26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5444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27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429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28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37798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29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341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30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622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4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6727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31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9946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32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6653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33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403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34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2563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35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4719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36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723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37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7922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38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6454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349C09-0BD3-5547-952C-BC52FB5D827C}" type="slidenum">
              <a:rPr lang="it-IT" sz="1200" b="0"/>
              <a:pPr eaLnBrk="1" hangingPunct="1"/>
              <a:t>39</a:t>
            </a:fld>
            <a:endParaRPr lang="it-IT" sz="1200" b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60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5F4A47-D512-AF48-828D-B5BC048B2C22}" type="slidenum">
              <a:rPr lang="it-IT" sz="1200" b="0"/>
              <a:pPr eaLnBrk="1" hangingPunct="1"/>
              <a:t>40</a:t>
            </a:fld>
            <a:endParaRPr lang="it-IT" sz="1200" b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33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5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4604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5F4A47-D512-AF48-828D-B5BC048B2C22}" type="slidenum">
              <a:rPr lang="it-IT" sz="1200" b="0"/>
              <a:pPr eaLnBrk="1" hangingPunct="1"/>
              <a:t>41</a:t>
            </a:fld>
            <a:endParaRPr lang="it-IT" sz="1200" b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9254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5F4A47-D512-AF48-828D-B5BC048B2C22}" type="slidenum">
              <a:rPr lang="it-IT" sz="1200" b="0"/>
              <a:pPr eaLnBrk="1" hangingPunct="1"/>
              <a:t>42</a:t>
            </a:fld>
            <a:endParaRPr lang="it-IT" sz="1200" b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0292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5F4A47-D512-AF48-828D-B5BC048B2C22}" type="slidenum">
              <a:rPr lang="it-IT" sz="1200" b="0"/>
              <a:pPr eaLnBrk="1" hangingPunct="1"/>
              <a:t>43</a:t>
            </a:fld>
            <a:endParaRPr lang="it-IT" sz="1200" b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54800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5F4A47-D512-AF48-828D-B5BC048B2C22}" type="slidenum">
              <a:rPr lang="it-IT" sz="1200" b="0"/>
              <a:pPr eaLnBrk="1" hangingPunct="1"/>
              <a:t>44</a:t>
            </a:fld>
            <a:endParaRPr lang="it-IT" sz="1200" b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139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34FFB05-4DF9-5F48-94BD-0A67A2EC60B9}" type="slidenum">
              <a:rPr lang="it-IT" sz="1200" b="0"/>
              <a:pPr eaLnBrk="1" hangingPunct="1"/>
              <a:t>45</a:t>
            </a:fld>
            <a:endParaRPr lang="it-IT" sz="1200" b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4750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46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700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47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795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48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323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49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5852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50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6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6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9572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51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576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52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316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53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372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54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214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55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22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322CC1-C938-3249-8EC8-A6EF6286578C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9011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57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3039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58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0690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322CC1-C938-3249-8EC8-A6EF6286578C}" type="slidenum">
              <a:rPr lang="it-IT" sz="1200" b="0"/>
              <a:pPr eaLnBrk="1" hangingPunct="1"/>
              <a:t>59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49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7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671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8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664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9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212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E6800F-6AA5-1043-AF3A-C523736ACF5D}" type="slidenum">
              <a:rPr lang="it-IT" sz="1200" b="0"/>
              <a:pPr eaLnBrk="1" hangingPunct="1"/>
              <a:t>10</a:t>
            </a:fld>
            <a:endParaRPr lang="it-IT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15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35112-7376-7647-B10E-91F3F2AF5F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765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34553-B6F2-B44C-899F-5C510BFC5C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26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B76CF-F1D2-4741-95CB-B31BD21CA4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01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D95EE-F50A-7144-911F-66A67A8798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018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FB67-DFD1-9241-9A37-E77FC0AC70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30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05314-434D-2B43-BECB-36A38A5F56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19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15859-2BD1-1B4D-828D-AEE476331C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219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B6F44-AB91-6B4F-BF60-BF1ADD5800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77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81FCC-77B8-334D-A1F6-FA699EB156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66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A9014-CE1C-EA4F-A604-01FE97BE03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7DC8D-9350-C34F-AEF0-78AA8C1686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55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fld id="{40DABCD4-C4DC-AB40-86B8-B259A31BD6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learning.unipd.it/scienzeumane/course/view.php?id=73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idattica.unipd.it/didattica/allegati/regolamento/allegato2/1008085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unipd.zoom.us/j/9774785597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nipd.zoom.us/j/95200595903" TargetMode="External"/><Relationship Id="rId5" Type="http://schemas.openxmlformats.org/officeDocument/2006/relationships/hyperlink" Target="https://unipd.zoom.us/j/99508459338?pwd=NmxLc0hEV2NwbVJkcm50NjRFMitLZz09" TargetMode="External"/><Relationship Id="rId4" Type="http://schemas.openxmlformats.org/officeDocument/2006/relationships/hyperlink" Target="https://unipd.zoom.us/j/94936830878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unipd.zoom.us/j/9670095097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nipd.zoom.us/j/96727215072" TargetMode="External"/><Relationship Id="rId5" Type="http://schemas.openxmlformats.org/officeDocument/2006/relationships/hyperlink" Target="https://unipd.zoom.us/j/6057793158" TargetMode="External"/><Relationship Id="rId4" Type="http://schemas.openxmlformats.org/officeDocument/2006/relationships/hyperlink" Target="https://unipd.zoom.us/j/94936830878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learning.unipd.it/scienzeumane/course/view.php?id=8634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learning.unipd.it/scienzeumane/course/view.php?id=1909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la.unipd.it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unipd.it/orariunipd" TargetMode="External"/><Relationship Id="rId4" Type="http://schemas.openxmlformats.org/officeDocument/2006/relationships/hyperlink" Target="https://www.unipd.it/news/ripresa-didattica-webinar-rettore-unip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683568" y="161823"/>
            <a:ext cx="77724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it-IT" sz="6600" dirty="0">
              <a:solidFill>
                <a:schemeClr val="bg1"/>
              </a:solidFill>
            </a:endParaRPr>
          </a:p>
          <a:p>
            <a:pPr algn="ctr"/>
            <a:r>
              <a:rPr lang="it-IT" sz="6600" dirty="0">
                <a:solidFill>
                  <a:schemeClr val="bg1"/>
                </a:solidFill>
              </a:rPr>
              <a:t>Corso di laurea </a:t>
            </a:r>
          </a:p>
          <a:p>
            <a:pPr algn="ctr"/>
            <a:r>
              <a:rPr lang="it-IT" sz="6600" dirty="0">
                <a:solidFill>
                  <a:schemeClr val="bg1"/>
                </a:solidFill>
              </a:rPr>
              <a:t>in Lettere</a:t>
            </a:r>
            <a:endParaRPr lang="it-IT" sz="4400" dirty="0">
              <a:solidFill>
                <a:schemeClr val="bg1"/>
              </a:solidFill>
            </a:endParaRPr>
          </a:p>
        </p:txBody>
      </p:sp>
      <p:sp>
        <p:nvSpPr>
          <p:cNvPr id="15363" name="CasellaDiTesto 1"/>
          <p:cNvSpPr txBox="1">
            <a:spLocks noChangeArrowheads="1"/>
          </p:cNvSpPr>
          <p:nvPr/>
        </p:nvSpPr>
        <p:spPr bwMode="auto">
          <a:xfrm>
            <a:off x="1365412" y="3501008"/>
            <a:ext cx="6408712" cy="2646878"/>
          </a:xfrm>
          <a:prstGeom prst="rect">
            <a:avLst/>
          </a:prstGeom>
          <a:solidFill>
            <a:srgbClr val="B00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it-IT" sz="16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r>
              <a:rPr lang="it-IT" sz="16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it-IT" sz="16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21</a:t>
            </a:r>
          </a:p>
        </p:txBody>
      </p:sp>
      <p:pic>
        <p:nvPicPr>
          <p:cNvPr id="6" name="Picture 3" descr="SigilloLogoLAST_WhiteO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36050" y="-4155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556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916832"/>
            <a:ext cx="9108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88" y="-303664"/>
            <a:ext cx="4082689" cy="194421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95256BD-BFDD-8147-913F-29F92A650B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69" y="1353751"/>
            <a:ext cx="8460432" cy="628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3107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36050" y="-4155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556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916832"/>
            <a:ext cx="9108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88" y="-303664"/>
            <a:ext cx="4082689" cy="194421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16B2F28-C1BD-2643-9233-FBB3424BE2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4" y="1356021"/>
            <a:ext cx="8842075" cy="549372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625D4E7-DF27-1C4A-8862-1638824130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3" y="1376772"/>
            <a:ext cx="8851847" cy="54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0607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36050" y="-4155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556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916832"/>
            <a:ext cx="9108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88" y="-303664"/>
            <a:ext cx="4082689" cy="194421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16B2F28-C1BD-2643-9233-FBB3424BE2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4" y="1356021"/>
            <a:ext cx="8842075" cy="54937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487F5FD-0A8C-E14C-92E7-7052D48EAC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82" y="1322784"/>
            <a:ext cx="8851846" cy="552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6051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36050" y="-4155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556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916832"/>
            <a:ext cx="9108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88" y="-303664"/>
            <a:ext cx="4082689" cy="194421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D472D2B-4D92-944F-B535-FF605D13E2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64270"/>
            <a:ext cx="8964381" cy="658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105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36050" y="-4155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556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916832"/>
            <a:ext cx="9108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88" y="-303664"/>
            <a:ext cx="4082689" cy="194421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E7516EA-9D48-2842-A650-7E83E4E04F5D}"/>
              </a:ext>
            </a:extLst>
          </p:cNvPr>
          <p:cNvSpPr txBox="1"/>
          <p:nvPr/>
        </p:nvSpPr>
        <p:spPr>
          <a:xfrm>
            <a:off x="0" y="2237889"/>
            <a:ext cx="1331640" cy="126930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74EEE6C-AEAD-3642-9E6F-666D8066C2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25" y="1364270"/>
            <a:ext cx="7432313" cy="54937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B45DC70-B9F3-FB4D-A7F9-6605F85465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25" y="1364268"/>
            <a:ext cx="8800489" cy="54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2645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36050" y="-4155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556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916832"/>
            <a:ext cx="9108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88" y="-303664"/>
            <a:ext cx="4082689" cy="194421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16B2F28-C1BD-2643-9233-FBB3424BE2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4" y="1356021"/>
            <a:ext cx="8842075" cy="549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3272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36050" y="-4155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556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916832"/>
            <a:ext cx="9108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88" y="-303664"/>
            <a:ext cx="4082689" cy="194421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9E204D2-5080-E240-AA27-69462CFD1863}"/>
              </a:ext>
            </a:extLst>
          </p:cNvPr>
          <p:cNvSpPr txBox="1"/>
          <p:nvPr/>
        </p:nvSpPr>
        <p:spPr>
          <a:xfrm>
            <a:off x="-35853" y="1312505"/>
            <a:ext cx="9251754" cy="8736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E7516EA-9D48-2842-A650-7E83E4E04F5D}"/>
              </a:ext>
            </a:extLst>
          </p:cNvPr>
          <p:cNvSpPr txBox="1"/>
          <p:nvPr/>
        </p:nvSpPr>
        <p:spPr>
          <a:xfrm>
            <a:off x="0" y="2237889"/>
            <a:ext cx="1331640" cy="126930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C225A83-FB9A-704B-9ADD-209CA0F91B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8" y="1674909"/>
            <a:ext cx="9180050" cy="54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352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36050" y="-4155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-180528" y="1556792"/>
            <a:ext cx="36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916832"/>
            <a:ext cx="9108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88" y="-303664"/>
            <a:ext cx="4082689" cy="194421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EB59218-B721-8244-A43F-4C34EEF4A5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272"/>
            <a:ext cx="9144000" cy="549372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9E204D2-5080-E240-AA27-69462CFD1863}"/>
              </a:ext>
            </a:extLst>
          </p:cNvPr>
          <p:cNvSpPr txBox="1"/>
          <p:nvPr/>
        </p:nvSpPr>
        <p:spPr>
          <a:xfrm>
            <a:off x="1377" y="1364272"/>
            <a:ext cx="9178673" cy="360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172014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36050" y="-4155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556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916832"/>
            <a:ext cx="9108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88" y="-303664"/>
            <a:ext cx="4082689" cy="194421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E7516EA-9D48-2842-A650-7E83E4E04F5D}"/>
              </a:ext>
            </a:extLst>
          </p:cNvPr>
          <p:cNvSpPr txBox="1"/>
          <p:nvPr/>
        </p:nvSpPr>
        <p:spPr>
          <a:xfrm>
            <a:off x="0" y="2237889"/>
            <a:ext cx="1331640" cy="126930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74EEE6C-AEAD-3642-9E6F-666D8066C2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25" y="1364270"/>
            <a:ext cx="7432313" cy="549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2369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36050" y="-4155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556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916832"/>
            <a:ext cx="9108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88" y="-303664"/>
            <a:ext cx="4082689" cy="194421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EB59218-B721-8244-A43F-4C34EEF4A5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64322"/>
            <a:ext cx="7812360" cy="469367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9E204D2-5080-E240-AA27-69462CFD1863}"/>
              </a:ext>
            </a:extLst>
          </p:cNvPr>
          <p:cNvSpPr txBox="1"/>
          <p:nvPr/>
        </p:nvSpPr>
        <p:spPr>
          <a:xfrm>
            <a:off x="-36050" y="1368872"/>
            <a:ext cx="9144000" cy="8736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E7516EA-9D48-2842-A650-7E83E4E04F5D}"/>
              </a:ext>
            </a:extLst>
          </p:cNvPr>
          <p:cNvSpPr txBox="1"/>
          <p:nvPr/>
        </p:nvSpPr>
        <p:spPr>
          <a:xfrm>
            <a:off x="0" y="2237889"/>
            <a:ext cx="1331640" cy="12693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AC526D-9A85-9040-A504-07FD864E8EBF}"/>
              </a:ext>
            </a:extLst>
          </p:cNvPr>
          <p:cNvSpPr txBox="1"/>
          <p:nvPr/>
        </p:nvSpPr>
        <p:spPr>
          <a:xfrm>
            <a:off x="0" y="3657600"/>
            <a:ext cx="1331640" cy="24356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3613899-2C0F-F549-85C5-D447D57F86D3}"/>
              </a:ext>
            </a:extLst>
          </p:cNvPr>
          <p:cNvSpPr txBox="1"/>
          <p:nvPr/>
        </p:nvSpPr>
        <p:spPr>
          <a:xfrm>
            <a:off x="0" y="3502025"/>
            <a:ext cx="1331639" cy="4255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190245C-7501-2A45-962C-31D9D09CECF7}"/>
              </a:ext>
            </a:extLst>
          </p:cNvPr>
          <p:cNvSpPr txBox="1"/>
          <p:nvPr/>
        </p:nvSpPr>
        <p:spPr>
          <a:xfrm>
            <a:off x="0" y="6043601"/>
            <a:ext cx="1331639" cy="8143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D222560-D57E-7648-AA30-B88BF9F8B7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4" y="1364270"/>
            <a:ext cx="8779946" cy="549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5360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556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220486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dirty="0">
                <a:solidFill>
                  <a:srgbClr val="B3071B"/>
                </a:solidFill>
                <a:latin typeface="Arial"/>
                <a:cs typeface="Arial"/>
              </a:rPr>
              <a:t>tutor junior </a:t>
            </a:r>
            <a:r>
              <a:rPr lang="it-IT" sz="2800" dirty="0">
                <a:latin typeface="Arial"/>
                <a:cs typeface="Arial"/>
              </a:rPr>
              <a:t>rappresentanti degli studenti</a:t>
            </a:r>
            <a:r>
              <a:rPr lang="it-IT" sz="2800" dirty="0">
                <a:solidFill>
                  <a:srgbClr val="B3071B"/>
                </a:solidFill>
                <a:latin typeface="Arial"/>
                <a:cs typeface="Arial"/>
              </a:rPr>
              <a:t> staff biblioteca </a:t>
            </a:r>
            <a:r>
              <a:rPr lang="it-IT" sz="2800" dirty="0">
                <a:latin typeface="Arial"/>
                <a:cs typeface="Arial"/>
              </a:rPr>
              <a:t>centro linguistico di ateneo</a:t>
            </a:r>
            <a:r>
              <a:rPr lang="it-IT" sz="2800" dirty="0">
                <a:solidFill>
                  <a:srgbClr val="B3071B"/>
                </a:solidFill>
                <a:latin typeface="Arial"/>
                <a:cs typeface="Arial"/>
              </a:rPr>
              <a:t> valentina gallo </a:t>
            </a:r>
            <a:r>
              <a:rPr lang="it-IT" sz="2800" dirty="0" err="1">
                <a:latin typeface="Arial"/>
                <a:cs typeface="Arial"/>
              </a:rPr>
              <a:t>francesco</a:t>
            </a:r>
            <a:r>
              <a:rPr lang="it-IT" sz="2800" dirty="0">
                <a:latin typeface="Arial"/>
                <a:cs typeface="Arial"/>
              </a:rPr>
              <a:t> </a:t>
            </a:r>
            <a:r>
              <a:rPr lang="it-IT" sz="2800" dirty="0" err="1">
                <a:latin typeface="Arial"/>
                <a:cs typeface="Arial"/>
              </a:rPr>
              <a:t>lubian</a:t>
            </a:r>
            <a:r>
              <a:rPr lang="it-IT" sz="2800" dirty="0">
                <a:solidFill>
                  <a:srgbClr val="B3071B"/>
                </a:solidFill>
                <a:latin typeface="Arial"/>
                <a:cs typeface="Arial"/>
              </a:rPr>
              <a:t> </a:t>
            </a:r>
            <a:r>
              <a:rPr lang="it-IT" sz="2800" dirty="0" err="1">
                <a:solidFill>
                  <a:srgbClr val="B3071B"/>
                </a:solidFill>
                <a:latin typeface="Arial"/>
                <a:cs typeface="Arial"/>
              </a:rPr>
              <a:t>davide</a:t>
            </a:r>
            <a:r>
              <a:rPr lang="it-IT" sz="2800" dirty="0">
                <a:solidFill>
                  <a:srgbClr val="B3071B"/>
                </a:solidFill>
                <a:latin typeface="Arial"/>
                <a:cs typeface="Arial"/>
              </a:rPr>
              <a:t> bertocci </a:t>
            </a:r>
            <a:r>
              <a:rPr lang="it-IT" sz="2800" dirty="0" err="1">
                <a:latin typeface="Arial"/>
                <a:cs typeface="Arial"/>
              </a:rPr>
              <a:t>andrea</a:t>
            </a:r>
            <a:r>
              <a:rPr lang="it-IT" sz="2800" dirty="0">
                <a:latin typeface="Arial"/>
                <a:cs typeface="Arial"/>
              </a:rPr>
              <a:t> </a:t>
            </a:r>
            <a:r>
              <a:rPr lang="it-IT" sz="2800" dirty="0" err="1">
                <a:latin typeface="Arial"/>
                <a:cs typeface="Arial"/>
              </a:rPr>
              <a:t>afribo</a:t>
            </a:r>
            <a:endParaRPr lang="it-IT" sz="2800" dirty="0">
              <a:latin typeface="Arial"/>
              <a:cs typeface="Arial"/>
            </a:endParaRPr>
          </a:p>
          <a:p>
            <a:endParaRPr lang="it-IT" dirty="0">
              <a:solidFill>
                <a:srgbClr val="B3071B"/>
              </a:solidFill>
              <a:latin typeface="Arial"/>
              <a:cs typeface="Arial"/>
            </a:endParaRPr>
          </a:p>
          <a:p>
            <a:endParaRPr lang="it-IT" dirty="0">
              <a:solidFill>
                <a:srgbClr val="B3071B"/>
              </a:solidFill>
              <a:latin typeface="Arial"/>
              <a:cs typeface="Arial"/>
            </a:endParaRPr>
          </a:p>
          <a:p>
            <a:endParaRPr lang="it-IT" dirty="0">
              <a:solidFill>
                <a:srgbClr val="B3071B"/>
              </a:solidFill>
              <a:latin typeface="Arial"/>
              <a:cs typeface="Arial"/>
            </a:endParaRPr>
          </a:p>
          <a:p>
            <a:endParaRPr lang="it-IT" dirty="0">
              <a:solidFill>
                <a:srgbClr val="B3071B"/>
              </a:solidFill>
              <a:latin typeface="Arial"/>
              <a:cs typeface="Arial"/>
            </a:endParaRPr>
          </a:p>
          <a:p>
            <a:endParaRPr lang="it-IT" dirty="0">
              <a:solidFill>
                <a:srgbClr val="B3071B"/>
              </a:solidFill>
              <a:latin typeface="Arial"/>
              <a:cs typeface="Aria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627458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36050" y="-4155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556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916832"/>
            <a:ext cx="9108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88" y="-303664"/>
            <a:ext cx="4082689" cy="194421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EB59218-B721-8244-A43F-4C34EEF4A5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1" y="1506476"/>
            <a:ext cx="8907309" cy="535152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9E204D2-5080-E240-AA27-69462CFD1863}"/>
              </a:ext>
            </a:extLst>
          </p:cNvPr>
          <p:cNvSpPr txBox="1"/>
          <p:nvPr/>
        </p:nvSpPr>
        <p:spPr>
          <a:xfrm>
            <a:off x="-52025" y="1348987"/>
            <a:ext cx="9144000" cy="9609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E7516EA-9D48-2842-A650-7E83E4E04F5D}"/>
              </a:ext>
            </a:extLst>
          </p:cNvPr>
          <p:cNvSpPr txBox="1"/>
          <p:nvPr/>
        </p:nvSpPr>
        <p:spPr>
          <a:xfrm>
            <a:off x="-71900" y="2237888"/>
            <a:ext cx="1835587" cy="4620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46D30AB-AA42-1C44-91B1-F1B9972B56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54080"/>
            <a:ext cx="8316308" cy="550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8398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36050" y="-4155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556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916832"/>
            <a:ext cx="9108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88" y="-303664"/>
            <a:ext cx="4082689" cy="194421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CDE291D-663E-D546-A72D-CFB9FAD050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50" y="1364270"/>
            <a:ext cx="9218709" cy="508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1282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0" y="-171400"/>
            <a:ext cx="9144000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836712"/>
            <a:ext cx="91245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5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</a:t>
            </a:r>
            <a:r>
              <a:rPr lang="it-IT" sz="115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ersone</a:t>
            </a:r>
            <a:endParaRPr lang="it-IT" sz="5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4293096"/>
            <a:ext cx="87484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6000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491" y="3706872"/>
            <a:ext cx="91245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Prof.ssa Carmen Castillo </a:t>
            </a:r>
            <a:r>
              <a:rPr lang="it-IT" sz="2400" dirty="0" err="1"/>
              <a:t>Peña</a:t>
            </a:r>
            <a:r>
              <a:rPr lang="it-IT" sz="2400" dirty="0"/>
              <a:t>: </a:t>
            </a:r>
            <a:r>
              <a:rPr lang="it-IT" sz="2400" dirty="0">
                <a:solidFill>
                  <a:srgbClr val="B3071B"/>
                </a:solidFill>
              </a:rPr>
              <a:t>Responsabile didattica DISLL</a:t>
            </a:r>
          </a:p>
          <a:p>
            <a:endParaRPr lang="it-IT" sz="2400" dirty="0"/>
          </a:p>
          <a:p>
            <a:r>
              <a:rPr lang="it-IT" sz="2400" dirty="0"/>
              <a:t>Prof. Andrea </a:t>
            </a:r>
            <a:r>
              <a:rPr lang="it-IT" sz="2400" dirty="0" err="1"/>
              <a:t>Afribo</a:t>
            </a:r>
            <a:r>
              <a:rPr lang="it-IT" sz="2400" dirty="0"/>
              <a:t>       </a:t>
            </a:r>
            <a:r>
              <a:rPr lang="it-IT" sz="2400" dirty="0">
                <a:solidFill>
                  <a:srgbClr val="B3071B"/>
                </a:solidFill>
              </a:rPr>
              <a:t>Presidente del Corso di Lettere</a:t>
            </a:r>
          </a:p>
          <a:p>
            <a:endParaRPr lang="it-IT" sz="2400" dirty="0">
              <a:solidFill>
                <a:srgbClr val="B3071B"/>
              </a:solidFill>
            </a:endParaRPr>
          </a:p>
          <a:p>
            <a:r>
              <a:rPr lang="it-IT" sz="2400" dirty="0"/>
              <a:t>Prof.ssa Maria Veronese</a:t>
            </a:r>
            <a:r>
              <a:rPr lang="it-IT" sz="2400" dirty="0">
                <a:solidFill>
                  <a:srgbClr val="B3071B"/>
                </a:solidFill>
              </a:rPr>
              <a:t>   Coordinatrice del </a:t>
            </a:r>
            <a:r>
              <a:rPr lang="it-IT" sz="2400" dirty="0" err="1">
                <a:solidFill>
                  <a:srgbClr val="B3071B"/>
                </a:solidFill>
              </a:rPr>
              <a:t>curr</a:t>
            </a:r>
            <a:r>
              <a:rPr lang="it-IT" sz="2400" dirty="0">
                <a:solidFill>
                  <a:srgbClr val="B3071B"/>
                </a:solidFill>
              </a:rPr>
              <a:t>. di Antiche</a:t>
            </a:r>
            <a:endParaRPr lang="it-IT" sz="2800" dirty="0">
              <a:solidFill>
                <a:srgbClr val="C0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602802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0" y="-171400"/>
            <a:ext cx="9144000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3" name="CasellaDiTesto 2"/>
          <p:cNvSpPr txBox="1"/>
          <p:nvPr/>
        </p:nvSpPr>
        <p:spPr>
          <a:xfrm>
            <a:off x="251520" y="4293096"/>
            <a:ext cx="87484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6000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1520" y="2060848"/>
            <a:ext cx="884720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C00000"/>
                </a:solidFill>
              </a:rPr>
              <a:t>Segreteria Didattica </a:t>
            </a:r>
          </a:p>
          <a:p>
            <a:endParaRPr lang="it-IT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400" dirty="0"/>
              <a:t>Filomena Soriano     </a:t>
            </a:r>
            <a:r>
              <a:rPr lang="it-IT" sz="2400" dirty="0">
                <a:solidFill>
                  <a:srgbClr val="C00000"/>
                </a:solidFill>
              </a:rPr>
              <a:t>Responsabile della Segreteria 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Filomena Canonico          </a:t>
            </a:r>
            <a:r>
              <a:rPr lang="it-IT" sz="2400" dirty="0">
                <a:solidFill>
                  <a:srgbClr val="C00000"/>
                </a:solidFill>
              </a:rPr>
              <a:t>Front-office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Marco Noventa              </a:t>
            </a:r>
            <a:r>
              <a:rPr lang="it-IT" sz="2400" dirty="0" err="1">
                <a:solidFill>
                  <a:srgbClr val="C00000"/>
                </a:solidFill>
              </a:rPr>
              <a:t>Uniweb</a:t>
            </a:r>
            <a:r>
              <a:rPr lang="it-IT" sz="2400" dirty="0">
                <a:solidFill>
                  <a:srgbClr val="C00000"/>
                </a:solidFill>
              </a:rPr>
              <a:t> e piani di studio 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Patrizia </a:t>
            </a:r>
            <a:r>
              <a:rPr lang="it-IT" sz="2400" dirty="0" err="1"/>
              <a:t>Salmaso</a:t>
            </a:r>
            <a:r>
              <a:rPr lang="it-IT" sz="2400" dirty="0"/>
              <a:t>                </a:t>
            </a:r>
            <a:r>
              <a:rPr lang="it-IT" sz="2400" dirty="0">
                <a:solidFill>
                  <a:srgbClr val="C00000"/>
                </a:solidFill>
              </a:rPr>
              <a:t>Offerta formativa</a:t>
            </a:r>
          </a:p>
          <a:p>
            <a:pPr algn="r">
              <a:lnSpc>
                <a:spcPct val="150000"/>
              </a:lnSpc>
            </a:pPr>
            <a:endParaRPr lang="it-IT" sz="2400" dirty="0">
              <a:solidFill>
                <a:srgbClr val="C00000"/>
              </a:solidFill>
            </a:endParaRPr>
          </a:p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3660" y="1073420"/>
            <a:ext cx="471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</a:t>
            </a:r>
            <a:r>
              <a:rPr lang="it-IT" sz="6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ersone+</a:t>
            </a:r>
          </a:p>
        </p:txBody>
      </p:sp>
    </p:spTree>
    <p:extLst>
      <p:ext uri="{BB962C8B-B14F-4D97-AF65-F5344CB8AC3E}">
        <p14:creationId xmlns:p14="http://schemas.microsoft.com/office/powerpoint/2010/main" val="37508087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0" y="-171400"/>
            <a:ext cx="9144000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014360"/>
            <a:ext cx="471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</a:t>
            </a:r>
            <a:r>
              <a:rPr lang="it-IT" sz="6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ersone++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4293096"/>
            <a:ext cx="87484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6000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1701" y="2114548"/>
            <a:ext cx="88205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rgbClr val="C00000"/>
                </a:solidFill>
              </a:rPr>
              <a:t>i tutors junior di lettere </a:t>
            </a:r>
          </a:p>
          <a:p>
            <a:pPr algn="ctr"/>
            <a:endParaRPr lang="it-IT" sz="2400" dirty="0"/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Sulla pagina </a:t>
            </a:r>
            <a:r>
              <a:rPr lang="it-IT" sz="2400" dirty="0">
                <a:solidFill>
                  <a:srgbClr val="C00000"/>
                </a:solidFill>
              </a:rPr>
              <a:t>MOODLE Tutor Junior Scuola di Scienze Umane </a:t>
            </a:r>
            <a:r>
              <a:rPr lang="it-IT" sz="2400" dirty="0"/>
              <a:t>gli orari di ricevimento e la mail. </a:t>
            </a:r>
          </a:p>
          <a:p>
            <a:pPr algn="ctr"/>
            <a:endParaRPr lang="it-IT" sz="2400" dirty="0">
              <a:solidFill>
                <a:srgbClr val="C00000"/>
              </a:solidFill>
            </a:endParaRPr>
          </a:p>
          <a:p>
            <a:pPr algn="ctr"/>
            <a:r>
              <a:rPr lang="it-IT" sz="2800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https://elearning.unipd.it/scienzeumane/course/view.php?id=736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54587" y="3005806"/>
            <a:ext cx="2448272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sz="2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084168" y="3067897"/>
            <a:ext cx="2232248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2915990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1141831" y="2780928"/>
            <a:ext cx="677461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it-IT" sz="13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iti </a:t>
            </a:r>
            <a:r>
              <a:rPr lang="it-IT" sz="13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</a:t>
            </a:r>
            <a:r>
              <a:rPr lang="it-IT" sz="13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tili</a:t>
            </a:r>
            <a:endParaRPr lang="it-IT" sz="13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4888008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556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352306"/>
            <a:ext cx="91081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lang="it-IT" sz="7200" dirty="0">
                <a:latin typeface="Arial"/>
                <a:cs typeface="Arial"/>
              </a:rPr>
              <a:t>. </a:t>
            </a:r>
          </a:p>
          <a:p>
            <a:pPr algn="ctr"/>
            <a:r>
              <a:rPr lang="it-IT" sz="6600" dirty="0">
                <a:solidFill>
                  <a:srgbClr val="C00000"/>
                </a:solidFill>
              </a:rPr>
              <a:t>Il D</a:t>
            </a:r>
            <a:r>
              <a:rPr lang="it-IT" sz="6000" dirty="0">
                <a:solidFill>
                  <a:srgbClr val="C00000"/>
                </a:solidFill>
              </a:rPr>
              <a:t>IPARTIMENTO</a:t>
            </a:r>
            <a:endParaRPr lang="it-IT" sz="6000" dirty="0">
              <a:latin typeface="Arial"/>
              <a:cs typeface="Arial"/>
            </a:endParaRPr>
          </a:p>
          <a:p>
            <a:pPr algn="ctr"/>
            <a:endParaRPr lang="it-IT" sz="4400" dirty="0">
              <a:latin typeface="Arial"/>
              <a:cs typeface="Arial"/>
            </a:endParaRPr>
          </a:p>
          <a:p>
            <a:pPr algn="ctr"/>
            <a:r>
              <a:rPr lang="it-IT" sz="4400" dirty="0">
                <a:latin typeface="Arial"/>
                <a:cs typeface="Arial"/>
              </a:rPr>
              <a:t>www.disll.unipd.it</a:t>
            </a:r>
          </a:p>
          <a:p>
            <a:endParaRPr lang="it-IT" sz="4400" dirty="0">
              <a:solidFill>
                <a:srgbClr val="B3071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248440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3" name="CasellaDiTesto 2"/>
          <p:cNvSpPr txBox="1"/>
          <p:nvPr/>
        </p:nvSpPr>
        <p:spPr>
          <a:xfrm>
            <a:off x="0" y="1556792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rgbClr val="C00000"/>
                </a:solidFill>
              </a:rPr>
              <a:t>2</a:t>
            </a:r>
            <a:r>
              <a:rPr lang="it-IT" sz="6000" dirty="0"/>
              <a:t>.</a:t>
            </a:r>
          </a:p>
          <a:p>
            <a:pPr algn="ctr"/>
            <a:r>
              <a:rPr lang="it-IT" sz="6600" dirty="0">
                <a:solidFill>
                  <a:srgbClr val="C00000"/>
                </a:solidFill>
              </a:rPr>
              <a:t>LA D</a:t>
            </a:r>
            <a:r>
              <a:rPr lang="it-IT" sz="6000" dirty="0">
                <a:solidFill>
                  <a:srgbClr val="C00000"/>
                </a:solidFill>
              </a:rPr>
              <a:t>IDATTICA</a:t>
            </a:r>
            <a:endParaRPr lang="it-IT" sz="6000" dirty="0"/>
          </a:p>
          <a:p>
            <a:pPr algn="ctr"/>
            <a:endParaRPr lang="it-IT" sz="4400" dirty="0"/>
          </a:p>
          <a:p>
            <a:pPr algn="ctr"/>
            <a:r>
              <a:rPr lang="it-IT" sz="4400" dirty="0"/>
              <a:t>www. </a:t>
            </a:r>
            <a:r>
              <a:rPr lang="it-IT" sz="4400" dirty="0" err="1"/>
              <a:t>didattica.unipd.it</a:t>
            </a:r>
            <a:endParaRPr lang="it-IT" sz="4400" dirty="0"/>
          </a:p>
          <a:p>
            <a:pPr algn="ctr"/>
            <a:endParaRPr lang="it-IT" sz="4000" dirty="0"/>
          </a:p>
          <a:p>
            <a:pPr algn="ctr"/>
            <a:r>
              <a:rPr lang="it-IT" sz="4400" dirty="0">
                <a:solidFill>
                  <a:srgbClr val="B3071B"/>
                </a:solidFill>
              </a:rPr>
              <a:t>S</a:t>
            </a:r>
            <a:r>
              <a:rPr lang="it-IT" sz="4400" dirty="0"/>
              <a:t>cuola di scienze umane ecc. &gt;</a:t>
            </a:r>
          </a:p>
          <a:p>
            <a:pPr algn="ctr"/>
            <a:r>
              <a:rPr lang="it-IT" sz="4400" dirty="0">
                <a:solidFill>
                  <a:srgbClr val="B3071B"/>
                </a:solidFill>
              </a:rPr>
              <a:t>L</a:t>
            </a:r>
            <a:r>
              <a:rPr lang="it-IT" sz="4400" dirty="0"/>
              <a:t>ettere</a:t>
            </a:r>
          </a:p>
          <a:p>
            <a:endParaRPr lang="it-IT" sz="6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206605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3" name="CasellaDiTesto 2"/>
          <p:cNvSpPr txBox="1"/>
          <p:nvPr/>
        </p:nvSpPr>
        <p:spPr>
          <a:xfrm>
            <a:off x="0" y="1556792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6000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6687D60-7B7A-214B-92F8-3588302446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38" y="1268413"/>
            <a:ext cx="9155113" cy="555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3032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3" name="CasellaDiTesto 2"/>
          <p:cNvSpPr txBox="1"/>
          <p:nvPr/>
        </p:nvSpPr>
        <p:spPr>
          <a:xfrm>
            <a:off x="0" y="1844824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rgbClr val="C00000"/>
                </a:solidFill>
              </a:rPr>
              <a:t>3</a:t>
            </a:r>
            <a:r>
              <a:rPr lang="it-IT" sz="6000" dirty="0"/>
              <a:t>.</a:t>
            </a:r>
          </a:p>
          <a:p>
            <a:pPr algn="ctr"/>
            <a:r>
              <a:rPr lang="it-IT" sz="6000" dirty="0">
                <a:solidFill>
                  <a:srgbClr val="C00000"/>
                </a:solidFill>
              </a:rPr>
              <a:t>Il M</a:t>
            </a:r>
            <a:r>
              <a:rPr lang="it-IT" sz="5400" dirty="0">
                <a:solidFill>
                  <a:srgbClr val="C00000"/>
                </a:solidFill>
              </a:rPr>
              <a:t>OODLE</a:t>
            </a:r>
          </a:p>
          <a:p>
            <a:pPr algn="ctr">
              <a:lnSpc>
                <a:spcPct val="150000"/>
              </a:lnSpc>
            </a:pPr>
            <a:r>
              <a:rPr lang="it-IT" sz="4400" dirty="0"/>
              <a:t>https://elearning.unipd.it/scienzeumane/</a:t>
            </a:r>
          </a:p>
          <a:p>
            <a:pPr algn="ctr">
              <a:lnSpc>
                <a:spcPct val="150000"/>
              </a:lnSpc>
            </a:pP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07160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556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2204864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600" dirty="0">
                <a:solidFill>
                  <a:srgbClr val="B3071B"/>
                </a:solidFill>
                <a:latin typeface="Arial"/>
                <a:cs typeface="Arial"/>
              </a:rPr>
              <a:t>da lunedì – adesso!:</a:t>
            </a:r>
          </a:p>
          <a:p>
            <a:pPr>
              <a:lnSpc>
                <a:spcPct val="150000"/>
              </a:lnSpc>
            </a:pPr>
            <a:r>
              <a:rPr lang="it-IT" sz="3600" dirty="0">
                <a:solidFill>
                  <a:srgbClr val="B3071B"/>
                </a:solidFill>
                <a:latin typeface="Arial"/>
                <a:cs typeface="Arial"/>
              </a:rPr>
              <a:t>la prima lezione</a:t>
            </a:r>
            <a:r>
              <a:rPr lang="it-IT" sz="2800" dirty="0">
                <a:solidFill>
                  <a:srgbClr val="B3071B"/>
                </a:solidFill>
                <a:latin typeface="Arial"/>
                <a:cs typeface="Arial"/>
              </a:rPr>
              <a:t> </a:t>
            </a:r>
            <a:r>
              <a:rPr lang="it-IT" sz="2800" dirty="0">
                <a:latin typeface="Arial"/>
                <a:cs typeface="Arial"/>
              </a:rPr>
              <a:t>di ogni corso sarà su zoom per poi partire in modalità mista presenza-remoto. </a:t>
            </a:r>
            <a:r>
              <a:rPr lang="it-IT" sz="2800" dirty="0">
                <a:solidFill>
                  <a:srgbClr val="B3071B"/>
                </a:solidFill>
                <a:latin typeface="Arial"/>
                <a:cs typeface="Arial"/>
              </a:rPr>
              <a:t>ad eccezione di istituzioni di linguistica interamente su zoom</a:t>
            </a:r>
            <a:endParaRPr lang="it-IT" dirty="0">
              <a:solidFill>
                <a:srgbClr val="B3071B"/>
              </a:solidFill>
              <a:latin typeface="Arial"/>
              <a:cs typeface="Arial"/>
            </a:endParaRPr>
          </a:p>
          <a:p>
            <a:endParaRPr lang="it-IT" dirty="0">
              <a:solidFill>
                <a:srgbClr val="B3071B"/>
              </a:solidFill>
              <a:latin typeface="Arial"/>
              <a:cs typeface="Arial"/>
            </a:endParaRPr>
          </a:p>
          <a:p>
            <a:endParaRPr lang="it-IT" dirty="0">
              <a:solidFill>
                <a:srgbClr val="B3071B"/>
              </a:solidFill>
              <a:latin typeface="Arial"/>
              <a:cs typeface="Arial"/>
            </a:endParaRPr>
          </a:p>
          <a:p>
            <a:endParaRPr lang="it-IT" dirty="0">
              <a:solidFill>
                <a:srgbClr val="B3071B"/>
              </a:solidFill>
              <a:latin typeface="Arial"/>
              <a:cs typeface="Arial"/>
            </a:endParaRPr>
          </a:p>
          <a:p>
            <a:endParaRPr lang="it-IT" dirty="0">
              <a:solidFill>
                <a:srgbClr val="B3071B"/>
              </a:solidFill>
              <a:latin typeface="Arial"/>
              <a:cs typeface="Aria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682991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3" name="CasellaDiTesto 2"/>
          <p:cNvSpPr txBox="1"/>
          <p:nvPr/>
        </p:nvSpPr>
        <p:spPr>
          <a:xfrm>
            <a:off x="0" y="184482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it-IT" sz="2400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CC1E138-98B0-E041-A3C9-4EE23504F8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783" y="1351476"/>
            <a:ext cx="9144000" cy="541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2122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3" name="CasellaDiTesto 2"/>
          <p:cNvSpPr txBox="1"/>
          <p:nvPr/>
        </p:nvSpPr>
        <p:spPr>
          <a:xfrm>
            <a:off x="0" y="1556792"/>
            <a:ext cx="914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8800" dirty="0"/>
          </a:p>
          <a:p>
            <a:r>
              <a:rPr lang="it-IT" sz="8800" dirty="0"/>
              <a:t>  Provi</a:t>
            </a:r>
            <a:r>
              <a:rPr lang="it-IT" sz="8800" dirty="0">
                <a:solidFill>
                  <a:srgbClr val="C00000"/>
                </a:solidFill>
              </a:rPr>
              <a:t>amo!</a:t>
            </a:r>
            <a:r>
              <a:rPr lang="it-IT" sz="8800" dirty="0">
                <a:latin typeface="Arial"/>
                <a:cs typeface="Arial"/>
              </a:rPr>
              <a:t> </a:t>
            </a:r>
          </a:p>
          <a:p>
            <a:pPr algn="ctr"/>
            <a:r>
              <a:rPr lang="it-IT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  <a:r>
              <a:rPr lang="it-IT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oodle</a:t>
            </a:r>
            <a:r>
              <a:rPr lang="it-IT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it-IT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it-IT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cienze</a:t>
            </a:r>
            <a:r>
              <a:rPr lang="it-IT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U</a:t>
            </a:r>
            <a:r>
              <a:rPr lang="it-IT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mane</a:t>
            </a:r>
            <a:r>
              <a:rPr lang="it-IT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&gt; L</a:t>
            </a:r>
            <a:r>
              <a:rPr lang="it-IT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ettere </a:t>
            </a:r>
            <a:r>
              <a:rPr lang="it-IT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&gt; ecc.</a:t>
            </a:r>
          </a:p>
          <a:p>
            <a:endParaRPr lang="it-IT" sz="8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28595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3" name="CasellaDiTesto 2"/>
          <p:cNvSpPr txBox="1"/>
          <p:nvPr/>
        </p:nvSpPr>
        <p:spPr>
          <a:xfrm>
            <a:off x="-42863" y="1322389"/>
            <a:ext cx="91440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C00000"/>
                </a:solidFill>
              </a:rPr>
              <a:t>Piano di studio</a:t>
            </a:r>
          </a:p>
          <a:p>
            <a:endParaRPr lang="it-IT" sz="2800" dirty="0"/>
          </a:p>
          <a:p>
            <a:r>
              <a:rPr lang="it-IT" sz="2800" dirty="0"/>
              <a:t>Finestra di compilazione</a:t>
            </a:r>
            <a:r>
              <a:rPr lang="it-IT" sz="2800" dirty="0">
                <a:solidFill>
                  <a:srgbClr val="C00000"/>
                </a:solidFill>
              </a:rPr>
              <a:t>: 1 ottobre</a:t>
            </a:r>
            <a:r>
              <a:rPr lang="it-IT" sz="2800" dirty="0"/>
              <a:t> 20 – </a:t>
            </a:r>
            <a:r>
              <a:rPr lang="it-IT" sz="2800" dirty="0">
                <a:solidFill>
                  <a:srgbClr val="C00000"/>
                </a:solidFill>
              </a:rPr>
              <a:t>31 luglio</a:t>
            </a:r>
            <a:r>
              <a:rPr lang="it-IT" sz="2800" dirty="0"/>
              <a:t> 21</a:t>
            </a:r>
          </a:p>
          <a:p>
            <a:endParaRPr lang="it-IT" sz="2800" dirty="0"/>
          </a:p>
          <a:p>
            <a:endParaRPr lang="it-IT" sz="2800" dirty="0"/>
          </a:p>
          <a:p>
            <a:r>
              <a:rPr lang="it-IT" sz="2800" dirty="0"/>
              <a:t>Va compilato sulla base dell’</a:t>
            </a:r>
            <a:r>
              <a:rPr lang="it-IT" sz="2800" dirty="0">
                <a:solidFill>
                  <a:srgbClr val="C00000"/>
                </a:solidFill>
              </a:rPr>
              <a:t>Allegato 2 </a:t>
            </a:r>
            <a:r>
              <a:rPr lang="it-IT" sz="2800" dirty="0"/>
              <a:t>e si può modificare quante volte si vuole. </a:t>
            </a:r>
          </a:p>
          <a:p>
            <a:pPr algn="ctr"/>
            <a:endParaRPr lang="it-IT" sz="2800" dirty="0"/>
          </a:p>
          <a:p>
            <a:pPr algn="ctr"/>
            <a:r>
              <a:rPr lang="it-IT" sz="2800" dirty="0"/>
              <a:t>In caso di difficoltà</a:t>
            </a:r>
          </a:p>
          <a:p>
            <a:pPr algn="ctr"/>
            <a:r>
              <a:rPr lang="it-IT" sz="2800" dirty="0"/>
              <a:t>un incontro ufficiale su </a:t>
            </a:r>
            <a:r>
              <a:rPr lang="it-IT" sz="2800" dirty="0">
                <a:solidFill>
                  <a:srgbClr val="C00000"/>
                </a:solidFill>
              </a:rPr>
              <a:t>«Come compilare un piano di studio»</a:t>
            </a:r>
            <a:r>
              <a:rPr lang="it-IT" sz="2800" dirty="0"/>
              <a:t> è previsto </a:t>
            </a:r>
            <a:r>
              <a:rPr lang="it-IT" sz="2800" dirty="0">
                <a:solidFill>
                  <a:srgbClr val="C00000"/>
                </a:solidFill>
              </a:rPr>
              <a:t>durante la Settimana di Miglioramento della Didattica</a:t>
            </a:r>
            <a:endParaRPr lang="it-IT" sz="6000" dirty="0"/>
          </a:p>
          <a:p>
            <a:endParaRPr lang="it-IT" sz="6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11167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2780928"/>
            <a:ext cx="94921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5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inf</a:t>
            </a:r>
            <a:r>
              <a:rPr lang="it-IT" sz="115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o.g</a:t>
            </a:r>
            <a:r>
              <a:rPr lang="it-IT" sz="115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enerali</a:t>
            </a:r>
            <a:endParaRPr lang="it-IT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895714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1907704" y="2465794"/>
            <a:ext cx="5040560" cy="1738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40"/>
              </a:lnSpc>
            </a:pPr>
            <a:r>
              <a:rPr lang="it-IT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28 settembre</a:t>
            </a:r>
          </a:p>
          <a:p>
            <a:pPr>
              <a:lnSpc>
                <a:spcPts val="6440"/>
              </a:lnSpc>
            </a:pPr>
            <a:r>
              <a:rPr lang="it-IT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16 gennaio </a:t>
            </a:r>
            <a:r>
              <a:rPr lang="it-IT" sz="7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259632" y="1125538"/>
            <a:ext cx="59811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dirty="0">
                <a:solidFill>
                  <a:srgbClr val="B3071B"/>
                </a:solidFill>
              </a:rPr>
              <a:t>D</a:t>
            </a:r>
            <a:r>
              <a:rPr lang="it-IT" sz="7200" dirty="0"/>
              <a:t>ue semestri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2492896"/>
            <a:ext cx="869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600" dirty="0"/>
              <a:t>1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4797152"/>
            <a:ext cx="869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600" dirty="0">
                <a:solidFill>
                  <a:srgbClr val="B3071B"/>
                </a:solidFill>
              </a:rPr>
              <a:t>2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4897179"/>
            <a:ext cx="2698175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 marzo</a:t>
            </a:r>
          </a:p>
          <a:p>
            <a:endParaRPr lang="it-IT" sz="11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it-IT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12 GIUGNO</a:t>
            </a:r>
          </a:p>
        </p:txBody>
      </p:sp>
    </p:spTree>
    <p:extLst>
      <p:ext uri="{BB962C8B-B14F-4D97-AF65-F5344CB8AC3E}">
        <p14:creationId xmlns:p14="http://schemas.microsoft.com/office/powerpoint/2010/main" val="346347259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539552" y="2132856"/>
            <a:ext cx="9649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7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it-IT" sz="7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196752"/>
            <a:ext cx="9075208" cy="4814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540"/>
              </a:lnSpc>
            </a:pPr>
            <a:r>
              <a:rPr lang="it-IT" sz="6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durat</a:t>
            </a:r>
            <a:r>
              <a:rPr lang="it-IT" sz="6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 e o</a:t>
            </a:r>
            <a:r>
              <a:rPr lang="it-IT" sz="6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rario </a:t>
            </a:r>
            <a:r>
              <a:rPr lang="it-IT" sz="6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dei corsi</a:t>
            </a:r>
          </a:p>
          <a:p>
            <a:endParaRPr lang="it-IT" dirty="0"/>
          </a:p>
          <a:p>
            <a:endParaRPr lang="it-IT" sz="2800" dirty="0"/>
          </a:p>
          <a:p>
            <a:r>
              <a:rPr lang="it-IT" sz="5400" dirty="0"/>
              <a:t>42 ore (10 settimane) </a:t>
            </a:r>
            <a:r>
              <a:rPr lang="it-IT" sz="5400" dirty="0">
                <a:solidFill>
                  <a:srgbClr val="B3071B"/>
                </a:solidFill>
              </a:rPr>
              <a:t>6 </a:t>
            </a:r>
            <a:r>
              <a:rPr lang="it-IT" sz="5400" dirty="0" err="1">
                <a:solidFill>
                  <a:srgbClr val="B3071B"/>
                </a:solidFill>
              </a:rPr>
              <a:t>cfu</a:t>
            </a:r>
            <a:r>
              <a:rPr lang="it-IT" sz="5400" dirty="0"/>
              <a:t> </a:t>
            </a:r>
          </a:p>
          <a:p>
            <a:endParaRPr lang="it-IT" sz="5400" dirty="0"/>
          </a:p>
          <a:p>
            <a:r>
              <a:rPr lang="it-IT" sz="5400" dirty="0"/>
              <a:t>63 ore (10 settimane) </a:t>
            </a:r>
            <a:r>
              <a:rPr lang="it-IT" sz="5400" dirty="0">
                <a:solidFill>
                  <a:srgbClr val="B3071B"/>
                </a:solidFill>
              </a:rPr>
              <a:t>9 </a:t>
            </a:r>
            <a:r>
              <a:rPr lang="it-IT" sz="5400" dirty="0" err="1">
                <a:solidFill>
                  <a:srgbClr val="B3071B"/>
                </a:solidFill>
              </a:rPr>
              <a:t>cfu</a:t>
            </a:r>
            <a:endParaRPr lang="it-IT" sz="5400" dirty="0">
              <a:solidFill>
                <a:srgbClr val="B3071B"/>
              </a:solidFill>
            </a:endParaRPr>
          </a:p>
          <a:p>
            <a:pPr algn="ctr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443058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539552" y="2132856"/>
            <a:ext cx="9649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7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it-IT" sz="7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196752"/>
            <a:ext cx="9110186" cy="377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540"/>
              </a:lnSpc>
            </a:pPr>
            <a:r>
              <a:rPr lang="it-IT" sz="7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r>
              <a:rPr lang="it-IT" sz="7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rario-tipo </a:t>
            </a:r>
            <a:r>
              <a:rPr lang="it-IT" sz="7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dei corsi </a:t>
            </a:r>
          </a:p>
          <a:p>
            <a:pPr>
              <a:lnSpc>
                <a:spcPts val="7540"/>
              </a:lnSpc>
            </a:pPr>
            <a:r>
              <a:rPr lang="it-IT" sz="7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da 9 </a:t>
            </a:r>
            <a:r>
              <a:rPr lang="it-IT" sz="72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cfu</a:t>
            </a:r>
            <a:endParaRPr lang="it-IT" sz="7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it-IT" dirty="0"/>
          </a:p>
          <a:p>
            <a:pPr algn="ctr"/>
            <a:r>
              <a:rPr lang="it-IT" sz="2800" dirty="0">
                <a:solidFill>
                  <a:srgbClr val="B3071B"/>
                </a:solidFill>
              </a:rPr>
              <a:t>sei ore alla settimana distribuite su 3 giorni</a:t>
            </a:r>
          </a:p>
          <a:p>
            <a:pPr algn="ctr"/>
            <a:endParaRPr lang="it-IT" sz="2800" dirty="0">
              <a:solidFill>
                <a:srgbClr val="B3071B"/>
              </a:solidFill>
            </a:endParaRPr>
          </a:p>
          <a:p>
            <a:pPr algn="ctr">
              <a:lnSpc>
                <a:spcPts val="2660"/>
              </a:lnSpc>
            </a:pPr>
            <a:endParaRPr lang="it-IT" sz="2800" dirty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85898" y="4104373"/>
            <a:ext cx="4464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it-IT" sz="4000" dirty="0"/>
              <a:t>mercoledì- </a:t>
            </a:r>
            <a:r>
              <a:rPr lang="it-IT" sz="4000" dirty="0">
                <a:solidFill>
                  <a:srgbClr val="B3071B"/>
                </a:solidFill>
              </a:rPr>
              <a:t>2</a:t>
            </a:r>
            <a:r>
              <a:rPr lang="it-IT" sz="4000" dirty="0"/>
              <a:t>	</a:t>
            </a:r>
          </a:p>
          <a:p>
            <a:pPr>
              <a:lnSpc>
                <a:spcPts val="4800"/>
              </a:lnSpc>
            </a:pPr>
            <a:r>
              <a:rPr lang="it-IT" sz="4000" dirty="0"/>
              <a:t>giovedì- </a:t>
            </a:r>
            <a:r>
              <a:rPr lang="it-IT" sz="4000" dirty="0">
                <a:solidFill>
                  <a:srgbClr val="B3071B"/>
                </a:solidFill>
              </a:rPr>
              <a:t>2</a:t>
            </a:r>
            <a:r>
              <a:rPr lang="it-IT" sz="4000" dirty="0"/>
              <a:t> 		</a:t>
            </a:r>
          </a:p>
          <a:p>
            <a:pPr>
              <a:lnSpc>
                <a:spcPts val="4800"/>
              </a:lnSpc>
            </a:pPr>
            <a:r>
              <a:rPr lang="it-IT" sz="4000" dirty="0"/>
              <a:t>venerdì- </a:t>
            </a:r>
            <a:r>
              <a:rPr lang="it-IT" sz="4000" dirty="0">
                <a:solidFill>
                  <a:srgbClr val="B3071B"/>
                </a:solidFill>
              </a:rPr>
              <a:t>2</a:t>
            </a:r>
            <a:r>
              <a:rPr lang="it-IT" sz="4000" dirty="0"/>
              <a:t> 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4139779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it-IT" sz="4000" dirty="0"/>
              <a:t>lunedì- </a:t>
            </a:r>
            <a:r>
              <a:rPr lang="it-IT" sz="4000" dirty="0">
                <a:solidFill>
                  <a:srgbClr val="B3071B"/>
                </a:solidFill>
              </a:rPr>
              <a:t>2</a:t>
            </a:r>
            <a:endParaRPr lang="it-IT" sz="4000" dirty="0"/>
          </a:p>
          <a:p>
            <a:pPr>
              <a:lnSpc>
                <a:spcPts val="4800"/>
              </a:lnSpc>
            </a:pPr>
            <a:r>
              <a:rPr lang="it-IT" sz="4000" dirty="0"/>
              <a:t>martedì- </a:t>
            </a:r>
            <a:r>
              <a:rPr lang="it-IT" sz="4000" dirty="0">
                <a:solidFill>
                  <a:srgbClr val="B3071B"/>
                </a:solidFill>
              </a:rPr>
              <a:t>2</a:t>
            </a:r>
            <a:r>
              <a:rPr lang="it-IT" sz="4000" dirty="0"/>
              <a:t> 	</a:t>
            </a:r>
          </a:p>
          <a:p>
            <a:pPr>
              <a:lnSpc>
                <a:spcPts val="4800"/>
              </a:lnSpc>
            </a:pPr>
            <a:r>
              <a:rPr lang="it-IT" sz="4000" dirty="0"/>
              <a:t>mercoledì- </a:t>
            </a:r>
            <a:r>
              <a:rPr lang="it-IT" sz="4000" dirty="0">
                <a:solidFill>
                  <a:srgbClr val="B3071B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3100395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539552" y="2132856"/>
            <a:ext cx="9649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7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it-IT" sz="7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196752"/>
            <a:ext cx="9110186" cy="377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540"/>
              </a:lnSpc>
            </a:pPr>
            <a:r>
              <a:rPr lang="it-IT" sz="7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r>
              <a:rPr lang="it-IT" sz="7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rario-tipo </a:t>
            </a:r>
            <a:r>
              <a:rPr lang="it-IT" sz="7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dei corsi </a:t>
            </a:r>
          </a:p>
          <a:p>
            <a:pPr>
              <a:lnSpc>
                <a:spcPts val="7540"/>
              </a:lnSpc>
            </a:pPr>
            <a:r>
              <a:rPr lang="it-IT" sz="7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da 6 </a:t>
            </a:r>
            <a:r>
              <a:rPr lang="it-IT" sz="72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cfu</a:t>
            </a:r>
            <a:endParaRPr lang="it-IT" sz="7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it-IT" dirty="0"/>
          </a:p>
          <a:p>
            <a:pPr algn="ctr"/>
            <a:r>
              <a:rPr lang="it-IT" sz="2800" dirty="0">
                <a:solidFill>
                  <a:srgbClr val="B3071B"/>
                </a:solidFill>
              </a:rPr>
              <a:t>quattro ore alla settimana distribuite su 2 giorni</a:t>
            </a:r>
          </a:p>
          <a:p>
            <a:pPr algn="ctr"/>
            <a:endParaRPr lang="it-IT" sz="2800" dirty="0">
              <a:solidFill>
                <a:srgbClr val="B3071B"/>
              </a:solidFill>
            </a:endParaRPr>
          </a:p>
          <a:p>
            <a:pPr algn="ctr">
              <a:lnSpc>
                <a:spcPts val="2660"/>
              </a:lnSpc>
            </a:pPr>
            <a:endParaRPr lang="it-IT" sz="2800" dirty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85898" y="4104373"/>
            <a:ext cx="44644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it-IT" sz="4000" dirty="0"/>
              <a:t>giovedì- </a:t>
            </a:r>
            <a:r>
              <a:rPr lang="it-IT" sz="4000" dirty="0">
                <a:solidFill>
                  <a:srgbClr val="B3071B"/>
                </a:solidFill>
              </a:rPr>
              <a:t>2</a:t>
            </a:r>
            <a:r>
              <a:rPr lang="it-IT" sz="4000" dirty="0"/>
              <a:t> 		</a:t>
            </a:r>
          </a:p>
          <a:p>
            <a:pPr>
              <a:lnSpc>
                <a:spcPts val="4800"/>
              </a:lnSpc>
            </a:pPr>
            <a:r>
              <a:rPr lang="it-IT" sz="4000" dirty="0"/>
              <a:t>venerdì- </a:t>
            </a:r>
            <a:r>
              <a:rPr lang="it-IT" sz="4000" dirty="0">
                <a:solidFill>
                  <a:srgbClr val="B3071B"/>
                </a:solidFill>
              </a:rPr>
              <a:t>2</a:t>
            </a:r>
            <a:r>
              <a:rPr lang="it-IT" sz="4000" dirty="0"/>
              <a:t> 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4139779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it-IT" sz="4000" dirty="0"/>
              <a:t>lunedì- </a:t>
            </a:r>
            <a:r>
              <a:rPr lang="it-IT" sz="4000" dirty="0">
                <a:solidFill>
                  <a:srgbClr val="B3071B"/>
                </a:solidFill>
              </a:rPr>
              <a:t>2</a:t>
            </a:r>
            <a:endParaRPr lang="it-IT" sz="4000" dirty="0"/>
          </a:p>
          <a:p>
            <a:pPr>
              <a:lnSpc>
                <a:spcPts val="4800"/>
              </a:lnSpc>
            </a:pPr>
            <a:r>
              <a:rPr lang="it-IT" sz="4000" dirty="0"/>
              <a:t>martedì- </a:t>
            </a:r>
            <a:r>
              <a:rPr lang="it-IT" sz="4000" dirty="0">
                <a:solidFill>
                  <a:srgbClr val="B3071B"/>
                </a:solidFill>
              </a:rPr>
              <a:t>2</a:t>
            </a:r>
            <a:r>
              <a:rPr lang="it-IT" sz="4000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42821537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1628800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3" name="CasellaDiTesto 2"/>
          <p:cNvSpPr txBox="1"/>
          <p:nvPr/>
        </p:nvSpPr>
        <p:spPr>
          <a:xfrm>
            <a:off x="178661" y="1143121"/>
            <a:ext cx="8532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sessioni</a:t>
            </a:r>
            <a:r>
              <a:rPr lang="it-IT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</a:t>
            </a:r>
            <a:r>
              <a:rPr lang="it-IT" sz="8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esami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27584" y="3717032"/>
            <a:ext cx="1846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78661" y="2589671"/>
            <a:ext cx="1030965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B3071B"/>
                </a:solidFill>
              </a:rPr>
              <a:t>1 invernale–febbraio </a:t>
            </a:r>
          </a:p>
          <a:p>
            <a:r>
              <a:rPr lang="it-IT" sz="2800" dirty="0"/>
              <a:t>18 gennaio – 27 febbraio 2021 </a:t>
            </a:r>
          </a:p>
          <a:p>
            <a:endParaRPr lang="it-IT" sz="3600" dirty="0">
              <a:solidFill>
                <a:srgbClr val="B3071B"/>
              </a:solidFill>
            </a:endParaRPr>
          </a:p>
          <a:p>
            <a:r>
              <a:rPr lang="it-IT" sz="3600" dirty="0">
                <a:solidFill>
                  <a:srgbClr val="B3071B"/>
                </a:solidFill>
              </a:rPr>
              <a:t>2 estiva-giugno e luglio</a:t>
            </a:r>
          </a:p>
          <a:p>
            <a:r>
              <a:rPr lang="it-IT" sz="2800" dirty="0"/>
              <a:t>14 giugno – 17 luglio 2021</a:t>
            </a:r>
          </a:p>
          <a:p>
            <a:endParaRPr lang="it-IT" sz="3600" dirty="0">
              <a:solidFill>
                <a:srgbClr val="B3071B"/>
              </a:solidFill>
            </a:endParaRPr>
          </a:p>
          <a:p>
            <a:r>
              <a:rPr lang="it-IT" sz="3600" dirty="0">
                <a:solidFill>
                  <a:srgbClr val="B3071B"/>
                </a:solidFill>
              </a:rPr>
              <a:t>3 autunnale–agosto e settembre</a:t>
            </a:r>
          </a:p>
          <a:p>
            <a:r>
              <a:rPr lang="it-IT" sz="2800" dirty="0"/>
              <a:t>23 agosto – 18 settembre 2021</a:t>
            </a:r>
          </a:p>
          <a:p>
            <a:endParaRPr lang="it-IT" sz="4400" dirty="0">
              <a:solidFill>
                <a:srgbClr val="B3071B"/>
              </a:solidFill>
            </a:endParaRPr>
          </a:p>
          <a:p>
            <a:endParaRPr lang="it-IT" sz="4400" dirty="0"/>
          </a:p>
          <a:p>
            <a:pPr marL="742950" indent="-742950">
              <a:buAutoNum type="arabicPeriod"/>
            </a:pPr>
            <a:endParaRPr lang="it-IT" sz="4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770101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18435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18438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18439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2" name="CasellaDiTesto 1"/>
          <p:cNvSpPr txBox="1"/>
          <p:nvPr/>
        </p:nvSpPr>
        <p:spPr>
          <a:xfrm>
            <a:off x="107504" y="177668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/>
              <a:t>percors</a:t>
            </a:r>
            <a:r>
              <a:rPr lang="it-IT" sz="8000" dirty="0">
                <a:solidFill>
                  <a:srgbClr val="B3071B"/>
                </a:solidFill>
              </a:rPr>
              <a:t>o di</a:t>
            </a:r>
            <a:r>
              <a:rPr lang="it-IT" sz="8000" dirty="0"/>
              <a:t> laurea</a:t>
            </a:r>
            <a:endParaRPr lang="it-IT" sz="8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28600" y="3455479"/>
            <a:ext cx="8735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200" dirty="0"/>
          </a:p>
          <a:p>
            <a:pPr algn="ctr"/>
            <a:r>
              <a:rPr lang="it-IT" sz="3200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https://www.didattica.unipd.it/didattica/allegati/regolamento/allegato2/1008085.pd</a:t>
            </a:r>
            <a:r>
              <a:rPr lang="it-IT" sz="32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</a:t>
            </a:r>
            <a:endParaRPr lang="it-IT" sz="3200" dirty="0"/>
          </a:p>
          <a:p>
            <a:pPr algn="ctr"/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99411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556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6330" y="1556792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C00000"/>
                </a:solidFill>
              </a:rPr>
              <a:t>le</a:t>
            </a:r>
            <a:r>
              <a:rPr lang="it-IT" sz="3200" dirty="0"/>
              <a:t>tt</a:t>
            </a:r>
            <a:r>
              <a:rPr lang="it-IT" sz="3200" dirty="0">
                <a:solidFill>
                  <a:srgbClr val="C00000"/>
                </a:solidFill>
              </a:rPr>
              <a:t>ere </a:t>
            </a:r>
            <a:r>
              <a:rPr lang="it-IT" sz="3200" dirty="0"/>
              <a:t>m</a:t>
            </a:r>
            <a:r>
              <a:rPr lang="it-IT" sz="3200" dirty="0">
                <a:solidFill>
                  <a:srgbClr val="C00000"/>
                </a:solidFill>
              </a:rPr>
              <a:t>oderne 1 </a:t>
            </a:r>
            <a:r>
              <a:rPr lang="it-IT" sz="3200" dirty="0"/>
              <a:t>sem</a:t>
            </a:r>
            <a:r>
              <a:rPr lang="it-IT" sz="3200" dirty="0">
                <a:solidFill>
                  <a:srgbClr val="C00000"/>
                </a:solidFill>
              </a:rPr>
              <a:t>estre 1 </a:t>
            </a:r>
            <a:r>
              <a:rPr lang="it-IT" sz="3200" dirty="0"/>
              <a:t>ann</a:t>
            </a:r>
            <a:r>
              <a:rPr lang="it-IT" sz="3200" dirty="0">
                <a:solidFill>
                  <a:srgbClr val="C00000"/>
                </a:solidFill>
              </a:rPr>
              <a:t>o</a:t>
            </a:r>
            <a:endParaRPr lang="it-IT" sz="4000" dirty="0">
              <a:solidFill>
                <a:srgbClr val="C00000"/>
              </a:solidFill>
            </a:endParaRP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istituzioni di linguistica prof.ssa cecilia poletto – lunedì 28 ore 8.30 solo su zoom</a:t>
            </a:r>
          </a:p>
          <a:p>
            <a:r>
              <a:rPr lang="it-IT" u="sng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https://unipd.zoom.us/j/94936830878</a:t>
            </a:r>
            <a:endParaRPr lang="it-IT" dirty="0">
              <a:solidFill>
                <a:srgbClr val="C00000"/>
              </a:solidFill>
            </a:endParaRPr>
          </a:p>
          <a:p>
            <a:r>
              <a:rPr lang="it-IT" dirty="0"/>
              <a:t> </a:t>
            </a:r>
          </a:p>
          <a:p>
            <a:r>
              <a:rPr lang="it-IT" dirty="0"/>
              <a:t>filologia romanza prof. </a:t>
            </a:r>
            <a:r>
              <a:rPr lang="it-IT" dirty="0" err="1"/>
              <a:t>alvaro</a:t>
            </a:r>
            <a:r>
              <a:rPr lang="it-IT" dirty="0"/>
              <a:t> barbieri (A-L) – mercoledì 30 ore 10.30 </a:t>
            </a:r>
          </a:p>
          <a:p>
            <a:r>
              <a:rPr lang="it-IT" dirty="0">
                <a:solidFill>
                  <a:srgbClr val="C00000"/>
                </a:solidFill>
              </a:rPr>
              <a:t>&gt; </a:t>
            </a:r>
            <a:r>
              <a:rPr lang="it-IT" u="sng" dirty="0">
                <a:solidFill>
                  <a:srgbClr val="C00000"/>
                </a:solidFill>
              </a:rPr>
              <a:t>ma 7 OTTOBRE!!!</a:t>
            </a:r>
            <a:endParaRPr lang="it-IT" dirty="0">
              <a:solidFill>
                <a:srgbClr val="C00000"/>
              </a:solidFill>
            </a:endParaRPr>
          </a:p>
          <a:p>
            <a:endParaRPr lang="it-IT" dirty="0"/>
          </a:p>
          <a:p>
            <a:r>
              <a:rPr lang="it-IT" dirty="0"/>
              <a:t>filologia romanza prof.ssa </a:t>
            </a:r>
            <a:r>
              <a:rPr lang="it-IT" dirty="0" err="1"/>
              <a:t>francesca</a:t>
            </a:r>
            <a:r>
              <a:rPr lang="it-IT" dirty="0"/>
              <a:t> gambino (M-Z) – lunedì 28 ore 10.30 </a:t>
            </a:r>
          </a:p>
          <a:p>
            <a:r>
              <a:rPr lang="it-IT" sz="1600" u="sng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https://unipd.zoom.us/j/99508459338?pwd=NmxLc0hEV2NwbVJkcm50NjRFMitLZz09</a:t>
            </a:r>
            <a:endParaRPr lang="it-IT" sz="1600" dirty="0">
              <a:solidFill>
                <a:srgbClr val="C00000"/>
              </a:solidFill>
            </a:endParaRPr>
          </a:p>
          <a:p>
            <a:r>
              <a:rPr lang="it-IT" dirty="0"/>
              <a:t> </a:t>
            </a:r>
          </a:p>
          <a:p>
            <a:r>
              <a:rPr lang="it-IT" dirty="0"/>
              <a:t>Storia moderna prof. Egidio </a:t>
            </a:r>
            <a:r>
              <a:rPr lang="it-IT" dirty="0" err="1"/>
              <a:t>Ivetic</a:t>
            </a:r>
            <a:r>
              <a:rPr lang="it-IT" dirty="0"/>
              <a:t> – mercoledì ore 14.30 </a:t>
            </a:r>
          </a:p>
          <a:p>
            <a:r>
              <a:rPr lang="it-IT" dirty="0">
                <a:solidFill>
                  <a:srgbClr val="C00000"/>
                </a:solidFill>
              </a:rPr>
              <a:t>&gt; </a:t>
            </a:r>
            <a:r>
              <a:rPr lang="it-IT" u="sng" dirty="0">
                <a:solidFill>
                  <a:srgbClr val="C00000"/>
                </a:solidFill>
              </a:rPr>
              <a:t>ma 7 OTTOBRE!!!</a:t>
            </a:r>
          </a:p>
          <a:p>
            <a:r>
              <a:rPr lang="it-IT" u="sng" dirty="0">
                <a:solidFill>
                  <a:srgbClr val="C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https://unipd.zoom.us/j/95200595903</a:t>
            </a:r>
            <a:endParaRPr lang="it-IT" u="sng" dirty="0">
              <a:solidFill>
                <a:srgbClr val="C00000"/>
              </a:solidFill>
            </a:endParaRPr>
          </a:p>
          <a:p>
            <a:endParaRPr lang="it-IT" dirty="0"/>
          </a:p>
          <a:p>
            <a:r>
              <a:rPr lang="it-IT" dirty="0"/>
              <a:t>Storia contemporanea prof. Carlo </a:t>
            </a:r>
            <a:r>
              <a:rPr lang="it-IT" dirty="0" err="1"/>
              <a:t>Fumian</a:t>
            </a:r>
            <a:r>
              <a:rPr lang="it-IT" dirty="0"/>
              <a:t> – lunedì 28 ore 12.30</a:t>
            </a:r>
          </a:p>
          <a:p>
            <a:r>
              <a:rPr lang="it-IT" u="sng" dirty="0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https://unipd.zoom.us/j/97747855972</a:t>
            </a:r>
            <a:endParaRPr lang="it-IT" u="sng" dirty="0">
              <a:solidFill>
                <a:srgbClr val="C00000"/>
              </a:solidFill>
            </a:endParaRPr>
          </a:p>
          <a:p>
            <a:endParaRPr lang="it-IT" u="sng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639933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4096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79388" y="1484313"/>
            <a:ext cx="72009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3200"/>
          </a:p>
          <a:p>
            <a:endParaRPr lang="en-US" b="0"/>
          </a:p>
        </p:txBody>
      </p:sp>
      <p:sp>
        <p:nvSpPr>
          <p:cNvPr id="40964" name="CasellaDiTesto 1"/>
          <p:cNvSpPr txBox="1">
            <a:spLocks noChangeArrowheads="1"/>
          </p:cNvSpPr>
          <p:nvPr/>
        </p:nvSpPr>
        <p:spPr bwMode="auto">
          <a:xfrm>
            <a:off x="0" y="1484784"/>
            <a:ext cx="86407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8000" dirty="0">
                <a:solidFill>
                  <a:srgbClr val="B00000"/>
                </a:solidFill>
              </a:rPr>
              <a:t>materie di base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5536" y="3212976"/>
            <a:ext cx="7848872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9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esami </a:t>
            </a:r>
          </a:p>
          <a:p>
            <a:pPr>
              <a:defRPr/>
            </a:pPr>
            <a:r>
              <a:rPr lang="it-IT" sz="9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54 </a:t>
            </a:r>
            <a:r>
              <a:rPr lang="it-IT" sz="96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cfu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424898411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  <a:p>
            <a:pPr algn="r"/>
            <a:endParaRPr lang="it-IT" sz="1200" dirty="0">
              <a:solidFill>
                <a:schemeClr val="bg1"/>
              </a:solidFill>
            </a:endParaRPr>
          </a:p>
        </p:txBody>
      </p:sp>
      <p:pic>
        <p:nvPicPr>
          <p:cNvPr id="4096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79388" y="1484313"/>
            <a:ext cx="72009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3200"/>
          </a:p>
          <a:p>
            <a:endParaRPr lang="en-US" b="0"/>
          </a:p>
        </p:txBody>
      </p:sp>
      <p:sp>
        <p:nvSpPr>
          <p:cNvPr id="40964" name="CasellaDiTesto 1"/>
          <p:cNvSpPr txBox="1">
            <a:spLocks noChangeArrowheads="1"/>
          </p:cNvSpPr>
          <p:nvPr/>
        </p:nvSpPr>
        <p:spPr bwMode="auto">
          <a:xfrm>
            <a:off x="0" y="1628775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6600" dirty="0">
                <a:solidFill>
                  <a:srgbClr val="B00000"/>
                </a:solidFill>
              </a:rPr>
              <a:t>materie caratterizzanti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5536" y="3212976"/>
            <a:ext cx="7848872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9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 </a:t>
            </a:r>
            <a:r>
              <a:rPr lang="it-IT" sz="9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esami</a:t>
            </a:r>
            <a:r>
              <a:rPr lang="it-IT" sz="9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>
              <a:defRPr/>
            </a:pPr>
            <a:r>
              <a:rPr lang="it-IT" sz="9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69</a:t>
            </a:r>
            <a:r>
              <a:rPr lang="it-IT" sz="9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it-IT" sz="96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cfu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269326354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4096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79388" y="1484313"/>
            <a:ext cx="72009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3200"/>
          </a:p>
          <a:p>
            <a:endParaRPr lang="en-US" b="0"/>
          </a:p>
        </p:txBody>
      </p:sp>
      <p:sp>
        <p:nvSpPr>
          <p:cNvPr id="40964" name="CasellaDiTesto 1"/>
          <p:cNvSpPr txBox="1">
            <a:spLocks noChangeArrowheads="1"/>
          </p:cNvSpPr>
          <p:nvPr/>
        </p:nvSpPr>
        <p:spPr bwMode="auto">
          <a:xfrm>
            <a:off x="0" y="1412776"/>
            <a:ext cx="8964291" cy="168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6000"/>
              </a:lnSpc>
            </a:pPr>
            <a:r>
              <a:rPr lang="it-IT" sz="6000" dirty="0">
                <a:solidFill>
                  <a:srgbClr val="B00000"/>
                </a:solidFill>
              </a:rPr>
              <a:t>materie </a:t>
            </a:r>
          </a:p>
          <a:p>
            <a:pPr eaLnBrk="1" hangingPunct="1">
              <a:lnSpc>
                <a:spcPts val="6000"/>
              </a:lnSpc>
            </a:pPr>
            <a:r>
              <a:rPr lang="it-IT" sz="6000" dirty="0">
                <a:solidFill>
                  <a:srgbClr val="B00000"/>
                </a:solidFill>
              </a:rPr>
              <a:t>affini e integrative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5536" y="3356992"/>
            <a:ext cx="7848872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9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</a:t>
            </a:r>
            <a:r>
              <a:rPr lang="it-IT" sz="9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esami</a:t>
            </a:r>
          </a:p>
          <a:p>
            <a:pPr>
              <a:defRPr/>
            </a:pPr>
            <a:r>
              <a:rPr lang="it-IT" sz="9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18 </a:t>
            </a:r>
            <a:r>
              <a:rPr lang="it-IT" sz="96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cfu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374481225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4096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79388" y="1484313"/>
            <a:ext cx="72009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3200"/>
          </a:p>
          <a:p>
            <a:endParaRPr lang="en-US" b="0"/>
          </a:p>
        </p:txBody>
      </p:sp>
      <p:sp>
        <p:nvSpPr>
          <p:cNvPr id="40964" name="CasellaDiTesto 1"/>
          <p:cNvSpPr txBox="1">
            <a:spLocks noChangeArrowheads="1"/>
          </p:cNvSpPr>
          <p:nvPr/>
        </p:nvSpPr>
        <p:spPr bwMode="auto">
          <a:xfrm>
            <a:off x="323528" y="1412776"/>
            <a:ext cx="8640763" cy="165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6000"/>
              </a:lnSpc>
            </a:pPr>
            <a:r>
              <a:rPr lang="it-IT" sz="6000" dirty="0">
                <a:solidFill>
                  <a:srgbClr val="B00000"/>
                </a:solidFill>
              </a:rPr>
              <a:t>a scelta </a:t>
            </a:r>
          </a:p>
          <a:p>
            <a:pPr eaLnBrk="1" hangingPunct="1">
              <a:lnSpc>
                <a:spcPts val="6000"/>
              </a:lnSpc>
            </a:pPr>
            <a:r>
              <a:rPr lang="it-IT" sz="6000" dirty="0">
                <a:solidFill>
                  <a:srgbClr val="B00000"/>
                </a:solidFill>
              </a:rPr>
              <a:t>dello studente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5536" y="3212976"/>
            <a:ext cx="7848872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9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o 3 esami</a:t>
            </a:r>
          </a:p>
          <a:p>
            <a:pPr>
              <a:defRPr/>
            </a:pPr>
            <a:r>
              <a:rPr lang="it-IT" sz="9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18 </a:t>
            </a:r>
            <a:r>
              <a:rPr lang="it-IT" sz="96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cfu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2328007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4096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79388" y="1484313"/>
            <a:ext cx="72009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3200"/>
          </a:p>
          <a:p>
            <a:endParaRPr lang="en-US" b="0"/>
          </a:p>
        </p:txBody>
      </p:sp>
      <p:sp>
        <p:nvSpPr>
          <p:cNvPr id="40964" name="CasellaDiTesto 1"/>
          <p:cNvSpPr txBox="1">
            <a:spLocks noChangeArrowheads="1"/>
          </p:cNvSpPr>
          <p:nvPr/>
        </p:nvSpPr>
        <p:spPr bwMode="auto">
          <a:xfrm>
            <a:off x="323528" y="1412776"/>
            <a:ext cx="8640763" cy="88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6000"/>
              </a:lnSpc>
            </a:pPr>
            <a:r>
              <a:rPr lang="it-IT" sz="6000" dirty="0">
                <a:solidFill>
                  <a:srgbClr val="B00000"/>
                </a:solidFill>
              </a:rPr>
              <a:t>altre attività </a:t>
            </a:r>
            <a:r>
              <a:rPr lang="it-IT" sz="4800" dirty="0"/>
              <a:t>(senza voto)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5536" y="2564904"/>
            <a:ext cx="87484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5400" dirty="0">
                <a:solidFill>
                  <a:srgbClr val="B3071B"/>
                </a:solidFill>
              </a:rPr>
              <a:t>3</a:t>
            </a:r>
            <a:r>
              <a:rPr lang="it-IT" sz="4800" dirty="0">
                <a:solidFill>
                  <a:srgbClr val="B3071B"/>
                </a:solidFill>
              </a:rPr>
              <a:t>cfu</a:t>
            </a:r>
            <a:r>
              <a:rPr lang="it-IT" sz="4800" dirty="0"/>
              <a:t> 	</a:t>
            </a:r>
            <a:r>
              <a:rPr lang="it-IT" sz="3600" dirty="0"/>
              <a:t>conoscenza dell’</a:t>
            </a:r>
            <a:r>
              <a:rPr lang="it-IT" sz="3600" dirty="0" err="1"/>
              <a:t>ital</a:t>
            </a:r>
            <a:r>
              <a:rPr lang="it-IT" sz="3600" dirty="0"/>
              <a:t>. scritto</a:t>
            </a:r>
            <a:r>
              <a:rPr lang="it-IT" sz="4800" dirty="0"/>
              <a:t> </a:t>
            </a:r>
          </a:p>
          <a:p>
            <a:pPr>
              <a:defRPr/>
            </a:pPr>
            <a:r>
              <a:rPr lang="it-IT" sz="5400" dirty="0">
                <a:solidFill>
                  <a:srgbClr val="B3071B"/>
                </a:solidFill>
              </a:rPr>
              <a:t>3</a:t>
            </a:r>
            <a:r>
              <a:rPr lang="it-IT" sz="4800" dirty="0">
                <a:solidFill>
                  <a:srgbClr val="B3071B"/>
                </a:solidFill>
              </a:rPr>
              <a:t>cfu</a:t>
            </a:r>
            <a:r>
              <a:rPr lang="it-IT" sz="4800" dirty="0"/>
              <a:t> 	</a:t>
            </a:r>
            <a:r>
              <a:rPr lang="it-IT" sz="3600" dirty="0"/>
              <a:t>abilità informatiche (TAI)</a:t>
            </a:r>
            <a:endParaRPr lang="it-IT" sz="4800" dirty="0"/>
          </a:p>
          <a:p>
            <a:pPr>
              <a:defRPr/>
            </a:pPr>
            <a:r>
              <a:rPr lang="it-IT" sz="5400" dirty="0">
                <a:solidFill>
                  <a:srgbClr val="B3071B"/>
                </a:solidFill>
              </a:rPr>
              <a:t>3</a:t>
            </a:r>
            <a:r>
              <a:rPr lang="it-IT" sz="4800" dirty="0">
                <a:solidFill>
                  <a:srgbClr val="B3071B"/>
                </a:solidFill>
              </a:rPr>
              <a:t>cfu</a:t>
            </a:r>
            <a:r>
              <a:rPr lang="it-IT" sz="4800" dirty="0"/>
              <a:t> 	</a:t>
            </a:r>
            <a:r>
              <a:rPr lang="it-IT" sz="3600" dirty="0" err="1"/>
              <a:t>stages</a:t>
            </a:r>
            <a:r>
              <a:rPr lang="it-IT" sz="3600" dirty="0"/>
              <a:t>, </a:t>
            </a:r>
            <a:r>
              <a:rPr lang="it-IT" sz="3600" dirty="0" err="1"/>
              <a:t>tirocinii</a:t>
            </a:r>
            <a:r>
              <a:rPr lang="it-IT" sz="3600" dirty="0"/>
              <a:t> ecc.</a:t>
            </a:r>
            <a:endParaRPr lang="it-IT" sz="4800" dirty="0"/>
          </a:p>
          <a:p>
            <a:pPr>
              <a:defRPr/>
            </a:pPr>
            <a:r>
              <a:rPr lang="it-IT" sz="5400" dirty="0">
                <a:solidFill>
                  <a:srgbClr val="B3071B"/>
                </a:solidFill>
              </a:rPr>
              <a:t>3</a:t>
            </a:r>
            <a:r>
              <a:rPr lang="it-IT" sz="4800" dirty="0">
                <a:solidFill>
                  <a:srgbClr val="B3071B"/>
                </a:solidFill>
              </a:rPr>
              <a:t>cfu</a:t>
            </a:r>
            <a:r>
              <a:rPr lang="it-IT" sz="4800" dirty="0"/>
              <a:t> 	</a:t>
            </a:r>
            <a:r>
              <a:rPr lang="it-IT" sz="3600" dirty="0"/>
              <a:t>lingua straniera</a:t>
            </a:r>
            <a:r>
              <a:rPr lang="it-IT" sz="4800" dirty="0"/>
              <a:t> </a:t>
            </a:r>
            <a:r>
              <a:rPr lang="it-IT" sz="3600" dirty="0"/>
              <a:t>B1(TAL)</a:t>
            </a:r>
          </a:p>
          <a:p>
            <a:pPr>
              <a:defRPr/>
            </a:pPr>
            <a:r>
              <a:rPr lang="it-IT" sz="5400" dirty="0">
                <a:solidFill>
                  <a:srgbClr val="B3071B"/>
                </a:solidFill>
              </a:rPr>
              <a:t>9</a:t>
            </a:r>
            <a:r>
              <a:rPr lang="it-IT" sz="4800" dirty="0">
                <a:solidFill>
                  <a:srgbClr val="B3071B"/>
                </a:solidFill>
              </a:rPr>
              <a:t>cfu</a:t>
            </a:r>
            <a:r>
              <a:rPr lang="it-IT" sz="3600" dirty="0"/>
              <a:t> 	elaborato finale (tesina)</a:t>
            </a:r>
          </a:p>
        </p:txBody>
      </p:sp>
    </p:spTree>
    <p:extLst>
      <p:ext uri="{BB962C8B-B14F-4D97-AF65-F5344CB8AC3E}">
        <p14:creationId xmlns:p14="http://schemas.microsoft.com/office/powerpoint/2010/main" val="312717227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47106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179388" y="1484313"/>
            <a:ext cx="72009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2400"/>
          </a:p>
          <a:p>
            <a:endParaRPr lang="it-IT" sz="3200"/>
          </a:p>
          <a:p>
            <a:endParaRPr lang="en-US" b="0"/>
          </a:p>
        </p:txBody>
      </p:sp>
      <p:sp>
        <p:nvSpPr>
          <p:cNvPr id="47108" name="Text Box 8"/>
          <p:cNvSpPr txBox="1">
            <a:spLocks noChangeArrowheads="1"/>
          </p:cNvSpPr>
          <p:nvPr/>
        </p:nvSpPr>
        <p:spPr bwMode="auto">
          <a:xfrm>
            <a:off x="4211960" y="188640"/>
            <a:ext cx="481272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32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  <a:p>
            <a:pPr algn="r" eaLnBrk="1" hangingPunct="1"/>
            <a:endParaRPr lang="it-IT" sz="1400" b="0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23528" y="1628800"/>
            <a:ext cx="7632848" cy="40010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/>
            <a:r>
              <a:rPr lang="it-IT" sz="6600" dirty="0">
                <a:latin typeface="Arial"/>
                <a:cs typeface="Arial"/>
              </a:rPr>
              <a:t>per un totale di </a:t>
            </a:r>
          </a:p>
          <a:p>
            <a:pPr algn="ctr" eaLnBrk="1" hangingPunct="1"/>
            <a:r>
              <a:rPr lang="it-IT" sz="8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180 </a:t>
            </a:r>
            <a:r>
              <a:rPr lang="it-IT" sz="8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cfu</a:t>
            </a:r>
            <a:r>
              <a:rPr lang="it-IT" sz="8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</a:t>
            </a:r>
          </a:p>
          <a:p>
            <a:pPr eaLnBrk="1" hangingPunct="1"/>
            <a:endParaRPr lang="it-IT" sz="5400" dirty="0">
              <a:solidFill>
                <a:srgbClr val="B3071B"/>
              </a:solidFill>
              <a:latin typeface="Arial"/>
              <a:cs typeface="Arial"/>
            </a:endParaRPr>
          </a:p>
          <a:p>
            <a:pPr algn="ctr" eaLnBrk="1" hangingPunct="1"/>
            <a:r>
              <a:rPr lang="it-IT" sz="5400" dirty="0">
                <a:solidFill>
                  <a:srgbClr val="B3071B"/>
                </a:solidFill>
                <a:latin typeface="Arial"/>
                <a:cs typeface="Arial"/>
              </a:rPr>
              <a:t>(meno di 20 esami)</a:t>
            </a:r>
          </a:p>
        </p:txBody>
      </p:sp>
    </p:spTree>
    <p:extLst>
      <p:ext uri="{BB962C8B-B14F-4D97-AF65-F5344CB8AC3E}">
        <p14:creationId xmlns:p14="http://schemas.microsoft.com/office/powerpoint/2010/main" val="261978770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610938" y="223838"/>
            <a:ext cx="44044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" name="CasellaDiTesto 2"/>
          <p:cNvSpPr txBox="1"/>
          <p:nvPr/>
        </p:nvSpPr>
        <p:spPr>
          <a:xfrm>
            <a:off x="683568" y="1988840"/>
            <a:ext cx="447590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60"/>
              </a:lnSpc>
            </a:pPr>
            <a:r>
              <a:rPr lang="it-IT" sz="11500" dirty="0">
                <a:solidFill>
                  <a:srgbClr val="B3071B"/>
                </a:solidFill>
              </a:rPr>
              <a:t>p</a:t>
            </a:r>
            <a:r>
              <a:rPr lang="it-IT" sz="11500" dirty="0"/>
              <a:t>rimo anno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292080" y="1628800"/>
            <a:ext cx="2153129" cy="2759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320"/>
              </a:lnSpc>
              <a:defRPr/>
            </a:pPr>
            <a:r>
              <a:rPr lang="it-IT" sz="13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</a:p>
          <a:p>
            <a:pPr>
              <a:lnSpc>
                <a:spcPts val="9320"/>
              </a:lnSpc>
              <a:defRPr/>
            </a:pPr>
            <a:r>
              <a:rPr lang="it-IT" sz="13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21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4642009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 </a:t>
            </a:r>
            <a:r>
              <a:rPr lang="it-IT" sz="13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corsi</a:t>
            </a:r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val="34756094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11113" y="2961918"/>
            <a:ext cx="9144000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u="sng" dirty="0"/>
              <a:t>1 semestre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/>
              <a:t>«istituzioni di linguistica» </a:t>
            </a:r>
            <a:r>
              <a:rPr lang="it-IT" sz="2800" dirty="0">
                <a:solidFill>
                  <a:srgbClr val="B3071B"/>
                </a:solidFill>
              </a:rPr>
              <a:t>Cecilia Poletto </a:t>
            </a:r>
            <a:r>
              <a:rPr lang="it-IT" sz="3200" u="sng" dirty="0">
                <a:solidFill>
                  <a:srgbClr val="B3071B"/>
                </a:solidFill>
              </a:rPr>
              <a:t>ON-LINE</a:t>
            </a:r>
            <a:endParaRPr lang="it-IT" sz="2800" u="sng" dirty="0"/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/>
              <a:t>«filologia romanza» </a:t>
            </a:r>
            <a:r>
              <a:rPr lang="it-IT" sz="2400" dirty="0">
                <a:solidFill>
                  <a:srgbClr val="B3071B"/>
                </a:solidFill>
              </a:rPr>
              <a:t>Alvaro Barbieri</a:t>
            </a:r>
            <a:r>
              <a:rPr lang="it-IT" sz="2400" dirty="0"/>
              <a:t>  e </a:t>
            </a:r>
            <a:r>
              <a:rPr lang="it-IT" sz="2400" dirty="0">
                <a:solidFill>
                  <a:srgbClr val="C00000"/>
                </a:solidFill>
              </a:rPr>
              <a:t>Francesca Gambino</a:t>
            </a:r>
            <a:endParaRPr lang="it-IT" sz="28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u="sng" dirty="0"/>
              <a:t>2 semestre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/>
              <a:t>«geografia» </a:t>
            </a:r>
            <a:r>
              <a:rPr lang="it-IT" sz="2800" dirty="0">
                <a:solidFill>
                  <a:srgbClr val="B3071B"/>
                </a:solidFill>
              </a:rPr>
              <a:t>Mauro </a:t>
            </a:r>
            <a:r>
              <a:rPr lang="it-IT" sz="2800" dirty="0" err="1">
                <a:solidFill>
                  <a:srgbClr val="B3071B"/>
                </a:solidFill>
              </a:rPr>
              <a:t>Varotto</a:t>
            </a:r>
            <a:endParaRPr lang="it-IT" sz="2800" dirty="0"/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/>
              <a:t>«letteratura italiana»</a:t>
            </a:r>
            <a:r>
              <a:rPr lang="it-IT" sz="2800" dirty="0">
                <a:solidFill>
                  <a:srgbClr val="B3071B"/>
                </a:solidFill>
              </a:rPr>
              <a:t> Franco Tomasi</a:t>
            </a:r>
            <a:endParaRPr lang="it-IT" sz="2800" dirty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 dirty="0"/>
          </a:p>
          <a:p>
            <a:pPr>
              <a:buClr>
                <a:srgbClr val="CC0000"/>
              </a:buClr>
            </a:pPr>
            <a:endParaRPr lang="it-IT" sz="2400" b="0" dirty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 dirty="0"/>
          </a:p>
          <a:p>
            <a:pPr>
              <a:buClr>
                <a:srgbClr val="CC0000"/>
              </a:buClr>
            </a:pPr>
            <a:r>
              <a:rPr lang="it-IT" sz="2400" b="0" dirty="0"/>
              <a:t>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34076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>
                <a:solidFill>
                  <a:srgbClr val="B3071B"/>
                </a:solidFill>
                <a:latin typeface="Arial"/>
                <a:cs typeface="Arial"/>
              </a:rPr>
              <a:t>lette</a:t>
            </a:r>
            <a:r>
              <a:rPr lang="it-IT" sz="6600" dirty="0">
                <a:latin typeface="Arial"/>
                <a:cs typeface="Arial"/>
              </a:rPr>
              <a:t>re</a:t>
            </a:r>
            <a:r>
              <a:rPr lang="it-IT" sz="6600" dirty="0">
                <a:solidFill>
                  <a:srgbClr val="B3071B"/>
                </a:solidFill>
                <a:latin typeface="Arial"/>
                <a:cs typeface="Arial"/>
              </a:rPr>
              <a:t> mod</a:t>
            </a:r>
            <a:r>
              <a:rPr lang="it-IT" sz="6600" dirty="0">
                <a:latin typeface="Arial"/>
                <a:cs typeface="Arial"/>
              </a:rPr>
              <a:t>erne</a:t>
            </a:r>
            <a:endParaRPr lang="it-IT" sz="6600" dirty="0">
              <a:solidFill>
                <a:srgbClr val="B3071B"/>
              </a:solidFill>
              <a:latin typeface="Arial"/>
              <a:cs typeface="Arial"/>
            </a:endParaRPr>
          </a:p>
          <a:p>
            <a:r>
              <a:rPr lang="it-IT" sz="2400" dirty="0">
                <a:solidFill>
                  <a:srgbClr val="C00000"/>
                </a:solidFill>
              </a:rPr>
              <a:t>materie di base</a:t>
            </a:r>
          </a:p>
        </p:txBody>
      </p:sp>
    </p:spTree>
    <p:extLst>
      <p:ext uri="{BB962C8B-B14F-4D97-AF65-F5344CB8AC3E}">
        <p14:creationId xmlns:p14="http://schemas.microsoft.com/office/powerpoint/2010/main" val="25001898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41531" y="2725763"/>
            <a:ext cx="9144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>
                <a:solidFill>
                  <a:srgbClr val="C00000"/>
                </a:solidFill>
              </a:rPr>
              <a:t>1</a:t>
            </a:r>
            <a:r>
              <a:rPr lang="it-IT" sz="2800" dirty="0"/>
              <a:t> esame a scelta tra: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endParaRPr lang="it-IT" sz="2800" dirty="0"/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/>
              <a:t>«storia medievale» </a:t>
            </a:r>
            <a:r>
              <a:rPr lang="it-IT" sz="2800" dirty="0">
                <a:solidFill>
                  <a:srgbClr val="C00000"/>
                </a:solidFill>
              </a:rPr>
              <a:t>Isabelle </a:t>
            </a:r>
            <a:r>
              <a:rPr lang="it-IT" sz="2800" dirty="0" err="1">
                <a:solidFill>
                  <a:srgbClr val="C00000"/>
                </a:solidFill>
              </a:rPr>
              <a:t>Chabot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/>
              <a:t>2 semestre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/>
              <a:t>«storia moderna» </a:t>
            </a:r>
            <a:r>
              <a:rPr lang="it-IT" sz="2800" dirty="0">
                <a:solidFill>
                  <a:srgbClr val="B3071B"/>
                </a:solidFill>
              </a:rPr>
              <a:t>Egidio</a:t>
            </a:r>
            <a:r>
              <a:rPr lang="it-IT" sz="2800" dirty="0"/>
              <a:t> </a:t>
            </a:r>
            <a:r>
              <a:rPr lang="it-IT" sz="2800" dirty="0" err="1">
                <a:solidFill>
                  <a:srgbClr val="B3071B"/>
                </a:solidFill>
              </a:rPr>
              <a:t>Ivetic</a:t>
            </a:r>
            <a:r>
              <a:rPr lang="it-IT" sz="2800" dirty="0"/>
              <a:t> 1 semestre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/>
              <a:t>«storia contemporanea» </a:t>
            </a:r>
            <a:r>
              <a:rPr lang="it-IT" sz="2800" dirty="0">
                <a:solidFill>
                  <a:srgbClr val="B3071B"/>
                </a:solidFill>
              </a:rPr>
              <a:t>Carlo </a:t>
            </a:r>
            <a:r>
              <a:rPr lang="it-IT" sz="2800" dirty="0" err="1">
                <a:solidFill>
                  <a:srgbClr val="B3071B"/>
                </a:solidFill>
              </a:rPr>
              <a:t>Fumian</a:t>
            </a:r>
            <a:r>
              <a:rPr lang="it-IT" sz="2800" dirty="0"/>
              <a:t> 1 semestre</a:t>
            </a:r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 dirty="0"/>
          </a:p>
          <a:p>
            <a:pPr>
              <a:buClr>
                <a:srgbClr val="CC0000"/>
              </a:buClr>
            </a:pPr>
            <a:endParaRPr lang="it-IT" sz="2400" b="0" dirty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 dirty="0"/>
          </a:p>
          <a:p>
            <a:pPr>
              <a:buClr>
                <a:srgbClr val="CC0000"/>
              </a:buClr>
            </a:pPr>
            <a:r>
              <a:rPr lang="it-IT" sz="2400" b="0" dirty="0"/>
              <a:t> </a:t>
            </a:r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" name="CasellaDiTesto 2"/>
          <p:cNvSpPr txBox="1"/>
          <p:nvPr/>
        </p:nvSpPr>
        <p:spPr>
          <a:xfrm>
            <a:off x="0" y="134076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>
                <a:solidFill>
                  <a:srgbClr val="B3071B"/>
                </a:solidFill>
                <a:latin typeface="Arial"/>
                <a:cs typeface="Arial"/>
              </a:rPr>
              <a:t>lette</a:t>
            </a:r>
            <a:r>
              <a:rPr lang="it-IT" sz="6600" dirty="0">
                <a:latin typeface="Arial"/>
                <a:cs typeface="Arial"/>
              </a:rPr>
              <a:t>re</a:t>
            </a:r>
            <a:r>
              <a:rPr lang="it-IT" sz="6600" dirty="0">
                <a:solidFill>
                  <a:srgbClr val="B3071B"/>
                </a:solidFill>
                <a:latin typeface="Arial"/>
                <a:cs typeface="Arial"/>
              </a:rPr>
              <a:t> mod</a:t>
            </a:r>
            <a:r>
              <a:rPr lang="it-IT" sz="6600" dirty="0">
                <a:latin typeface="Arial"/>
                <a:cs typeface="Arial"/>
              </a:rPr>
              <a:t>erne+</a:t>
            </a:r>
            <a:endParaRPr lang="it-IT" sz="6600" dirty="0">
              <a:solidFill>
                <a:srgbClr val="B3071B"/>
              </a:solidFill>
              <a:latin typeface="Arial"/>
              <a:cs typeface="Arial"/>
            </a:endParaRPr>
          </a:p>
          <a:p>
            <a:r>
              <a:rPr lang="it-IT" dirty="0">
                <a:solidFill>
                  <a:srgbClr val="C00000"/>
                </a:solidFill>
              </a:rPr>
              <a:t>materie caratterizzanti</a:t>
            </a:r>
          </a:p>
        </p:txBody>
      </p:sp>
    </p:spTree>
    <p:extLst>
      <p:ext uri="{BB962C8B-B14F-4D97-AF65-F5344CB8AC3E}">
        <p14:creationId xmlns:p14="http://schemas.microsoft.com/office/powerpoint/2010/main" val="25116492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41531" y="2725763"/>
            <a:ext cx="91440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>
                <a:solidFill>
                  <a:srgbClr val="C00000"/>
                </a:solidFill>
              </a:rPr>
              <a:t>1</a:t>
            </a:r>
            <a:r>
              <a:rPr lang="it-IT" sz="2800" dirty="0"/>
              <a:t> esame a scelta tra: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endParaRPr lang="it-IT" sz="2800" dirty="0"/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/>
              <a:t>«Letteratura francese» </a:t>
            </a:r>
            <a:r>
              <a:rPr lang="it-IT" sz="2800" dirty="0">
                <a:solidFill>
                  <a:srgbClr val="C00000"/>
                </a:solidFill>
              </a:rPr>
              <a:t>Marika Piva</a:t>
            </a:r>
            <a:r>
              <a:rPr lang="it-IT" sz="2800" dirty="0"/>
              <a:t> 2 semestre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/>
              <a:t>«Letteratura inglese» </a:t>
            </a:r>
            <a:r>
              <a:rPr lang="it-IT" sz="2800" dirty="0">
                <a:solidFill>
                  <a:srgbClr val="B3071B"/>
                </a:solidFill>
              </a:rPr>
              <a:t>Paolo </a:t>
            </a:r>
            <a:r>
              <a:rPr lang="it-IT" sz="2800" dirty="0" err="1">
                <a:solidFill>
                  <a:srgbClr val="B3071B"/>
                </a:solidFill>
              </a:rPr>
              <a:t>Bugliani</a:t>
            </a:r>
            <a:r>
              <a:rPr lang="it-IT" sz="2800" dirty="0"/>
              <a:t> 2 semestre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/>
              <a:t>«Letteratura spagnola» </a:t>
            </a:r>
            <a:r>
              <a:rPr lang="it-IT" sz="2800" dirty="0">
                <a:solidFill>
                  <a:srgbClr val="B3071B"/>
                </a:solidFill>
              </a:rPr>
              <a:t>Maura Rossi</a:t>
            </a:r>
            <a:r>
              <a:rPr lang="it-IT" sz="2800" dirty="0"/>
              <a:t> 2 semestre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800" dirty="0"/>
              <a:t>«Letteratura tedesca» </a:t>
            </a:r>
            <a:r>
              <a:rPr lang="it-IT" sz="2800" dirty="0">
                <a:solidFill>
                  <a:srgbClr val="C00000"/>
                </a:solidFill>
              </a:rPr>
              <a:t>Roberta Malagoli</a:t>
            </a:r>
            <a:r>
              <a:rPr lang="it-IT" sz="2800" dirty="0"/>
              <a:t> 2 semestre</a:t>
            </a:r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 dirty="0"/>
          </a:p>
          <a:p>
            <a:pPr>
              <a:buClr>
                <a:srgbClr val="CC0000"/>
              </a:buClr>
            </a:pPr>
            <a:endParaRPr lang="it-IT" sz="2400" b="0" dirty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 dirty="0"/>
          </a:p>
          <a:p>
            <a:pPr>
              <a:buClr>
                <a:srgbClr val="CC0000"/>
              </a:buClr>
            </a:pPr>
            <a:r>
              <a:rPr lang="it-IT" sz="2400" b="0" dirty="0"/>
              <a:t>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34076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>
                <a:solidFill>
                  <a:srgbClr val="B3071B"/>
                </a:solidFill>
                <a:latin typeface="Arial"/>
                <a:cs typeface="Arial"/>
              </a:rPr>
              <a:t>lette</a:t>
            </a:r>
            <a:r>
              <a:rPr lang="it-IT" sz="6600" dirty="0">
                <a:latin typeface="Arial"/>
                <a:cs typeface="Arial"/>
              </a:rPr>
              <a:t>re</a:t>
            </a:r>
            <a:r>
              <a:rPr lang="it-IT" sz="6600" dirty="0">
                <a:solidFill>
                  <a:srgbClr val="B3071B"/>
                </a:solidFill>
                <a:latin typeface="Arial"/>
                <a:cs typeface="Arial"/>
              </a:rPr>
              <a:t> mod</a:t>
            </a:r>
            <a:r>
              <a:rPr lang="it-IT" sz="6600" dirty="0">
                <a:latin typeface="Arial"/>
                <a:cs typeface="Arial"/>
              </a:rPr>
              <a:t>erne++</a:t>
            </a:r>
            <a:endParaRPr lang="it-IT" sz="6600" dirty="0">
              <a:solidFill>
                <a:srgbClr val="B3071B"/>
              </a:solidFill>
              <a:latin typeface="Arial"/>
              <a:cs typeface="Arial"/>
            </a:endParaRPr>
          </a:p>
          <a:p>
            <a:r>
              <a:rPr lang="it-IT" dirty="0">
                <a:solidFill>
                  <a:srgbClr val="C00000"/>
                </a:solidFill>
              </a:rPr>
              <a:t>materie caratterizzanti</a:t>
            </a:r>
          </a:p>
        </p:txBody>
      </p:sp>
    </p:spTree>
    <p:extLst>
      <p:ext uri="{BB962C8B-B14F-4D97-AF65-F5344CB8AC3E}">
        <p14:creationId xmlns:p14="http://schemas.microsoft.com/office/powerpoint/2010/main" val="3862661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556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6330" y="1556792"/>
            <a:ext cx="9144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C00000"/>
                </a:solidFill>
              </a:rPr>
              <a:t>le</a:t>
            </a:r>
            <a:r>
              <a:rPr lang="it-IT" sz="3200" dirty="0"/>
              <a:t>tt</a:t>
            </a:r>
            <a:r>
              <a:rPr lang="it-IT" sz="3200" dirty="0">
                <a:solidFill>
                  <a:srgbClr val="C00000"/>
                </a:solidFill>
              </a:rPr>
              <a:t>ere </a:t>
            </a:r>
            <a:r>
              <a:rPr lang="it-IT" sz="3200" dirty="0"/>
              <a:t>antiche</a:t>
            </a:r>
            <a:r>
              <a:rPr lang="it-IT" sz="3200" dirty="0">
                <a:solidFill>
                  <a:srgbClr val="C00000"/>
                </a:solidFill>
              </a:rPr>
              <a:t> 1 </a:t>
            </a:r>
            <a:r>
              <a:rPr lang="it-IT" sz="3200" dirty="0"/>
              <a:t>sem</a:t>
            </a:r>
            <a:r>
              <a:rPr lang="it-IT" sz="3200" dirty="0">
                <a:solidFill>
                  <a:srgbClr val="C00000"/>
                </a:solidFill>
              </a:rPr>
              <a:t>estre 1 </a:t>
            </a:r>
            <a:r>
              <a:rPr lang="it-IT" sz="3200" dirty="0"/>
              <a:t>ann</a:t>
            </a:r>
            <a:r>
              <a:rPr lang="it-IT" sz="3200" dirty="0">
                <a:solidFill>
                  <a:srgbClr val="C00000"/>
                </a:solidFill>
              </a:rPr>
              <a:t>o</a:t>
            </a:r>
            <a:endParaRPr lang="it-IT" sz="4000" dirty="0">
              <a:solidFill>
                <a:srgbClr val="C00000"/>
              </a:solidFill>
            </a:endParaRP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istituzioni di linguistica prof.ssa cecilia poletto – lunedì 28 ore 8.30 solo su zoom</a:t>
            </a:r>
          </a:p>
          <a:p>
            <a:r>
              <a:rPr lang="it-IT" u="sng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https://unipd.zoom.us/j/94936830878</a:t>
            </a:r>
            <a:endParaRPr lang="it-IT" dirty="0">
              <a:solidFill>
                <a:srgbClr val="C00000"/>
              </a:solidFill>
            </a:endParaRPr>
          </a:p>
          <a:p>
            <a:endParaRPr lang="it-IT" dirty="0"/>
          </a:p>
          <a:p>
            <a:r>
              <a:rPr lang="it-IT" dirty="0"/>
              <a:t>Letteratura latina 1 prof. </a:t>
            </a:r>
            <a:r>
              <a:rPr lang="it-IT" dirty="0" err="1"/>
              <a:t>gianluigi</a:t>
            </a:r>
            <a:r>
              <a:rPr lang="it-IT" dirty="0"/>
              <a:t> baldo – mercoledì 30 ore 10.30</a:t>
            </a:r>
            <a:endParaRPr lang="it-IT" dirty="0">
              <a:solidFill>
                <a:srgbClr val="C00000"/>
              </a:solidFill>
            </a:endParaRPr>
          </a:p>
          <a:p>
            <a:r>
              <a:rPr lang="it-IT" dirty="0"/>
              <a:t> </a:t>
            </a:r>
            <a:r>
              <a:rPr lang="it-IT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https://unipd.zoom.us/j/6057793158</a:t>
            </a:r>
            <a:endParaRPr lang="it-IT" dirty="0">
              <a:solidFill>
                <a:srgbClr val="C00000"/>
              </a:solidFill>
            </a:endParaRPr>
          </a:p>
          <a:p>
            <a:endParaRPr lang="it-IT" dirty="0"/>
          </a:p>
          <a:p>
            <a:r>
              <a:rPr lang="it-IT" dirty="0"/>
              <a:t>Storia greca prof.ssa </a:t>
            </a:r>
            <a:r>
              <a:rPr lang="it-IT" dirty="0" err="1"/>
              <a:t>alessandra</a:t>
            </a:r>
            <a:r>
              <a:rPr lang="it-IT" dirty="0"/>
              <a:t> coppola – mercoledì 30 ore 12.30</a:t>
            </a:r>
          </a:p>
          <a:p>
            <a:r>
              <a:rPr lang="it-IT" dirty="0">
                <a:solidFill>
                  <a:srgbClr val="C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https://unipd.zoom.us/j/96727215072</a:t>
            </a:r>
            <a:endParaRPr lang="it-IT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r>
              <a:rPr lang="it-IT" dirty="0"/>
              <a:t>«prova scritta di latino» luigi </a:t>
            </a:r>
            <a:r>
              <a:rPr lang="it-IT" dirty="0" err="1"/>
              <a:t>salvioni</a:t>
            </a:r>
            <a:r>
              <a:rPr lang="it-IT" dirty="0"/>
              <a:t> – lunedì 28 ore 14.30</a:t>
            </a:r>
          </a:p>
          <a:p>
            <a:r>
              <a:rPr lang="it-IT" dirty="0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https://unipd.zoom.us/j/96700950978</a:t>
            </a:r>
            <a:endParaRPr lang="it-IT" dirty="0">
              <a:solidFill>
                <a:srgbClr val="C00000"/>
              </a:solidFill>
            </a:endParaRPr>
          </a:p>
          <a:p>
            <a:endParaRPr lang="it-IT" u="sng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79870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610938" y="223838"/>
            <a:ext cx="44044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228599" y="2204864"/>
            <a:ext cx="893637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endParaRPr lang="it-IT" sz="2400" dirty="0"/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400" dirty="0"/>
              <a:t>«istituzioni di linguistica» </a:t>
            </a:r>
            <a:r>
              <a:rPr lang="it-IT" sz="2400" dirty="0">
                <a:solidFill>
                  <a:srgbClr val="B3071B"/>
                </a:solidFill>
              </a:rPr>
              <a:t>Cecilia Poletto</a:t>
            </a:r>
            <a:r>
              <a:rPr lang="it-IT" sz="2400" dirty="0"/>
              <a:t> 1 semestre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400" dirty="0"/>
              <a:t>«letteratura latina 1» </a:t>
            </a:r>
            <a:r>
              <a:rPr lang="it-IT" sz="2400" dirty="0">
                <a:solidFill>
                  <a:srgbClr val="B3071B"/>
                </a:solidFill>
              </a:rPr>
              <a:t>Gianluigi Baldo</a:t>
            </a:r>
            <a:r>
              <a:rPr lang="it-IT" sz="2400" dirty="0"/>
              <a:t> 1 semestre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400" dirty="0"/>
              <a:t>«storia greca» </a:t>
            </a:r>
            <a:r>
              <a:rPr lang="it-IT" sz="2400" dirty="0">
                <a:solidFill>
                  <a:srgbClr val="C00000"/>
                </a:solidFill>
              </a:rPr>
              <a:t>Alessandra Coppola</a:t>
            </a:r>
            <a:r>
              <a:rPr lang="it-IT" sz="2400" dirty="0"/>
              <a:t> 1 semestre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400" dirty="0"/>
              <a:t>«geografia» </a:t>
            </a:r>
            <a:r>
              <a:rPr lang="it-IT" sz="2400" dirty="0">
                <a:solidFill>
                  <a:srgbClr val="B3071B"/>
                </a:solidFill>
              </a:rPr>
              <a:t>Mauro </a:t>
            </a:r>
            <a:r>
              <a:rPr lang="it-IT" sz="2400" dirty="0" err="1">
                <a:solidFill>
                  <a:srgbClr val="B3071B"/>
                </a:solidFill>
              </a:rPr>
              <a:t>Varotto</a:t>
            </a:r>
            <a:r>
              <a:rPr lang="it-IT" sz="2400" dirty="0"/>
              <a:t> 2 semestre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charset="0"/>
              <a:buNone/>
            </a:pPr>
            <a:r>
              <a:rPr lang="it-IT" sz="2400" dirty="0"/>
              <a:t>«letteratura italiana»</a:t>
            </a:r>
            <a:r>
              <a:rPr lang="it-IT" sz="2400" dirty="0">
                <a:solidFill>
                  <a:srgbClr val="B3071B"/>
                </a:solidFill>
              </a:rPr>
              <a:t> Franco Tomasi</a:t>
            </a:r>
            <a:r>
              <a:rPr lang="it-IT" sz="2400" dirty="0"/>
              <a:t> 2 semestre </a:t>
            </a:r>
          </a:p>
          <a:p>
            <a:pPr>
              <a:lnSpc>
                <a:spcPct val="150000"/>
              </a:lnSpc>
              <a:buClr>
                <a:srgbClr val="CC0000"/>
              </a:buClr>
            </a:pPr>
            <a:r>
              <a:rPr lang="it-IT" sz="2400" dirty="0"/>
              <a:t>«letteratura greca 1» </a:t>
            </a:r>
            <a:r>
              <a:rPr lang="it-IT" sz="2400" dirty="0">
                <a:solidFill>
                  <a:srgbClr val="C00000"/>
                </a:solidFill>
              </a:rPr>
              <a:t>Davide </a:t>
            </a:r>
            <a:r>
              <a:rPr lang="it-IT" sz="2400" dirty="0" err="1">
                <a:solidFill>
                  <a:srgbClr val="C00000"/>
                </a:solidFill>
              </a:rPr>
              <a:t>Susanetti</a:t>
            </a:r>
            <a:r>
              <a:rPr lang="it-IT" sz="2400" dirty="0"/>
              <a:t> 2 semestre</a:t>
            </a:r>
          </a:p>
          <a:p>
            <a:pPr>
              <a:lnSpc>
                <a:spcPct val="150000"/>
              </a:lnSpc>
              <a:buClr>
                <a:srgbClr val="CC0000"/>
              </a:buClr>
            </a:pPr>
            <a:r>
              <a:rPr lang="it-IT" sz="2400" dirty="0"/>
              <a:t>«prova scritta di latino» </a:t>
            </a:r>
            <a:r>
              <a:rPr lang="it-IT" sz="2400" dirty="0">
                <a:solidFill>
                  <a:srgbClr val="B3071B"/>
                </a:solidFill>
              </a:rPr>
              <a:t>Luigi </a:t>
            </a:r>
            <a:r>
              <a:rPr lang="it-IT" sz="2400" dirty="0" err="1">
                <a:solidFill>
                  <a:srgbClr val="B3071B"/>
                </a:solidFill>
              </a:rPr>
              <a:t>Salvioni</a:t>
            </a:r>
            <a:r>
              <a:rPr lang="it-IT" sz="2400" dirty="0"/>
              <a:t> annuale</a:t>
            </a:r>
            <a:endParaRPr lang="it-IT" sz="2400" b="0" dirty="0"/>
          </a:p>
          <a:p>
            <a:pPr>
              <a:buClr>
                <a:srgbClr val="CC0000"/>
              </a:buClr>
            </a:pPr>
            <a:r>
              <a:rPr lang="it-IT" sz="2400" b="0" dirty="0"/>
              <a:t> </a:t>
            </a:r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34072" y="3859212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" name="CasellaDiTesto 2"/>
          <p:cNvSpPr txBox="1"/>
          <p:nvPr/>
        </p:nvSpPr>
        <p:spPr>
          <a:xfrm>
            <a:off x="0" y="1270917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>
                <a:solidFill>
                  <a:srgbClr val="B3071B"/>
                </a:solidFill>
                <a:latin typeface="Arial"/>
                <a:cs typeface="Arial"/>
              </a:rPr>
              <a:t>lette</a:t>
            </a:r>
            <a:r>
              <a:rPr lang="it-IT" sz="6600" dirty="0">
                <a:latin typeface="Arial"/>
                <a:cs typeface="Arial"/>
              </a:rPr>
              <a:t>re a</a:t>
            </a:r>
            <a:r>
              <a:rPr lang="it-IT" sz="6600" dirty="0">
                <a:solidFill>
                  <a:srgbClr val="B3071B"/>
                </a:solidFill>
                <a:latin typeface="Arial"/>
                <a:cs typeface="Arial"/>
              </a:rPr>
              <a:t>ntiche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79488" y="32766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317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" name="CasellaDiTesto 2"/>
          <p:cNvSpPr txBox="1"/>
          <p:nvPr/>
        </p:nvSpPr>
        <p:spPr>
          <a:xfrm>
            <a:off x="683568" y="1988840"/>
            <a:ext cx="447590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60"/>
              </a:lnSpc>
            </a:pPr>
            <a:r>
              <a:rPr lang="it-IT" sz="11500" dirty="0">
                <a:solidFill>
                  <a:srgbClr val="B3071B"/>
                </a:solidFill>
              </a:rPr>
              <a:t>p</a:t>
            </a:r>
            <a:r>
              <a:rPr lang="it-IT" sz="11500" dirty="0"/>
              <a:t>rimo anno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292080" y="1628800"/>
            <a:ext cx="2153129" cy="2759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320"/>
              </a:lnSpc>
              <a:defRPr/>
            </a:pPr>
            <a:r>
              <a:rPr lang="it-IT" sz="13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</a:p>
          <a:p>
            <a:pPr>
              <a:lnSpc>
                <a:spcPts val="9320"/>
              </a:lnSpc>
              <a:defRPr/>
            </a:pPr>
            <a:r>
              <a:rPr lang="it-IT" sz="13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21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108520" y="3933056"/>
            <a:ext cx="903649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9900" dirty="0" err="1"/>
              <a:t>o</a:t>
            </a:r>
            <a:r>
              <a:rPr lang="it-IT" sz="19900" dirty="0" err="1">
                <a:solidFill>
                  <a:srgbClr val="B3071B"/>
                </a:solidFill>
              </a:rPr>
              <a:t>f</a:t>
            </a:r>
            <a:r>
              <a:rPr lang="it-IT" sz="19900" dirty="0" err="1"/>
              <a:t>a</a:t>
            </a:r>
            <a:endParaRPr lang="it-IT" sz="19900" dirty="0"/>
          </a:p>
        </p:txBody>
      </p:sp>
    </p:spTree>
    <p:extLst>
      <p:ext uri="{BB962C8B-B14F-4D97-AF65-F5344CB8AC3E}">
        <p14:creationId xmlns:p14="http://schemas.microsoft.com/office/powerpoint/2010/main" val="9643986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71797" y="-21649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6" name="CasellaDiTesto 5"/>
          <p:cNvSpPr txBox="1"/>
          <p:nvPr/>
        </p:nvSpPr>
        <p:spPr>
          <a:xfrm>
            <a:off x="150096" y="822932"/>
            <a:ext cx="81369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0" dirty="0" err="1"/>
              <a:t>O</a:t>
            </a:r>
            <a:r>
              <a:rPr lang="it-IT" sz="15000" dirty="0" err="1">
                <a:solidFill>
                  <a:srgbClr val="B3071B"/>
                </a:solidFill>
              </a:rPr>
              <a:t>f</a:t>
            </a:r>
            <a:r>
              <a:rPr lang="it-IT" sz="15000" dirty="0" err="1"/>
              <a:t>a</a:t>
            </a:r>
            <a:r>
              <a:rPr lang="it-IT" sz="4400" dirty="0" err="1"/>
              <a:t>lingua</a:t>
            </a:r>
            <a:r>
              <a:rPr lang="it-IT" sz="4400" dirty="0"/>
              <a:t> latina  </a:t>
            </a:r>
            <a:endParaRPr lang="it-IT" sz="5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64" y="2808029"/>
            <a:ext cx="910169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C00000"/>
                </a:solidFill>
              </a:rPr>
              <a:t>svolgimento del test </a:t>
            </a:r>
            <a:r>
              <a:rPr lang="it-IT" sz="3600" dirty="0"/>
              <a:t>mercoledì 21 ottobre 2020</a:t>
            </a:r>
            <a:r>
              <a:rPr lang="it-IT" sz="3600" dirty="0">
                <a:solidFill>
                  <a:srgbClr val="C00000"/>
                </a:solidFill>
              </a:rPr>
              <a:t> (</a:t>
            </a:r>
            <a:r>
              <a:rPr lang="it-IT" sz="3600" dirty="0"/>
              <a:t>15</a:t>
            </a:r>
            <a:r>
              <a:rPr lang="it-IT" sz="3600" dirty="0">
                <a:solidFill>
                  <a:srgbClr val="C00000"/>
                </a:solidFill>
              </a:rPr>
              <a:t> domande a risposta chiusa, soglia sufficienza: </a:t>
            </a:r>
            <a:r>
              <a:rPr lang="it-IT" sz="3600" dirty="0"/>
              <a:t>7/15</a:t>
            </a:r>
            <a:r>
              <a:rPr lang="it-IT" sz="3600" dirty="0">
                <a:solidFill>
                  <a:srgbClr val="C00000"/>
                </a:solidFill>
              </a:rPr>
              <a:t>)</a:t>
            </a:r>
          </a:p>
          <a:p>
            <a:pPr algn="just"/>
            <a:r>
              <a:rPr lang="it-IT" sz="2400" dirty="0"/>
              <a:t>lo studente può ripetere il primo anno di corso sino al completo assolvimento degli obblighi formativi aggiuntivi assegnati. </a:t>
            </a:r>
          </a:p>
          <a:p>
            <a:endParaRPr lang="it-IT" dirty="0"/>
          </a:p>
          <a:p>
            <a:r>
              <a:rPr lang="it-IT" sz="3200" dirty="0">
                <a:solidFill>
                  <a:srgbClr val="C00000"/>
                </a:solidFill>
              </a:rPr>
              <a:t>Corso di latino base!!!  &gt;&gt;&gt; </a:t>
            </a:r>
            <a:r>
              <a:rPr lang="it-IT" sz="3200" dirty="0"/>
              <a:t>controllare le mail per sapere quando inizia!</a:t>
            </a:r>
            <a:endParaRPr lang="it-IT" sz="3200" dirty="0">
              <a:solidFill>
                <a:srgbClr val="C00000"/>
              </a:solidFill>
            </a:endParaRPr>
          </a:p>
          <a:p>
            <a:endParaRPr lang="it-IT" sz="2800" dirty="0">
              <a:solidFill>
                <a:srgbClr val="C00000"/>
              </a:solidFill>
            </a:endParaRP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1809574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67610" y="-59800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6" name="CasellaDiTesto 5"/>
          <p:cNvSpPr txBox="1"/>
          <p:nvPr/>
        </p:nvSpPr>
        <p:spPr>
          <a:xfrm>
            <a:off x="0" y="1329660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err="1"/>
              <a:t>O</a:t>
            </a:r>
            <a:r>
              <a:rPr lang="it-IT" sz="6000" dirty="0" err="1">
                <a:solidFill>
                  <a:srgbClr val="B3071B"/>
                </a:solidFill>
              </a:rPr>
              <a:t>f</a:t>
            </a:r>
            <a:r>
              <a:rPr lang="it-IT" sz="6000" dirty="0" err="1"/>
              <a:t>a</a:t>
            </a:r>
            <a:r>
              <a:rPr lang="it-IT" sz="4400" b="0" dirty="0"/>
              <a:t> </a:t>
            </a:r>
            <a:r>
              <a:rPr lang="it-IT" sz="3200" dirty="0">
                <a:solidFill>
                  <a:srgbClr val="C00000"/>
                </a:solidFill>
              </a:rPr>
              <a:t>C</a:t>
            </a:r>
            <a:r>
              <a:rPr lang="it-IT" sz="3200" dirty="0"/>
              <a:t>ompetenze </a:t>
            </a:r>
            <a:r>
              <a:rPr lang="it-IT" sz="3200" dirty="0">
                <a:solidFill>
                  <a:srgbClr val="C00000"/>
                </a:solidFill>
              </a:rPr>
              <a:t>t</a:t>
            </a:r>
            <a:r>
              <a:rPr lang="it-IT" sz="3200" dirty="0"/>
              <a:t>estuali </a:t>
            </a:r>
            <a:r>
              <a:rPr lang="it-IT" sz="3200" dirty="0">
                <a:solidFill>
                  <a:srgbClr val="C00000"/>
                </a:solidFill>
              </a:rPr>
              <a:t>p</a:t>
            </a:r>
            <a:r>
              <a:rPr lang="it-IT" sz="3200" dirty="0"/>
              <a:t>er </a:t>
            </a:r>
            <a:r>
              <a:rPr lang="it-IT" sz="3200" dirty="0">
                <a:solidFill>
                  <a:srgbClr val="C00000"/>
                </a:solidFill>
              </a:rPr>
              <a:t>l’U</a:t>
            </a:r>
            <a:r>
              <a:rPr lang="it-IT" sz="3200" dirty="0"/>
              <a:t>niversità</a:t>
            </a:r>
            <a:endParaRPr lang="it-IT" sz="3200" b="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28600" y="2645449"/>
            <a:ext cx="856895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Che cos’è?</a:t>
            </a:r>
          </a:p>
          <a:p>
            <a:r>
              <a:rPr lang="it-IT" sz="2400" dirty="0"/>
              <a:t>Un corso di 20 ore sulla comprensione testuale e i principi dell’argomentazione</a:t>
            </a:r>
          </a:p>
          <a:p>
            <a:endParaRPr lang="it-IT" dirty="0">
              <a:solidFill>
                <a:srgbClr val="C00000"/>
              </a:solidFill>
            </a:endParaRPr>
          </a:p>
          <a:p>
            <a:r>
              <a:rPr lang="it-IT" dirty="0">
                <a:solidFill>
                  <a:srgbClr val="C00000"/>
                </a:solidFill>
              </a:rPr>
              <a:t>Chi deve frequentarlo?</a:t>
            </a:r>
          </a:p>
          <a:p>
            <a:r>
              <a:rPr lang="it-IT" sz="2400" dirty="0"/>
              <a:t>Chi ha avuto un punteggio inferiore a 25/50 nel test d’ingresso</a:t>
            </a:r>
          </a:p>
          <a:p>
            <a:endParaRPr lang="it-IT" sz="2400" dirty="0"/>
          </a:p>
          <a:p>
            <a:r>
              <a:rPr lang="it-IT" dirty="0">
                <a:solidFill>
                  <a:srgbClr val="C00000"/>
                </a:solidFill>
              </a:rPr>
              <a:t>Dove e quando si svolge, e come ci si iscrive?</a:t>
            </a:r>
          </a:p>
          <a:p>
            <a:r>
              <a:rPr lang="it-IT" sz="2400" dirty="0">
                <a:hlinkClick r:id="rId4"/>
              </a:rPr>
              <a:t>https://elearning.unipd.it/scienzeumane/course/view.php?id=8634</a:t>
            </a:r>
            <a:r>
              <a:rPr lang="it-IT" sz="2400" dirty="0"/>
              <a:t> </a:t>
            </a:r>
            <a:r>
              <a:rPr lang="it-IT" sz="3600" dirty="0"/>
              <a:t>entro il </a:t>
            </a:r>
            <a:r>
              <a:rPr lang="it-IT" sz="3600" dirty="0">
                <a:solidFill>
                  <a:srgbClr val="C00000"/>
                </a:solidFill>
              </a:rPr>
              <a:t>10 ottobre</a:t>
            </a:r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134639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67610" y="-59800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6" name="CasellaDiTesto 5"/>
          <p:cNvSpPr txBox="1"/>
          <p:nvPr/>
        </p:nvSpPr>
        <p:spPr>
          <a:xfrm>
            <a:off x="0" y="1002982"/>
            <a:ext cx="896448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800" dirty="0" err="1"/>
              <a:t>O</a:t>
            </a:r>
            <a:r>
              <a:rPr lang="it-IT" sz="13800" dirty="0" err="1">
                <a:solidFill>
                  <a:srgbClr val="B3071B"/>
                </a:solidFill>
              </a:rPr>
              <a:t>f</a:t>
            </a:r>
            <a:r>
              <a:rPr lang="it-IT" sz="13800" dirty="0" err="1"/>
              <a:t>a</a:t>
            </a:r>
            <a:r>
              <a:rPr lang="it-IT" sz="13800" dirty="0"/>
              <a:t>     </a:t>
            </a:r>
            <a:r>
              <a:rPr lang="it-IT" sz="4400" dirty="0">
                <a:solidFill>
                  <a:srgbClr val="C00000"/>
                </a:solidFill>
              </a:rPr>
              <a:t>Competenze testuali per l’Università.</a:t>
            </a:r>
          </a:p>
          <a:p>
            <a:r>
              <a:rPr lang="it-IT" sz="4400" b="0" dirty="0"/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73888" y="4189531"/>
            <a:ext cx="85689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/>
          </a:p>
          <a:p>
            <a:r>
              <a:rPr lang="it-IT" sz="2800" dirty="0"/>
              <a:t>lo studente/la studentessa può ripetere il primo anno di corso sino al completo assolvimento degli obblighi formativi aggiuntivi assegnati.</a:t>
            </a:r>
          </a:p>
          <a:p>
            <a:r>
              <a:rPr lang="it-IT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594559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" name="CasellaDiTesto 2"/>
          <p:cNvSpPr txBox="1"/>
          <p:nvPr/>
        </p:nvSpPr>
        <p:spPr>
          <a:xfrm>
            <a:off x="683568" y="1988840"/>
            <a:ext cx="447590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60"/>
              </a:lnSpc>
            </a:pPr>
            <a:r>
              <a:rPr lang="it-IT" sz="11500" dirty="0">
                <a:solidFill>
                  <a:srgbClr val="B3071B"/>
                </a:solidFill>
              </a:rPr>
              <a:t>p</a:t>
            </a:r>
            <a:r>
              <a:rPr lang="it-IT" sz="11500" dirty="0"/>
              <a:t>rimo anno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292080" y="1628800"/>
            <a:ext cx="2153154" cy="275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320"/>
              </a:lnSpc>
              <a:defRPr/>
            </a:pPr>
            <a:r>
              <a:rPr lang="it-IT" sz="13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</a:p>
          <a:p>
            <a:pPr>
              <a:lnSpc>
                <a:spcPts val="9320"/>
              </a:lnSpc>
              <a:defRPr/>
            </a:pPr>
            <a:r>
              <a:rPr lang="it-IT" sz="13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21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10773" y="5229200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600" dirty="0">
                <a:solidFill>
                  <a:srgbClr val="000000"/>
                </a:solidFill>
              </a:rPr>
              <a:t>3 </a:t>
            </a:r>
            <a:r>
              <a:rPr lang="it-IT" sz="9600" dirty="0" err="1">
                <a:solidFill>
                  <a:srgbClr val="000000"/>
                </a:solidFill>
              </a:rPr>
              <a:t>cfu</a:t>
            </a:r>
            <a:r>
              <a:rPr lang="it-IT" sz="9600" dirty="0">
                <a:solidFill>
                  <a:srgbClr val="000000"/>
                </a:solidFill>
              </a:rPr>
              <a:t> </a:t>
            </a:r>
            <a:r>
              <a:rPr lang="it-IT" sz="6000" dirty="0">
                <a:solidFill>
                  <a:srgbClr val="B3071B"/>
                </a:solidFill>
              </a:rPr>
              <a:t>a</a:t>
            </a:r>
            <a:r>
              <a:rPr lang="it-IT" sz="6000" dirty="0"/>
              <a:t>ltre </a:t>
            </a:r>
            <a:r>
              <a:rPr lang="it-IT" sz="6000" dirty="0">
                <a:solidFill>
                  <a:srgbClr val="B3071B"/>
                </a:solidFill>
              </a:rPr>
              <a:t>a</a:t>
            </a:r>
            <a:r>
              <a:rPr lang="it-IT" sz="6000" dirty="0"/>
              <a:t>ttività</a:t>
            </a:r>
          </a:p>
        </p:txBody>
      </p:sp>
    </p:spTree>
    <p:extLst>
      <p:ext uri="{BB962C8B-B14F-4D97-AF65-F5344CB8AC3E}">
        <p14:creationId xmlns:p14="http://schemas.microsoft.com/office/powerpoint/2010/main" val="1793317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1763316" y="3200400"/>
            <a:ext cx="4429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57175" indent="-257175">
              <a:buClr>
                <a:srgbClr val="CC0000"/>
              </a:buClr>
            </a:pPr>
            <a:endParaRPr lang="it-IT">
              <a:solidFill>
                <a:srgbClr val="000000"/>
              </a:solidFill>
              <a:latin typeface="Garamond" charset="0"/>
            </a:endParaRPr>
          </a:p>
          <a:p>
            <a:pPr marL="257175" indent="-257175">
              <a:buClr>
                <a:srgbClr val="CC0000"/>
              </a:buClr>
            </a:pPr>
            <a:endParaRPr lang="it-IT">
              <a:solidFill>
                <a:srgbClr val="000000"/>
              </a:solidFill>
              <a:latin typeface="Garamond" charset="0"/>
            </a:endParaRPr>
          </a:p>
          <a:p>
            <a:pPr marL="257175" indent="-257175">
              <a:buClr>
                <a:srgbClr val="CC0000"/>
              </a:buClr>
            </a:pPr>
            <a:endParaRPr lang="it-IT">
              <a:solidFill>
                <a:srgbClr val="000000"/>
              </a:solidFill>
              <a:latin typeface="Garamond" charset="0"/>
            </a:endParaRPr>
          </a:p>
          <a:p>
            <a:pPr marL="257175" indent="-257175">
              <a:buClr>
                <a:srgbClr val="CC0000"/>
              </a:buClr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070373" y="782240"/>
            <a:ext cx="6938963" cy="1026320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27000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929879"/>
            <a:ext cx="1725216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680536" y="1025130"/>
            <a:ext cx="32240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 dirty="0">
                <a:solidFill>
                  <a:srgbClr val="FFFFFF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 dirty="0">
                <a:solidFill>
                  <a:srgbClr val="FFFFFF"/>
                </a:solidFill>
                <a:latin typeface="Arial"/>
                <a:cs typeface="Arial"/>
              </a:rPr>
              <a:t>Lettere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1314450" y="2686051"/>
            <a:ext cx="406717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endParaRPr lang="it-IT" sz="1500">
              <a:solidFill>
                <a:srgbClr val="000000"/>
              </a:solidFill>
              <a:latin typeface="Garamond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it-IT" sz="1500">
                <a:solidFill>
                  <a:srgbClr val="000000"/>
                </a:solidFill>
                <a:latin typeface="Garamond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it-IT" sz="1500">
                <a:solidFill>
                  <a:srgbClr val="000000"/>
                </a:solidFill>
                <a:latin typeface="Garamond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endParaRPr lang="it-IT" sz="1500">
              <a:solidFill>
                <a:srgbClr val="000000"/>
              </a:solidFill>
              <a:latin typeface="Garamond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endParaRPr lang="it-IT" sz="1500">
              <a:solidFill>
                <a:srgbClr val="000000"/>
              </a:solidFill>
              <a:latin typeface="Garamond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endParaRPr lang="it-IT" sz="1500">
              <a:solidFill>
                <a:srgbClr val="000000"/>
              </a:solidFill>
              <a:latin typeface="Garamond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endParaRPr lang="it-IT" sz="1500">
              <a:solidFill>
                <a:srgbClr val="000000"/>
              </a:solidFill>
              <a:latin typeface="Garamond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endParaRPr lang="it-IT" sz="1500">
              <a:solidFill>
                <a:srgbClr val="000000"/>
              </a:solidFill>
              <a:latin typeface="Garamond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it-IT">
                <a:solidFill>
                  <a:srgbClr val="000000"/>
                </a:solidFill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1600201" y="2743200"/>
            <a:ext cx="37861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endParaRPr lang="it-IT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charset="0"/>
              <a:buChar char=""/>
            </a:pPr>
            <a:endParaRPr lang="it-IT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charset="0"/>
              <a:buChar char=""/>
            </a:pPr>
            <a:endParaRPr lang="it-IT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charset="0"/>
              <a:buChar char=""/>
            </a:pPr>
            <a:endParaRPr lang="it-IT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it-IT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1601391" y="1732360"/>
            <a:ext cx="4685109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b="1" cap="small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381626" y="3752850"/>
            <a:ext cx="229433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sz="1350">
              <a:solidFill>
                <a:srgbClr val="0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43000" y="2024845"/>
            <a:ext cx="7047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3600" dirty="0">
                <a:solidFill>
                  <a:srgbClr val="000000"/>
                </a:solidFill>
              </a:rPr>
              <a:t>conoscenz</a:t>
            </a:r>
            <a:r>
              <a:rPr lang="it-IT" sz="3600" dirty="0">
                <a:solidFill>
                  <a:srgbClr val="B3071B"/>
                </a:solidFill>
              </a:rPr>
              <a:t>a de</a:t>
            </a:r>
            <a:r>
              <a:rPr lang="it-IT" sz="3600" dirty="0">
                <a:solidFill>
                  <a:srgbClr val="000000"/>
                </a:solidFill>
              </a:rPr>
              <a:t>ll’italiano scritto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439652" y="2830455"/>
            <a:ext cx="6318702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</a:rPr>
              <a:t>Padronanza della </a:t>
            </a:r>
            <a:r>
              <a:rPr lang="it-IT" dirty="0">
                <a:solidFill>
                  <a:srgbClr val="C00000"/>
                </a:solidFill>
              </a:rPr>
              <a:t>scrittura di sintesi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it-IT" sz="825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it-IT" sz="825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</a:rPr>
              <a:t>Esame nella sessione invernale: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C00000"/>
                </a:solidFill>
              </a:rPr>
              <a:t>Approvato/Non approvato</a:t>
            </a:r>
            <a:r>
              <a:rPr lang="it-IT" dirty="0">
                <a:solidFill>
                  <a:srgbClr val="000000"/>
                </a:solidFill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</a:rPr>
              <a:t>Corsi di recupero: </a:t>
            </a:r>
            <a:r>
              <a:rPr lang="it-IT" dirty="0">
                <a:solidFill>
                  <a:srgbClr val="C00000"/>
                </a:solidFill>
              </a:rPr>
              <a:t>febbraio/marzo</a:t>
            </a:r>
            <a:endParaRPr lang="it-IT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</a:rPr>
              <a:t>Titolare del corso: </a:t>
            </a:r>
            <a:r>
              <a:rPr lang="it-IT" dirty="0">
                <a:solidFill>
                  <a:srgbClr val="B3071B"/>
                </a:solidFill>
              </a:rPr>
              <a:t>Franco Tomasi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411760" y="2726922"/>
            <a:ext cx="71365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95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079665" y="3578381"/>
            <a:ext cx="71365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95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886221" y="4377032"/>
            <a:ext cx="71365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95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3.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103862" y="5134755"/>
            <a:ext cx="71365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95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B3071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9959226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70020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11" name="CasellaDiTesto 10"/>
          <p:cNvSpPr txBox="1"/>
          <p:nvPr/>
        </p:nvSpPr>
        <p:spPr>
          <a:xfrm>
            <a:off x="-2269" y="1415871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/>
              <a:t>test </a:t>
            </a:r>
            <a:r>
              <a:rPr lang="it-IT" sz="4800" dirty="0">
                <a:solidFill>
                  <a:srgbClr val="C00000"/>
                </a:solidFill>
              </a:rPr>
              <a:t>di abi</a:t>
            </a:r>
            <a:r>
              <a:rPr lang="it-IT" sz="4800" dirty="0"/>
              <a:t>lità </a:t>
            </a:r>
            <a:r>
              <a:rPr lang="it-IT" sz="4800" dirty="0">
                <a:solidFill>
                  <a:srgbClr val="C00000"/>
                </a:solidFill>
              </a:rPr>
              <a:t>i</a:t>
            </a:r>
            <a:r>
              <a:rPr lang="it-IT" sz="4800" dirty="0"/>
              <a:t>nformatiche</a:t>
            </a:r>
          </a:p>
        </p:txBody>
      </p:sp>
      <p:sp>
        <p:nvSpPr>
          <p:cNvPr id="5" name="Rettangolo 4"/>
          <p:cNvSpPr/>
          <p:nvPr/>
        </p:nvSpPr>
        <p:spPr>
          <a:xfrm>
            <a:off x="184150" y="2119953"/>
            <a:ext cx="87638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it-IT" sz="2000" dirty="0"/>
          </a:p>
          <a:p>
            <a:pPr algn="just">
              <a:lnSpc>
                <a:spcPct val="150000"/>
              </a:lnSpc>
            </a:pPr>
            <a:r>
              <a:rPr lang="it-IT" sz="2000" dirty="0"/>
              <a:t>Agli studenti sarà proposta una serie di </a:t>
            </a:r>
            <a:r>
              <a:rPr lang="it-IT" sz="2000" dirty="0">
                <a:solidFill>
                  <a:srgbClr val="C00000"/>
                </a:solidFill>
              </a:rPr>
              <a:t>attività riguardanti la formattazione di testi. </a:t>
            </a:r>
            <a:r>
              <a:rPr lang="it-IT" sz="2000" dirty="0"/>
              <a:t>Dalla semplice formattazione dei caratteri alla creazione di riferimenti incrociati.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C00000"/>
                </a:solidFill>
              </a:rPr>
              <a:t>Conoscenze che saranno utili per scrivere report, tesine e la tesi finale</a:t>
            </a:r>
          </a:p>
          <a:p>
            <a:pPr lvl="1"/>
            <a:endParaRPr lang="it-IT" sz="2000" dirty="0"/>
          </a:p>
          <a:p>
            <a:pPr lvl="1"/>
            <a:r>
              <a:rPr lang="it-IT" sz="4400" dirty="0"/>
              <a:t>Per saperne</a:t>
            </a:r>
            <a:r>
              <a:rPr lang="it-IT" sz="4400" dirty="0">
                <a:solidFill>
                  <a:srgbClr val="C00000"/>
                </a:solidFill>
              </a:rPr>
              <a:t> di più:</a:t>
            </a:r>
            <a:endParaRPr lang="it-IT" sz="2000" dirty="0"/>
          </a:p>
          <a:p>
            <a:pPr lvl="1"/>
            <a:r>
              <a:rPr lang="it-IT" sz="2000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https://elearning.unipd.it/scienzeumane/course/view.php?id=1909</a:t>
            </a:r>
            <a:endParaRPr lang="it-IT" sz="2000" dirty="0">
              <a:solidFill>
                <a:srgbClr val="C00000"/>
              </a:solidFill>
            </a:endParaRPr>
          </a:p>
          <a:p>
            <a:pPr lvl="1"/>
            <a:endParaRPr lang="it-IT" sz="2000" dirty="0"/>
          </a:p>
          <a:p>
            <a:pPr lvl="1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3612106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" name="CasellaDiTesto 2"/>
          <p:cNvSpPr txBox="1"/>
          <p:nvPr/>
        </p:nvSpPr>
        <p:spPr>
          <a:xfrm>
            <a:off x="0" y="1268760"/>
            <a:ext cx="9217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/>
              <a:t>test di abilità linguistica (</a:t>
            </a:r>
            <a:r>
              <a:rPr lang="it-IT" sz="6000" dirty="0">
                <a:solidFill>
                  <a:srgbClr val="C00000"/>
                </a:solidFill>
              </a:rPr>
              <a:t>tal</a:t>
            </a:r>
            <a:r>
              <a:rPr lang="it-IT" sz="4800" dirty="0"/>
              <a:t>)</a:t>
            </a:r>
          </a:p>
          <a:p>
            <a:r>
              <a:rPr lang="it-IT" sz="3600" dirty="0"/>
              <a:t>al </a:t>
            </a:r>
            <a:r>
              <a:rPr lang="it-IT" sz="3600" dirty="0">
                <a:solidFill>
                  <a:srgbClr val="C00000"/>
                </a:solidFill>
              </a:rPr>
              <a:t>Centro Linguistico di Ateneo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4150" y="2852936"/>
            <a:ext cx="88523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>
              <a:solidFill>
                <a:srgbClr val="B3071B"/>
              </a:solidFill>
            </a:endParaRPr>
          </a:p>
          <a:p>
            <a:r>
              <a:rPr lang="it-IT" sz="2800" dirty="0">
                <a:solidFill>
                  <a:srgbClr val="B3071B"/>
                </a:solidFill>
              </a:rPr>
              <a:t>Livello </a:t>
            </a:r>
            <a:r>
              <a:rPr lang="it-IT" sz="2800" dirty="0"/>
              <a:t>B1</a:t>
            </a:r>
          </a:p>
          <a:p>
            <a:r>
              <a:rPr lang="it-IT" sz="2800" dirty="0">
                <a:solidFill>
                  <a:srgbClr val="B3071B"/>
                </a:solidFill>
              </a:rPr>
              <a:t>Abilità : </a:t>
            </a:r>
            <a:r>
              <a:rPr lang="it-IT" sz="2800" dirty="0"/>
              <a:t>lettura e ascolto </a:t>
            </a:r>
          </a:p>
          <a:p>
            <a:r>
              <a:rPr lang="it-IT" sz="2800" dirty="0">
                <a:solidFill>
                  <a:srgbClr val="C00000"/>
                </a:solidFill>
              </a:rPr>
              <a:t>Lingue</a:t>
            </a:r>
            <a:r>
              <a:rPr lang="it-IT" sz="2800" dirty="0"/>
              <a:t>: Inglese, francese, spagnolo o tedesco</a:t>
            </a:r>
          </a:p>
          <a:p>
            <a:endParaRPr lang="it-IT" sz="3600" dirty="0"/>
          </a:p>
          <a:p>
            <a:r>
              <a:rPr lang="it-IT" sz="2800" dirty="0"/>
              <a:t>Info, calendario prove, iscrizioni, risultati, preparazione e altro: </a:t>
            </a:r>
            <a:r>
              <a:rPr lang="it-IT" sz="2800" dirty="0">
                <a:solidFill>
                  <a:srgbClr val="C00000"/>
                </a:solidFill>
                <a:hlinkClick r:id="rId4"/>
              </a:rPr>
              <a:t>www.cla.unipd.it</a:t>
            </a:r>
            <a:r>
              <a:rPr lang="it-IT" sz="2800" dirty="0">
                <a:solidFill>
                  <a:srgbClr val="B3071B"/>
                </a:solidFill>
              </a:rPr>
              <a:t> </a:t>
            </a:r>
          </a:p>
          <a:p>
            <a:pPr algn="r"/>
            <a:endParaRPr lang="it-IT" sz="2400" dirty="0"/>
          </a:p>
          <a:p>
            <a:pPr algn="r"/>
            <a:r>
              <a:rPr lang="it-IT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951984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827088" y="3124200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latin typeface="Garamond" charset="0"/>
            </a:endParaRPr>
          </a:p>
          <a:p>
            <a:pPr marL="342900" indent="-342900">
              <a:buClr>
                <a:srgbClr val="CC0000"/>
              </a:buClr>
              <a:buFont typeface="Wingdings" charset="0"/>
              <a:buNone/>
            </a:pPr>
            <a:endParaRPr lang="it-IT" sz="2400" b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107728" y="-609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20483" name="Picture 4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1497" y="223838"/>
            <a:ext cx="42339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  <a:p>
            <a:pPr algn="r" eaLnBrk="1" hangingPunct="1"/>
            <a:endParaRPr lang="it-IT" sz="3200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28600" y="2438400"/>
            <a:ext cx="5422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</a:pPr>
            <a:r>
              <a:rPr lang="it-IT" sz="2000" b="0">
                <a:latin typeface="Garamond" charset="0"/>
              </a:rPr>
              <a:t>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000" b="0">
                <a:latin typeface="Garamond" charset="0"/>
              </a:rPr>
              <a:t>   </a:t>
            </a: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 b="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endParaRPr lang="it-IT" sz="2000">
              <a:latin typeface="Garamond" charset="0"/>
            </a:endParaRPr>
          </a:p>
          <a:p>
            <a:pPr>
              <a:buClr>
                <a:srgbClr val="CC0000"/>
              </a:buClr>
              <a:buFont typeface="Wingdings" charset="0"/>
              <a:buNone/>
            </a:pPr>
            <a:r>
              <a:rPr lang="it-IT" sz="2400">
                <a:latin typeface="Garamond" charset="0"/>
              </a:rPr>
              <a:t>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609600" y="2514600"/>
            <a:ext cx="5048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charset="0"/>
              <a:buNone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  <a:buFont typeface="Wingdings" charset="0"/>
              <a:buChar char=""/>
            </a:pPr>
            <a:endParaRPr lang="it-IT" sz="2400" b="0"/>
          </a:p>
          <a:p>
            <a:pPr>
              <a:buClr>
                <a:srgbClr val="CC0000"/>
              </a:buClr>
            </a:pPr>
            <a:r>
              <a:rPr lang="it-IT" sz="2400" b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8" y="1166813"/>
            <a:ext cx="62468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cap="small" dirty="0"/>
          </a:p>
        </p:txBody>
      </p:sp>
      <p:sp>
        <p:nvSpPr>
          <p:cNvPr id="20488" name="CasellaDiTesto 2"/>
          <p:cNvSpPr txBox="1">
            <a:spLocks noChangeArrowheads="1"/>
          </p:cNvSpPr>
          <p:nvPr/>
        </p:nvSpPr>
        <p:spPr bwMode="auto">
          <a:xfrm flipV="1">
            <a:off x="5651500" y="3860800"/>
            <a:ext cx="30591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" name="CasellaDiTesto 2"/>
          <p:cNvSpPr txBox="1"/>
          <p:nvPr/>
        </p:nvSpPr>
        <p:spPr>
          <a:xfrm>
            <a:off x="0" y="1268760"/>
            <a:ext cx="9217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test di abilità linguistica (</a:t>
            </a:r>
            <a:r>
              <a:rPr lang="it-IT" sz="5400">
                <a:solidFill>
                  <a:srgbClr val="C00000"/>
                </a:solidFill>
              </a:rPr>
              <a:t>tal</a:t>
            </a:r>
            <a:r>
              <a:rPr lang="it-IT" sz="4400"/>
              <a:t>) +</a:t>
            </a:r>
            <a:endParaRPr lang="it-IT" sz="4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2852936"/>
            <a:ext cx="9036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Esame del 1° anno.</a:t>
            </a:r>
          </a:p>
          <a:p>
            <a:endParaRPr lang="it-IT" sz="3600" dirty="0"/>
          </a:p>
          <a:p>
            <a:r>
              <a:rPr lang="it-IT" sz="3600" dirty="0"/>
              <a:t>prova superata. </a:t>
            </a:r>
          </a:p>
          <a:p>
            <a:r>
              <a:rPr lang="it-IT" sz="3600" dirty="0">
                <a:solidFill>
                  <a:srgbClr val="C00000"/>
                </a:solidFill>
              </a:rPr>
              <a:t>registrazione automatica</a:t>
            </a:r>
            <a:r>
              <a:rPr lang="it-IT" sz="3600" dirty="0"/>
              <a:t> sul libretto di 3 </a:t>
            </a:r>
            <a:r>
              <a:rPr lang="it-IT" sz="3600" dirty="0" err="1"/>
              <a:t>cfu</a:t>
            </a:r>
            <a:r>
              <a:rPr lang="it-IT" sz="3600" dirty="0"/>
              <a:t> con dicitura «approvato».</a:t>
            </a:r>
          </a:p>
          <a:p>
            <a:endParaRPr lang="it-IT" sz="3600" dirty="0"/>
          </a:p>
          <a:p>
            <a:pPr algn="r"/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79198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556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6330" y="15567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u="sng" dirty="0"/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35A4389-99F0-6841-AFD5-E27B35429A0D}"/>
              </a:ext>
            </a:extLst>
          </p:cNvPr>
          <p:cNvSpPr txBox="1"/>
          <p:nvPr/>
        </p:nvSpPr>
        <p:spPr>
          <a:xfrm>
            <a:off x="329146" y="1770302"/>
            <a:ext cx="863534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>
              <a:solidFill>
                <a:srgbClr val="C0000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just">
              <a:lnSpc>
                <a:spcPct val="150000"/>
              </a:lnSpc>
            </a:pPr>
            <a:r>
              <a:rPr lang="it-IT" sz="2400" u="sng" dirty="0"/>
              <a:t>WEB</a:t>
            </a:r>
            <a:r>
              <a:rPr lang="it-IT" sz="2400" u="sng" dirty="0">
                <a:solidFill>
                  <a:srgbClr val="C00000"/>
                </a:solidFill>
              </a:rPr>
              <a:t>INARIO!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dirty="0"/>
              <a:t>del magnifico rettore rosario </a:t>
            </a:r>
            <a:r>
              <a:rPr lang="it-IT" dirty="0" err="1"/>
              <a:t>rizzuto</a:t>
            </a:r>
            <a:endParaRPr lang="it-IT" dirty="0"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https://www.unipd.it/news/ripresa-didattica-webinar-rettore-unipd</a:t>
            </a:r>
            <a:endParaRPr lang="it-IT" dirty="0">
              <a:solidFill>
                <a:srgbClr val="C00000"/>
              </a:solidFill>
            </a:endParaRPr>
          </a:p>
          <a:p>
            <a:endParaRPr lang="it-IT" dirty="0"/>
          </a:p>
          <a:p>
            <a:endParaRPr lang="it-IT" dirty="0"/>
          </a:p>
          <a:p>
            <a:pPr>
              <a:lnSpc>
                <a:spcPct val="150000"/>
              </a:lnSpc>
            </a:pPr>
            <a:r>
              <a:rPr lang="it-IT" sz="2400" u="sng" dirty="0">
                <a:solidFill>
                  <a:srgbClr val="C00000"/>
                </a:solidFill>
              </a:rPr>
              <a:t>APP</a:t>
            </a:r>
            <a:r>
              <a:rPr lang="it-IT" sz="2400" u="sng" dirty="0"/>
              <a:t>ORARI</a:t>
            </a:r>
            <a:r>
              <a:rPr lang="it-IT" sz="2400" u="sng" dirty="0">
                <a:solidFill>
                  <a:srgbClr val="C00000"/>
                </a:solidFill>
              </a:rPr>
              <a:t>UNIPD!</a:t>
            </a:r>
          </a:p>
          <a:p>
            <a:pPr>
              <a:lnSpc>
                <a:spcPct val="150000"/>
              </a:lnSpc>
            </a:pPr>
            <a:r>
              <a:rPr lang="it-IT" dirty="0"/>
              <a:t>Per conoscere in sintesi le funzioni della </a:t>
            </a:r>
            <a:r>
              <a:rPr lang="it-IT" dirty="0" err="1"/>
              <a:t>app</a:t>
            </a:r>
            <a:r>
              <a:rPr lang="it-IT" dirty="0"/>
              <a:t> orari </a:t>
            </a:r>
            <a:r>
              <a:rPr lang="it-IT" dirty="0" err="1"/>
              <a:t>unipd</a:t>
            </a:r>
            <a:r>
              <a:rPr lang="it-IT" dirty="0"/>
              <a:t>: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https://www.unipd.it/orariunipd</a:t>
            </a:r>
            <a:endParaRPr lang="it-IT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dirty="0">
                <a:solidFill>
                  <a:srgbClr val="C00000"/>
                </a:solidFill>
              </a:rPr>
              <a:t>controlla quando hai lezione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dirty="0">
                <a:solidFill>
                  <a:srgbClr val="C00000"/>
                </a:solidFill>
              </a:rPr>
              <a:t>verifica il numero del tuo posto in aula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dirty="0">
                <a:solidFill>
                  <a:srgbClr val="C00000"/>
                </a:solidFill>
              </a:rPr>
              <a:t>timbra la tua presenza in aula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87146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556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56728" y="2204864"/>
            <a:ext cx="734481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dirty="0">
                <a:solidFill>
                  <a:srgbClr val="C00000"/>
                </a:solidFill>
                <a:latin typeface="Arial"/>
                <a:cs typeface="Arial"/>
              </a:rPr>
              <a:t>Di</a:t>
            </a:r>
            <a:r>
              <a:rPr lang="it-IT" sz="7200" dirty="0">
                <a:latin typeface="Arial"/>
                <a:cs typeface="Arial"/>
              </a:rPr>
              <a:t>partimento di </a:t>
            </a:r>
            <a:r>
              <a:rPr lang="it-IT" sz="72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lang="it-IT" sz="7200" dirty="0">
                <a:latin typeface="Arial"/>
                <a:cs typeface="Arial"/>
              </a:rPr>
              <a:t>tudi </a:t>
            </a:r>
            <a:r>
              <a:rPr lang="it-IT" sz="72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lang="it-IT" sz="7200" dirty="0">
                <a:latin typeface="Arial"/>
                <a:cs typeface="Arial"/>
              </a:rPr>
              <a:t>inguistici e </a:t>
            </a:r>
            <a:r>
              <a:rPr lang="it-IT" sz="72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lang="it-IT" sz="7200" dirty="0">
                <a:latin typeface="Arial"/>
                <a:cs typeface="Arial"/>
              </a:rPr>
              <a:t>etterari </a:t>
            </a:r>
          </a:p>
          <a:p>
            <a:pPr algn="ctr"/>
            <a:endParaRPr lang="it-IT" sz="4400" dirty="0">
              <a:latin typeface="Arial"/>
              <a:cs typeface="Arial"/>
            </a:endParaRPr>
          </a:p>
          <a:p>
            <a:endParaRPr lang="it-IT" sz="3600" dirty="0">
              <a:solidFill>
                <a:srgbClr val="B3071B"/>
              </a:solidFill>
              <a:latin typeface="Arial"/>
              <a:cs typeface="Aria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945965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r>
              <a:rPr lang="it-IT" sz="2400" dirty="0">
                <a:solidFill>
                  <a:schemeClr val="bg1"/>
                </a:solidFill>
                <a:latin typeface="Arial"/>
                <a:cs typeface="Arial"/>
              </a:rPr>
              <a:t>Corso di laurea triennale in </a:t>
            </a:r>
          </a:p>
          <a:p>
            <a:pPr algn="r" eaLnBrk="1" hangingPunct="1"/>
            <a:r>
              <a:rPr lang="it-IT" sz="2800" dirty="0">
                <a:solidFill>
                  <a:schemeClr val="bg1"/>
                </a:solidFill>
                <a:latin typeface="Arial"/>
                <a:cs typeface="Arial"/>
              </a:rPr>
              <a:t>Lettere</a:t>
            </a:r>
          </a:p>
        </p:txBody>
      </p:sp>
      <p:pic>
        <p:nvPicPr>
          <p:cNvPr id="20482" name="Picture 3" descr="SigilloLogoLAST_White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556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56728" y="2204864"/>
            <a:ext cx="73448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400" dirty="0">
              <a:latin typeface="Arial"/>
              <a:cs typeface="Arial"/>
            </a:endParaRPr>
          </a:p>
          <a:p>
            <a:endParaRPr lang="it-IT" sz="3600" dirty="0">
              <a:solidFill>
                <a:srgbClr val="B3071B"/>
              </a:solidFill>
              <a:latin typeface="Arial"/>
              <a:cs typeface="Arial"/>
            </a:endParaRP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88676" y="2018457"/>
            <a:ext cx="82809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8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Nuovo Polo </a:t>
            </a:r>
            <a:r>
              <a:rPr lang="it-IT" sz="8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Beato Pellegrino</a:t>
            </a:r>
          </a:p>
        </p:txBody>
      </p:sp>
    </p:spTree>
    <p:extLst>
      <p:ext uri="{BB962C8B-B14F-4D97-AF65-F5344CB8AC3E}">
        <p14:creationId xmlns:p14="http://schemas.microsoft.com/office/powerpoint/2010/main" val="10364159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-36050" y="-4155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 eaLnBrk="1" hangingPunct="1"/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23018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556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916832"/>
            <a:ext cx="9108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88" y="-303664"/>
            <a:ext cx="4082689" cy="194421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4B5F2CC-78FA-D548-AFB9-DB36558922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484784"/>
            <a:ext cx="8694923" cy="517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2174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5558</TotalTime>
  <Words>1394</Words>
  <Application>Microsoft Office PowerPoint</Application>
  <PresentationFormat>Presentazione su schermo (4:3)</PresentationFormat>
  <Paragraphs>807</Paragraphs>
  <Slides>59</Slides>
  <Notes>58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59</vt:i4>
      </vt:variant>
    </vt:vector>
  </HeadingPairs>
  <TitlesOfParts>
    <vt:vector size="64" baseType="lpstr">
      <vt:lpstr>ＭＳ Ｐゴシック</vt:lpstr>
      <vt:lpstr>Arial</vt:lpstr>
      <vt:lpstr>Garamond</vt:lpstr>
      <vt:lpstr>Wingdings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degli Studi di Padova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utentecia1</dc:creator>
  <cp:lastModifiedBy>HP</cp:lastModifiedBy>
  <cp:revision>365</cp:revision>
  <cp:lastPrinted>2016-09-16T09:00:53Z</cp:lastPrinted>
  <dcterms:created xsi:type="dcterms:W3CDTF">2007-03-01T10:31:45Z</dcterms:created>
  <dcterms:modified xsi:type="dcterms:W3CDTF">2020-09-23T17:24:26Z</dcterms:modified>
</cp:coreProperties>
</file>