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notesMasterIdLst>
    <p:notesMasterId r:id="rId20"/>
  </p:notesMasterIdLst>
  <p:sldIdLst>
    <p:sldId id="256" r:id="rId2"/>
    <p:sldId id="267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70" r:id="rId11"/>
    <p:sldId id="271" r:id="rId12"/>
    <p:sldId id="276" r:id="rId13"/>
    <p:sldId id="265" r:id="rId14"/>
    <p:sldId id="272" r:id="rId15"/>
    <p:sldId id="269" r:id="rId16"/>
    <p:sldId id="266" r:id="rId17"/>
    <p:sldId id="275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17A2C-A93F-0741-A04F-1DB8CF075CA2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EA806-3CD9-1D43-8BF0-77F6CC62B1F5}" type="slidenum">
              <a:rPr lang="en-US" smtClean="0"/>
              <a:t>‹n.›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07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 -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48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155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553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15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616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072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70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8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34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36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05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80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792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27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47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Monica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EA806-3CD9-1D43-8BF0-77F6CC62B1F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45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‹n.›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32BA1AE-2C02-5045-929E-5473D0626C6A}" type="datetimeFigureOut">
              <a:rPr lang="en-US" smtClean="0"/>
              <a:t>27/01/15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CBB9793-BB52-9C40-86CE-23CD7A4B8784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Action Research </a:t>
            </a:r>
            <a:r>
              <a:rPr lang="en-US" dirty="0"/>
              <a:t>to the Regina </a:t>
            </a:r>
            <a:r>
              <a:rPr lang="en-US" dirty="0" err="1"/>
              <a:t>Paciso</a:t>
            </a:r>
            <a:r>
              <a:rPr lang="en-US" dirty="0"/>
              <a:t> </a:t>
            </a:r>
            <a:r>
              <a:rPr lang="en-US" dirty="0" smtClean="0"/>
              <a:t>Center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30475"/>
            <a:ext cx="8077200" cy="1499616"/>
          </a:xfrm>
        </p:spPr>
        <p:txBody>
          <a:bodyPr/>
          <a:lstStyle/>
          <a:p>
            <a:r>
              <a:rPr lang="en-US" dirty="0" smtClean="0"/>
              <a:t>Monica </a:t>
            </a:r>
            <a:r>
              <a:rPr lang="en-US" dirty="0" err="1" smtClean="0"/>
              <a:t>Fedeli</a:t>
            </a:r>
            <a:endParaRPr lang="en-US" dirty="0" smtClean="0"/>
          </a:p>
          <a:p>
            <a:r>
              <a:rPr lang="en-US" dirty="0" smtClean="0"/>
              <a:t>Edward Taylor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63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Participatory</a:t>
            </a:r>
            <a:r>
              <a:rPr lang="it-IT" dirty="0" smtClean="0"/>
              <a:t> </a:t>
            </a:r>
            <a:r>
              <a:rPr lang="it-IT" dirty="0" err="1" smtClean="0"/>
              <a:t>action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 PAR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Has</a:t>
            </a:r>
            <a:r>
              <a:rPr lang="it-IT" dirty="0" smtClean="0"/>
              <a:t> a social and community </a:t>
            </a:r>
            <a:r>
              <a:rPr lang="it-IT" dirty="0" err="1" smtClean="0"/>
              <a:t>orientation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Contributes</a:t>
            </a:r>
            <a:r>
              <a:rPr lang="it-IT" dirty="0" smtClean="0"/>
              <a:t> to </a:t>
            </a:r>
            <a:r>
              <a:rPr lang="it-IT" dirty="0" err="1" smtClean="0"/>
              <a:t>emancipation</a:t>
            </a:r>
            <a:r>
              <a:rPr lang="it-IT" dirty="0" smtClean="0"/>
              <a:t> and </a:t>
            </a:r>
            <a:r>
              <a:rPr lang="it-IT" dirty="0" err="1" smtClean="0"/>
              <a:t>change</a:t>
            </a:r>
            <a:r>
              <a:rPr lang="it-IT" dirty="0" smtClean="0"/>
              <a:t> </a:t>
            </a:r>
          </a:p>
          <a:p>
            <a:r>
              <a:rPr lang="it-IT" dirty="0" err="1" smtClean="0"/>
              <a:t>Includes</a:t>
            </a:r>
            <a:r>
              <a:rPr lang="it-IT" dirty="0" smtClean="0"/>
              <a:t> qualitative data </a:t>
            </a:r>
            <a:r>
              <a:rPr lang="it-IT" dirty="0" err="1" smtClean="0"/>
              <a:t>collection</a:t>
            </a:r>
            <a:r>
              <a:rPr lang="it-IT" dirty="0" smtClean="0"/>
              <a:t> (</a:t>
            </a:r>
            <a:r>
              <a:rPr lang="it-IT" dirty="0" err="1" smtClean="0"/>
              <a:t>often</a:t>
            </a:r>
            <a:r>
              <a:rPr lang="it-IT" dirty="0" smtClean="0"/>
              <a:t>) </a:t>
            </a:r>
          </a:p>
          <a:p>
            <a:r>
              <a:rPr lang="it-IT" dirty="0" err="1" smtClean="0"/>
              <a:t>Improves</a:t>
            </a:r>
            <a:r>
              <a:rPr lang="it-IT" dirty="0" smtClean="0"/>
              <a:t> the </a:t>
            </a:r>
            <a:r>
              <a:rPr lang="it-IT" dirty="0" err="1" smtClean="0"/>
              <a:t>quality</a:t>
            </a:r>
            <a:r>
              <a:rPr lang="it-IT" dirty="0" smtClean="0"/>
              <a:t> of </a:t>
            </a:r>
            <a:r>
              <a:rPr lang="it-IT" dirty="0" err="1" smtClean="0"/>
              <a:t>organizations</a:t>
            </a:r>
            <a:r>
              <a:rPr lang="it-IT" dirty="0" smtClean="0"/>
              <a:t>, </a:t>
            </a:r>
            <a:r>
              <a:rPr lang="it-IT" dirty="0" err="1" smtClean="0"/>
              <a:t>communities</a:t>
            </a:r>
            <a:r>
              <a:rPr lang="it-IT" dirty="0" smtClean="0"/>
              <a:t>, and </a:t>
            </a:r>
            <a:r>
              <a:rPr lang="it-IT" dirty="0" err="1" smtClean="0"/>
              <a:t>people</a:t>
            </a:r>
            <a:r>
              <a:rPr lang="it-IT" dirty="0" smtClean="0"/>
              <a:t>. </a:t>
            </a:r>
            <a:r>
              <a:rPr lang="it-IT" sz="2400" dirty="0" smtClean="0"/>
              <a:t>(Stringer, 1999)</a:t>
            </a:r>
          </a:p>
          <a:p>
            <a:pPr marL="118872" indent="0">
              <a:buNone/>
            </a:pPr>
            <a:r>
              <a:rPr lang="it-IT" sz="2400" dirty="0" smtClean="0"/>
              <a:t>(</a:t>
            </a:r>
            <a:r>
              <a:rPr lang="it-IT" sz="2400" dirty="0" err="1" smtClean="0"/>
              <a:t>Creswell</a:t>
            </a:r>
            <a:r>
              <a:rPr lang="it-IT" sz="2400" dirty="0" smtClean="0"/>
              <a:t>, 2008,p.603)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21230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Stringer’s</a:t>
            </a:r>
            <a:r>
              <a:rPr lang="it-IT" dirty="0" smtClean="0"/>
              <a:t> Action </a:t>
            </a:r>
            <a:r>
              <a:rPr lang="it-IT" dirty="0" err="1" smtClean="0"/>
              <a:t>Research</a:t>
            </a:r>
            <a:r>
              <a:rPr lang="it-IT" dirty="0" smtClean="0"/>
              <a:t> Plan </a:t>
            </a: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3"/>
          <a:srcRect l="284" r="2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8294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Generalizability</a:t>
            </a:r>
          </a:p>
          <a:p>
            <a:r>
              <a:rPr lang="en-US" dirty="0" smtClean="0"/>
              <a:t>Unique settings</a:t>
            </a:r>
          </a:p>
          <a:p>
            <a:r>
              <a:rPr lang="en-US" dirty="0" smtClean="0"/>
              <a:t>On the margins of the academy as a research method</a:t>
            </a:r>
          </a:p>
          <a:p>
            <a:r>
              <a:rPr lang="en-US" dirty="0" smtClean="0"/>
              <a:t>Tension between ownership of the group and needs of </a:t>
            </a:r>
            <a:r>
              <a:rPr lang="en-US" smtClean="0"/>
              <a:t>the researcher</a:t>
            </a:r>
            <a:endParaRPr lang="en-US" dirty="0" smtClean="0"/>
          </a:p>
          <a:p>
            <a:r>
              <a:rPr lang="en-US" dirty="0" smtClean="0"/>
              <a:t>?</a:t>
            </a:r>
          </a:p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267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Regina </a:t>
            </a:r>
            <a:r>
              <a:rPr lang="en-US" dirty="0" err="1" smtClean="0"/>
              <a:t>Paciso</a:t>
            </a:r>
            <a:r>
              <a:rPr lang="en-US" dirty="0" smtClean="0"/>
              <a:t> Center:</a:t>
            </a:r>
            <a:br>
              <a:rPr lang="en-US" dirty="0" smtClean="0"/>
            </a:br>
            <a:r>
              <a:rPr lang="en-US" dirty="0" smtClean="0"/>
              <a:t>Background of our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educational center Regina </a:t>
            </a:r>
            <a:r>
              <a:rPr lang="en-US" dirty="0" err="1" smtClean="0"/>
              <a:t>Paciso</a:t>
            </a:r>
            <a:r>
              <a:rPr lang="en-US" dirty="0" smtClean="0"/>
              <a:t> is located in Quarto a very degraded area in Napoli </a:t>
            </a:r>
          </a:p>
          <a:p>
            <a:pPr marL="0" indent="0">
              <a:buNone/>
            </a:pPr>
            <a:r>
              <a:rPr lang="en-US" dirty="0" smtClean="0"/>
              <a:t>The center addressed its activities to:  </a:t>
            </a:r>
            <a:r>
              <a:rPr lang="en-US" b="1" dirty="0" smtClean="0"/>
              <a:t>young people</a:t>
            </a:r>
            <a:r>
              <a:rPr lang="en-US" dirty="0" smtClean="0"/>
              <a:t> with experience in jail,  or alternative penalty, </a:t>
            </a:r>
            <a:r>
              <a:rPr lang="en-US" b="1" dirty="0" smtClean="0"/>
              <a:t>children</a:t>
            </a:r>
            <a:r>
              <a:rPr lang="en-US" dirty="0" smtClean="0"/>
              <a:t> and </a:t>
            </a:r>
            <a:r>
              <a:rPr lang="en-US" b="1" dirty="0" smtClean="0"/>
              <a:t>parents </a:t>
            </a:r>
            <a:r>
              <a:rPr lang="en-US" dirty="0" smtClean="0"/>
              <a:t>living in a very  poverty or disadvantaged context,</a:t>
            </a:r>
            <a:r>
              <a:rPr lang="en-US" b="1" dirty="0" smtClean="0"/>
              <a:t> people </a:t>
            </a:r>
            <a:r>
              <a:rPr lang="en-US" dirty="0" smtClean="0"/>
              <a:t>with great economic problem that need pedagogical or psychological support.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7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Target </a:t>
            </a:r>
            <a:r>
              <a:rPr lang="it-IT" dirty="0" err="1" smtClean="0"/>
              <a:t>group</a:t>
            </a:r>
            <a:endParaRPr lang="it-IT" dirty="0"/>
          </a:p>
        </p:txBody>
      </p:sp>
      <p:sp>
        <p:nvSpPr>
          <p:cNvPr id="4" name="Ovale 3"/>
          <p:cNvSpPr/>
          <p:nvPr/>
        </p:nvSpPr>
        <p:spPr>
          <a:xfrm>
            <a:off x="3505200" y="3365500"/>
            <a:ext cx="2273300" cy="1219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Collaborative team </a:t>
            </a: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 flipV="1">
            <a:off x="5308600" y="2438400"/>
            <a:ext cx="469900" cy="1003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4" idx="2"/>
          </p:cNvCxnSpPr>
          <p:nvPr/>
        </p:nvCxnSpPr>
        <p:spPr>
          <a:xfrm flipH="1">
            <a:off x="1866900" y="3975100"/>
            <a:ext cx="16383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H="1">
            <a:off x="2969084" y="4406152"/>
            <a:ext cx="1031416" cy="8643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5308600" y="4406152"/>
            <a:ext cx="520700" cy="10421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/>
          <p:nvPr/>
        </p:nvCxnSpPr>
        <p:spPr>
          <a:xfrm flipH="1" flipV="1">
            <a:off x="3505200" y="2438400"/>
            <a:ext cx="558800" cy="1003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5778500" y="3975100"/>
            <a:ext cx="15875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/>
          <p:cNvSpPr txBox="1"/>
          <p:nvPr/>
        </p:nvSpPr>
        <p:spPr>
          <a:xfrm>
            <a:off x="2578100" y="1905000"/>
            <a:ext cx="187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Educators</a:t>
            </a:r>
            <a:r>
              <a:rPr lang="it-IT" dirty="0" smtClean="0"/>
              <a:t>, </a:t>
            </a:r>
            <a:r>
              <a:rPr lang="it-IT" dirty="0" err="1" smtClean="0"/>
              <a:t>Phycologists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47" name="CasellaDiTesto 46"/>
          <p:cNvSpPr txBox="1"/>
          <p:nvPr/>
        </p:nvSpPr>
        <p:spPr>
          <a:xfrm>
            <a:off x="5575300" y="2171700"/>
            <a:ext cx="1663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Coordinators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8" name="CasellaDiTesto 47"/>
          <p:cNvSpPr txBox="1"/>
          <p:nvPr/>
        </p:nvSpPr>
        <p:spPr>
          <a:xfrm>
            <a:off x="7366000" y="369570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Parents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9" name="CasellaDiTesto 48"/>
          <p:cNvSpPr txBox="1"/>
          <p:nvPr/>
        </p:nvSpPr>
        <p:spPr>
          <a:xfrm>
            <a:off x="5308600" y="5448300"/>
            <a:ext cx="29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Comminity</a:t>
            </a:r>
            <a:r>
              <a:rPr lang="it-IT" dirty="0" smtClean="0"/>
              <a:t> </a:t>
            </a:r>
            <a:r>
              <a:rPr lang="it-IT" dirty="0" err="1" smtClean="0"/>
              <a:t>stakeholdes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0" name="CasellaDiTesto 49"/>
          <p:cNvSpPr txBox="1"/>
          <p:nvPr/>
        </p:nvSpPr>
        <p:spPr>
          <a:xfrm>
            <a:off x="2019300" y="5270500"/>
            <a:ext cx="2044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Administrators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1" name="CasellaDiTesto 50"/>
          <p:cNvSpPr txBox="1"/>
          <p:nvPr/>
        </p:nvSpPr>
        <p:spPr>
          <a:xfrm>
            <a:off x="723900" y="3441700"/>
            <a:ext cx="147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 smtClean="0"/>
          </a:p>
          <a:p>
            <a:r>
              <a:rPr lang="it-IT" dirty="0" smtClean="0"/>
              <a:t>Students, </a:t>
            </a:r>
            <a:r>
              <a:rPr lang="it-IT" dirty="0" err="1"/>
              <a:t>C</a:t>
            </a:r>
            <a:r>
              <a:rPr lang="it-IT" dirty="0" err="1" smtClean="0"/>
              <a:t>hildrens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2039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Needs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Empower individuals through collaboration in groups </a:t>
            </a:r>
          </a:p>
          <a:p>
            <a:r>
              <a:rPr lang="en-US" dirty="0" smtClean="0"/>
              <a:t>Encourage educators and advisors to reflect on their practices </a:t>
            </a:r>
          </a:p>
          <a:p>
            <a:r>
              <a:rPr lang="en-US" dirty="0" smtClean="0"/>
              <a:t>Promote a process of continuing sharing and improving of practice.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2042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P.A.P.E.R - Help!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3" y="1247426"/>
            <a:ext cx="8730007" cy="5327252"/>
          </a:xfrm>
        </p:spPr>
        <p:txBody>
          <a:bodyPr>
            <a:noAutofit/>
          </a:bodyPr>
          <a:lstStyle/>
          <a:p>
            <a:r>
              <a:rPr lang="en-US" dirty="0" smtClean="0"/>
              <a:t>Plan an activity that introduces the idea of action research to the educators in Naples!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/>
              <a:t>Beginning understanding action research</a:t>
            </a:r>
          </a:p>
          <a:p>
            <a:pPr lvl="1"/>
            <a:r>
              <a:rPr lang="en-US" dirty="0" smtClean="0"/>
              <a:t>Start an action research project that addresses a problem at the Regina </a:t>
            </a:r>
            <a:r>
              <a:rPr lang="en-US" dirty="0" err="1"/>
              <a:t>Paciso</a:t>
            </a:r>
            <a:r>
              <a:rPr lang="en-US" dirty="0"/>
              <a:t> </a:t>
            </a:r>
            <a:r>
              <a:rPr lang="en-US" dirty="0" smtClean="0"/>
              <a:t>Center</a:t>
            </a:r>
          </a:p>
          <a:p>
            <a:pPr marL="514350" indent="-457200"/>
            <a:r>
              <a:rPr lang="en-US" dirty="0" smtClean="0"/>
              <a:t>Context</a:t>
            </a:r>
          </a:p>
          <a:p>
            <a:pPr marL="1072134" lvl="2" indent="-457200"/>
            <a:r>
              <a:rPr lang="en-US" dirty="0" smtClean="0"/>
              <a:t>Researchers - 2 hours to observe educators work</a:t>
            </a:r>
          </a:p>
          <a:p>
            <a:pPr marL="1072134" lvl="2" indent="-457200"/>
            <a:r>
              <a:rPr lang="en-US" dirty="0" smtClean="0"/>
              <a:t>Researchers – 2 hour workshop</a:t>
            </a:r>
          </a:p>
          <a:p>
            <a:pPr marL="1072134" lvl="2" indent="-457200"/>
            <a:r>
              <a:rPr lang="en-US" dirty="0" smtClean="0"/>
              <a:t>Educators have limited English </a:t>
            </a:r>
            <a:r>
              <a:rPr lang="en-US" dirty="0"/>
              <a:t>s</a:t>
            </a:r>
            <a:r>
              <a:rPr lang="en-US" dirty="0" smtClean="0"/>
              <a:t>kills</a:t>
            </a:r>
          </a:p>
          <a:p>
            <a:pPr marL="1072134" lvl="2" indent="-457200"/>
            <a:r>
              <a:rPr lang="en-US" dirty="0" smtClean="0"/>
              <a:t>12-15 (people) Educators, Supervisors, Coordinators 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8845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Group’s Task: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an outline of a plan and schedule for the 2 hour workshop</a:t>
            </a:r>
          </a:p>
          <a:p>
            <a:endParaRPr lang="en-US" dirty="0" smtClean="0"/>
          </a:p>
          <a:p>
            <a:r>
              <a:rPr lang="en-US" dirty="0" smtClean="0"/>
              <a:t>Brief explanation of activities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Identify major challenges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569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Useful information for producers of research </a:t>
            </a:r>
            <a:endParaRPr lang="en-US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and recognize the phases </a:t>
            </a:r>
          </a:p>
          <a:p>
            <a:r>
              <a:rPr lang="en-US" dirty="0" smtClean="0"/>
              <a:t>Remember that the researcher will be the participant in his/her research project </a:t>
            </a:r>
          </a:p>
          <a:p>
            <a:r>
              <a:rPr lang="en-US" dirty="0" smtClean="0"/>
              <a:t>Collect data and analyze it</a:t>
            </a:r>
          </a:p>
          <a:p>
            <a:r>
              <a:rPr lang="en-US" dirty="0" smtClean="0"/>
              <a:t>Consider a full array of data-collection types (quantitative-qualitative) </a:t>
            </a:r>
          </a:p>
          <a:p>
            <a:r>
              <a:rPr lang="en-US" dirty="0" smtClean="0"/>
              <a:t>Decide on the point of entry</a:t>
            </a:r>
          </a:p>
          <a:p>
            <a:r>
              <a:rPr lang="en-US" dirty="0"/>
              <a:t>Construct a realistic plan of action </a:t>
            </a:r>
            <a:r>
              <a:rPr lang="en-US" dirty="0" smtClean="0"/>
              <a:t>for this educational setting </a:t>
            </a:r>
          </a:p>
          <a:p>
            <a:pPr marL="0" indent="0">
              <a:buNone/>
            </a:pPr>
            <a:r>
              <a:rPr lang="en-US" sz="2600" dirty="0" smtClean="0"/>
              <a:t>(Reviewed from: Creswell, 2008, p.616) 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0745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Action Research!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5130" cy="4936392"/>
          </a:xfrm>
        </p:spPr>
        <p:txBody>
          <a:bodyPr>
            <a:normAutofit/>
          </a:bodyPr>
          <a:lstStyle/>
          <a:p>
            <a:r>
              <a:rPr lang="en-US" dirty="0" smtClean="0"/>
              <a:t>When you think of action research what comes to mind?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Examples?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Based on your experience what makes for a successful action research project?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47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61615" cy="5014190"/>
          </a:xfrm>
        </p:spPr>
        <p:txBody>
          <a:bodyPr>
            <a:normAutofit/>
          </a:bodyPr>
          <a:lstStyle/>
          <a:p>
            <a:r>
              <a:rPr lang="en-US" dirty="0" smtClean="0"/>
              <a:t>Practitioner research</a:t>
            </a:r>
          </a:p>
          <a:p>
            <a:r>
              <a:rPr lang="en-US" dirty="0" smtClean="0"/>
              <a:t>Interpreting a particular phenomenon/problem</a:t>
            </a:r>
          </a:p>
          <a:p>
            <a:r>
              <a:rPr lang="en-US" dirty="0" smtClean="0"/>
              <a:t>Solving local, practical problems</a:t>
            </a:r>
          </a:p>
          <a:p>
            <a:r>
              <a:rPr lang="en-US" dirty="0" smtClean="0"/>
              <a:t>Reflecting on the practices </a:t>
            </a:r>
          </a:p>
          <a:p>
            <a:r>
              <a:rPr lang="en-US" dirty="0" smtClean="0"/>
              <a:t>Transforming and emancipating professionals</a:t>
            </a:r>
            <a:endParaRPr lang="en-US" dirty="0"/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A teacher exploring the impact of new education intervention</a:t>
            </a:r>
          </a:p>
          <a:p>
            <a:pPr lvl="1"/>
            <a:r>
              <a:rPr lang="en-US" dirty="0" smtClean="0"/>
              <a:t>An extension worker promoting a community development project     (Merriam &amp; </a:t>
            </a:r>
            <a:r>
              <a:rPr lang="en-US" dirty="0" err="1" smtClean="0"/>
              <a:t>Tisdell</a:t>
            </a:r>
            <a:r>
              <a:rPr lang="en-US" dirty="0" smtClean="0"/>
              <a:t>,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51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Principles of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39" y="1775191"/>
            <a:ext cx="8746084" cy="487986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Focuses on a “problematic situation”</a:t>
            </a:r>
          </a:p>
          <a:p>
            <a:pPr lvl="1"/>
            <a:r>
              <a:rPr lang="en-US" dirty="0" smtClean="0"/>
              <a:t>Solve the problem</a:t>
            </a:r>
          </a:p>
          <a:p>
            <a:pPr lvl="1"/>
            <a:r>
              <a:rPr lang="en-US" dirty="0" smtClean="0"/>
              <a:t>Enhance the positive</a:t>
            </a:r>
          </a:p>
          <a:p>
            <a:pPr lvl="1"/>
            <a:r>
              <a:rPr lang="en-US" dirty="0" smtClean="0"/>
              <a:t>Improvement of practice</a:t>
            </a:r>
          </a:p>
          <a:p>
            <a:pPr lvl="1"/>
            <a:endParaRPr lang="en-US" dirty="0"/>
          </a:p>
          <a:p>
            <a:pPr marL="164592" indent="0">
              <a:buNone/>
            </a:pPr>
            <a:r>
              <a:rPr lang="en-US" dirty="0" smtClean="0"/>
              <a:t>Action research is oriented toward some action or cycle of actions that organizational or community members …are taking… to address a particular problematic situation.” (Herr &amp; Anderson, 2015,p.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7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Principles of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083" y="1775191"/>
            <a:ext cx="8746085" cy="4895937"/>
          </a:xfrm>
        </p:spPr>
        <p:txBody>
          <a:bodyPr/>
          <a:lstStyle/>
          <a:p>
            <a:pPr marL="514350" indent="-514350">
              <a:buAutoNum type="arabicPeriod" startAt="2"/>
            </a:pPr>
            <a:r>
              <a:rPr lang="en-US" dirty="0" smtClean="0"/>
              <a:t>Action Research Process: Continuous </a:t>
            </a:r>
            <a:r>
              <a:rPr lang="en-US" dirty="0"/>
              <a:t>s</a:t>
            </a:r>
            <a:r>
              <a:rPr lang="en-US" dirty="0" smtClean="0"/>
              <a:t>piral, emergent</a:t>
            </a:r>
          </a:p>
          <a:p>
            <a:pPr marL="914400" lvl="1" indent="-514350"/>
            <a:r>
              <a:rPr lang="en-US" dirty="0" smtClean="0"/>
              <a:t>Plan – what the research/co-research (participants) are going to – first steps</a:t>
            </a:r>
            <a:endParaRPr lang="en-US" dirty="0"/>
          </a:p>
          <a:p>
            <a:pPr marL="914400" lvl="1" indent="-514350"/>
            <a:r>
              <a:rPr lang="en-US" dirty="0" smtClean="0"/>
              <a:t>Act – implementing what is initially planned</a:t>
            </a:r>
          </a:p>
          <a:p>
            <a:pPr marL="914400" lvl="1" indent="-514350"/>
            <a:r>
              <a:rPr lang="en-US" dirty="0" smtClean="0"/>
              <a:t>Observe – observe (collect data) what happened  due to the action</a:t>
            </a:r>
          </a:p>
          <a:p>
            <a:pPr lvl="1"/>
            <a:r>
              <a:rPr lang="en-US" dirty="0" smtClean="0"/>
              <a:t>  Reflect – think deeply about the results and what    	they will for the next plan of action (</a:t>
            </a:r>
            <a:r>
              <a:rPr lang="en-US" dirty="0" err="1" smtClean="0"/>
              <a:t>Kuhne</a:t>
            </a:r>
            <a:r>
              <a:rPr lang="en-US" dirty="0" smtClean="0"/>
              <a:t> &amp; 	Quigley, 1997).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62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40" y="1541412"/>
            <a:ext cx="8686800" cy="49846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3. To some degree the researcher involves participants as co-investigators/researchers.</a:t>
            </a:r>
          </a:p>
          <a:p>
            <a:pPr lvl="1"/>
            <a:r>
              <a:rPr lang="en-US" dirty="0" smtClean="0"/>
              <a:t>Influencing factors</a:t>
            </a:r>
          </a:p>
          <a:p>
            <a:pPr lvl="2"/>
            <a:r>
              <a:rPr lang="en-US" dirty="0" smtClean="0"/>
              <a:t>Shared ownership </a:t>
            </a:r>
          </a:p>
          <a:p>
            <a:pPr lvl="2"/>
            <a:r>
              <a:rPr lang="en-US" dirty="0" smtClean="0"/>
              <a:t>Context</a:t>
            </a:r>
          </a:p>
          <a:p>
            <a:pPr lvl="2"/>
            <a:r>
              <a:rPr lang="en-US" dirty="0" smtClean="0"/>
              <a:t>Different phases of the study</a:t>
            </a:r>
          </a:p>
          <a:p>
            <a:pPr lvl="2"/>
            <a:endParaRPr lang="en-US" dirty="0"/>
          </a:p>
          <a:p>
            <a:pPr marL="0" indent="0">
              <a:buNone/>
            </a:pPr>
            <a:r>
              <a:rPr lang="en-US" dirty="0" smtClean="0"/>
              <a:t>“Active participation is the key to feelings of ownership that motivates people to invest their time and energy to help shape the nature and quality </a:t>
            </a:r>
            <a:r>
              <a:rPr lang="en-US" smtClean="0"/>
              <a:t>of the acts</a:t>
            </a:r>
            <a:r>
              <a:rPr lang="en-US" dirty="0" smtClean="0"/>
              <a:t>, activities and behaviors in which they engage” (Stringer, 2014, p. 31)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6841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815" y="1417638"/>
            <a:ext cx="8673537" cy="5180912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 startAt="4"/>
            </a:pPr>
            <a:r>
              <a:rPr lang="en-US" dirty="0" smtClean="0"/>
              <a:t>Researcher - Insider/Outsider </a:t>
            </a:r>
          </a:p>
          <a:p>
            <a:pPr marL="857250" lvl="1" indent="-457200"/>
            <a:r>
              <a:rPr lang="en-US" dirty="0"/>
              <a:t>	</a:t>
            </a:r>
            <a:r>
              <a:rPr lang="en-US" dirty="0" smtClean="0"/>
              <a:t>Insider to an organization  - (a teacher doing action research in her classroom)</a:t>
            </a:r>
          </a:p>
          <a:p>
            <a:pPr marL="857250" lvl="1" indent="-457200"/>
            <a:r>
              <a:rPr lang="en-US" dirty="0" smtClean="0"/>
              <a:t>Collaborative researcher – (engaging a group of teachers within a school)</a:t>
            </a:r>
          </a:p>
          <a:p>
            <a:pPr marL="857250" lvl="1" indent="-457200"/>
            <a:r>
              <a:rPr lang="en-US" dirty="0" smtClean="0"/>
              <a:t>Outsider – working as researcher within a community that is not your own</a:t>
            </a:r>
          </a:p>
          <a:p>
            <a:pPr marL="0" indent="0">
              <a:buNone/>
            </a:pPr>
            <a:r>
              <a:rPr lang="en-US" dirty="0" smtClean="0"/>
              <a:t>“Action research seeks to develop and maintain social and interpersonal interactions that are non-exploitive and enhance the social and emotional lives of all people who participate” (Stringer, 2014, p. 23).</a:t>
            </a:r>
          </a:p>
        </p:txBody>
      </p:sp>
    </p:spTree>
    <p:extLst>
      <p:ext uri="{BB962C8B-B14F-4D97-AF65-F5344CB8AC3E}">
        <p14:creationId xmlns:p14="http://schemas.microsoft.com/office/powerpoint/2010/main" val="123113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Action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 startAt="5"/>
            </a:pPr>
            <a:r>
              <a:rPr lang="en-US" dirty="0" smtClean="0"/>
              <a:t>Collect and analyze multiple forms of data</a:t>
            </a:r>
          </a:p>
          <a:p>
            <a:pPr marL="914400" lvl="1" indent="-514350"/>
            <a:r>
              <a:rPr lang="en-US" dirty="0" smtClean="0"/>
              <a:t>Most use qualitative forms of data (interviews, field notes, focus groups, document analysis)</a:t>
            </a:r>
          </a:p>
          <a:p>
            <a:pPr marL="914400" lvl="1" indent="-514350"/>
            <a:r>
              <a:rPr lang="en-US" dirty="0" smtClean="0"/>
              <a:t>Quantitative surveys (e.g., assessing the a community problem from the perspective of community members)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03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Action Research Designs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81" y="1600200"/>
            <a:ext cx="8627071" cy="50138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Technical action research guided by an interest to improving control over outcomes;</a:t>
            </a:r>
          </a:p>
          <a:p>
            <a:r>
              <a:rPr lang="en-US" dirty="0" smtClean="0"/>
              <a:t>2. Practical  action research guided by interest in education or enlightening practitioners so they can act more wisely and prudently;</a:t>
            </a:r>
          </a:p>
          <a:p>
            <a:r>
              <a:rPr lang="en-US" dirty="0" smtClean="0"/>
              <a:t>3. Critical or </a:t>
            </a:r>
            <a:r>
              <a:rPr lang="en-US" dirty="0" smtClean="0">
                <a:solidFill>
                  <a:srgbClr val="000000"/>
                </a:solidFill>
              </a:rPr>
              <a:t>participatory </a:t>
            </a:r>
            <a:r>
              <a:rPr lang="en-US" dirty="0" smtClean="0"/>
              <a:t>action research guided by an interest in emancipating people/groups from irrationality, unsustainability and injustice (</a:t>
            </a:r>
            <a:r>
              <a:rPr lang="en-US" dirty="0" err="1" smtClean="0"/>
              <a:t>Kemmis</a:t>
            </a:r>
            <a:r>
              <a:rPr lang="en-US" dirty="0" smtClean="0"/>
              <a:t>, </a:t>
            </a:r>
            <a:r>
              <a:rPr lang="en-US" dirty="0" err="1" smtClean="0"/>
              <a:t>McTagger</a:t>
            </a:r>
            <a:r>
              <a:rPr lang="en-US" dirty="0" smtClean="0"/>
              <a:t>, &amp; Nixon, 2014, p. 14).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77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2859</TotalTime>
  <Words>804</Words>
  <Application>Microsoft Macintosh PowerPoint</Application>
  <PresentationFormat>Presentazione su schermo (4:3)</PresentationFormat>
  <Paragraphs>143</Paragraphs>
  <Slides>18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Module</vt:lpstr>
      <vt:lpstr>Introducing Action Research to the Regina Paciso Center</vt:lpstr>
      <vt:lpstr>Action Research!</vt:lpstr>
      <vt:lpstr>Action Research</vt:lpstr>
      <vt:lpstr>Principles of Action Research</vt:lpstr>
      <vt:lpstr>Principles of Action Research</vt:lpstr>
      <vt:lpstr>Principles of Action Research</vt:lpstr>
      <vt:lpstr>Principles of Action Research</vt:lpstr>
      <vt:lpstr>Principles of Action Research</vt:lpstr>
      <vt:lpstr>Types of Action Research Designs </vt:lpstr>
      <vt:lpstr>Participatory action research PAR</vt:lpstr>
      <vt:lpstr>Stringer’s Action Research Plan </vt:lpstr>
      <vt:lpstr>Limitations of action research</vt:lpstr>
      <vt:lpstr>Regina Paciso Center: Background of our Project</vt:lpstr>
      <vt:lpstr>Target group</vt:lpstr>
      <vt:lpstr>Needs</vt:lpstr>
      <vt:lpstr>P.A.P.E.R - Help!</vt:lpstr>
      <vt:lpstr>Each Group’s Task: </vt:lpstr>
      <vt:lpstr>Useful information for producers of research </vt:lpstr>
    </vt:vector>
  </TitlesOfParts>
  <Company>Penn State Harrisburg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Research</dc:title>
  <dc:creator>Edward Taylor</dc:creator>
  <cp:lastModifiedBy>monica</cp:lastModifiedBy>
  <cp:revision>33</cp:revision>
  <dcterms:created xsi:type="dcterms:W3CDTF">2015-01-22T08:19:31Z</dcterms:created>
  <dcterms:modified xsi:type="dcterms:W3CDTF">2015-01-27T16:59:26Z</dcterms:modified>
</cp:coreProperties>
</file>