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2" r:id="rId2"/>
    <p:sldId id="257" r:id="rId3"/>
    <p:sldId id="260" r:id="rId4"/>
    <p:sldId id="258" r:id="rId5"/>
    <p:sldId id="261" r:id="rId6"/>
    <p:sldId id="262" r:id="rId7"/>
    <p:sldId id="273" r:id="rId8"/>
    <p:sldId id="263" r:id="rId9"/>
    <p:sldId id="264" r:id="rId10"/>
    <p:sldId id="270" r:id="rId11"/>
    <p:sldId id="265" r:id="rId12"/>
    <p:sldId id="266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975" autoAdjust="0"/>
  </p:normalViewPr>
  <p:slideViewPr>
    <p:cSldViewPr>
      <p:cViewPr varScale="1">
        <p:scale>
          <a:sx n="57" d="100"/>
          <a:sy n="57" d="100"/>
        </p:scale>
        <p:origin x="-17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41EAD5-C1B3-4521-B4F8-FC208D4F3312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9020AA0E-C254-4F77-A7BD-A9C46AB9468F}">
      <dgm:prSet phldrT="[Testo]" custT="1"/>
      <dgm:spPr>
        <a:noFill/>
        <a:ln>
          <a:solidFill>
            <a:srgbClr val="C0000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t-IT" sz="1800" dirty="0" err="1" smtClean="0">
              <a:solidFill>
                <a:schemeClr val="tx1"/>
              </a:solidFill>
            </a:rPr>
            <a:t>Linguistic</a:t>
          </a:r>
          <a:r>
            <a:rPr lang="it-IT" sz="1800" dirty="0" smtClean="0">
              <a:solidFill>
                <a:schemeClr val="tx1"/>
              </a:solidFill>
            </a:rPr>
            <a:t> </a:t>
          </a:r>
          <a:r>
            <a:rPr lang="it-IT" sz="1800" dirty="0" err="1" smtClean="0">
              <a:solidFill>
                <a:schemeClr val="tx1"/>
              </a:solidFill>
            </a:rPr>
            <a:t>traslation</a:t>
          </a:r>
          <a:r>
            <a:rPr lang="it-IT" sz="1800" dirty="0" smtClean="0">
              <a:solidFill>
                <a:schemeClr val="tx1"/>
              </a:solidFill>
            </a:rPr>
            <a:t> and </a:t>
          </a:r>
          <a:r>
            <a:rPr lang="it-IT" sz="1800" dirty="0" err="1" smtClean="0">
              <a:solidFill>
                <a:schemeClr val="tx1"/>
              </a:solidFill>
            </a:rPr>
            <a:t>adaptation</a:t>
          </a:r>
          <a:r>
            <a:rPr lang="it-IT" sz="1800" dirty="0" smtClean="0">
              <a:solidFill>
                <a:schemeClr val="tx1"/>
              </a:solidFill>
            </a:rPr>
            <a:t> to </a:t>
          </a:r>
          <a:r>
            <a:rPr lang="it-IT" sz="1800" dirty="0" err="1" smtClean="0">
              <a:solidFill>
                <a:schemeClr val="tx1"/>
              </a:solidFill>
            </a:rPr>
            <a:t>italian</a:t>
          </a:r>
          <a:r>
            <a:rPr lang="it-IT" sz="1800" dirty="0" smtClean="0">
              <a:solidFill>
                <a:schemeClr val="tx1"/>
              </a:solidFill>
            </a:rPr>
            <a:t> </a:t>
          </a:r>
          <a:r>
            <a:rPr lang="it-IT" sz="1800" dirty="0" err="1" smtClean="0">
              <a:solidFill>
                <a:schemeClr val="tx1"/>
              </a:solidFill>
            </a:rPr>
            <a:t>context</a:t>
          </a:r>
          <a:endParaRPr lang="it-IT" sz="1800" dirty="0">
            <a:solidFill>
              <a:schemeClr val="tx1"/>
            </a:solidFill>
          </a:endParaRPr>
        </a:p>
      </dgm:t>
    </dgm:pt>
    <dgm:pt modelId="{063C57B3-222F-4FD4-BBB9-D3BE1A11B779}" type="parTrans" cxnId="{81D41A7C-17EE-464E-BE2F-90BC502BD931}">
      <dgm:prSet/>
      <dgm:spPr/>
      <dgm:t>
        <a:bodyPr/>
        <a:lstStyle/>
        <a:p>
          <a:endParaRPr lang="it-IT"/>
        </a:p>
      </dgm:t>
    </dgm:pt>
    <dgm:pt modelId="{ACA1DEAA-779D-45AB-AD14-71124A64F363}" type="sibTrans" cxnId="{81D41A7C-17EE-464E-BE2F-90BC502BD931}">
      <dgm:prSet/>
      <dgm:spPr>
        <a:solidFill>
          <a:srgbClr val="C52521"/>
        </a:solidFill>
        <a:ln>
          <a:solidFill>
            <a:srgbClr val="C00000"/>
          </a:solidFill>
        </a:ln>
      </dgm:spPr>
      <dgm:t>
        <a:bodyPr/>
        <a:lstStyle/>
        <a:p>
          <a:endParaRPr lang="it-IT"/>
        </a:p>
      </dgm:t>
    </dgm:pt>
    <dgm:pt modelId="{543E8ED5-830C-4D80-97A3-2AA967BB9741}">
      <dgm:prSet phldrT="[Testo]" custT="1"/>
      <dgm:spPr>
        <a:noFill/>
        <a:ln>
          <a:solidFill>
            <a:srgbClr val="C0000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t-IT" sz="1800" dirty="0" err="1" smtClean="0">
              <a:solidFill>
                <a:schemeClr val="tx1"/>
              </a:solidFill>
            </a:rPr>
            <a:t>Pilot</a:t>
          </a:r>
          <a:r>
            <a:rPr lang="it-IT" sz="1800" dirty="0" smtClean="0">
              <a:solidFill>
                <a:schemeClr val="tx1"/>
              </a:solidFill>
            </a:rPr>
            <a:t> </a:t>
          </a:r>
          <a:r>
            <a:rPr lang="it-IT" sz="1800" dirty="0" err="1" smtClean="0">
              <a:solidFill>
                <a:schemeClr val="tx1"/>
              </a:solidFill>
            </a:rPr>
            <a:t>group</a:t>
          </a:r>
          <a:endParaRPr lang="it-IT" sz="1800" dirty="0">
            <a:solidFill>
              <a:schemeClr val="tx1"/>
            </a:solidFill>
          </a:endParaRPr>
        </a:p>
      </dgm:t>
    </dgm:pt>
    <dgm:pt modelId="{D6648D3F-9BF0-4C64-AEBF-5C11C63EE811}" type="parTrans" cxnId="{C4A92503-35B7-42A5-8D0F-CA78FDC40246}">
      <dgm:prSet/>
      <dgm:spPr/>
      <dgm:t>
        <a:bodyPr/>
        <a:lstStyle/>
        <a:p>
          <a:endParaRPr lang="it-IT"/>
        </a:p>
      </dgm:t>
    </dgm:pt>
    <dgm:pt modelId="{D22455C1-8916-4C87-A85D-2D6BA6F1662C}" type="sibTrans" cxnId="{C4A92503-35B7-42A5-8D0F-CA78FDC40246}">
      <dgm:prSet/>
      <dgm:spPr>
        <a:solidFill>
          <a:srgbClr val="C52521"/>
        </a:solidFill>
        <a:ln>
          <a:solidFill>
            <a:srgbClr val="C00000"/>
          </a:solidFill>
        </a:ln>
      </dgm:spPr>
      <dgm:t>
        <a:bodyPr/>
        <a:lstStyle/>
        <a:p>
          <a:endParaRPr lang="it-IT"/>
        </a:p>
      </dgm:t>
    </dgm:pt>
    <dgm:pt modelId="{CB45F83D-30C0-4EC0-86D2-A222D6FB521C}">
      <dgm:prSet phldrT="[Testo]" custT="1"/>
      <dgm:spPr>
        <a:noFill/>
        <a:ln>
          <a:solidFill>
            <a:srgbClr val="C0000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t-IT" sz="1800" dirty="0" smtClean="0">
              <a:solidFill>
                <a:schemeClr val="tx1"/>
              </a:solidFill>
            </a:rPr>
            <a:t>1° </a:t>
          </a:r>
          <a:r>
            <a:rPr lang="it-IT" sz="1800" dirty="0" err="1" smtClean="0">
              <a:solidFill>
                <a:schemeClr val="tx1"/>
              </a:solidFill>
            </a:rPr>
            <a:t>Pre</a:t>
          </a:r>
          <a:r>
            <a:rPr lang="it-IT" sz="1800" dirty="0" smtClean="0">
              <a:solidFill>
                <a:schemeClr val="tx1"/>
              </a:solidFill>
            </a:rPr>
            <a:t> Test </a:t>
          </a:r>
          <a:endParaRPr lang="it-IT" sz="1800" dirty="0">
            <a:solidFill>
              <a:schemeClr val="tx1"/>
            </a:solidFill>
          </a:endParaRPr>
        </a:p>
      </dgm:t>
    </dgm:pt>
    <dgm:pt modelId="{73953B3E-0A0B-447B-9916-158C3C8DC3B9}" type="parTrans" cxnId="{A595A5E6-B401-499B-89B4-A04EF1768EA0}">
      <dgm:prSet/>
      <dgm:spPr/>
      <dgm:t>
        <a:bodyPr/>
        <a:lstStyle/>
        <a:p>
          <a:endParaRPr lang="it-IT"/>
        </a:p>
      </dgm:t>
    </dgm:pt>
    <dgm:pt modelId="{7BAD7DA2-D071-4F0F-AD5D-1795C4819E16}" type="sibTrans" cxnId="{A595A5E6-B401-499B-89B4-A04EF1768EA0}">
      <dgm:prSet/>
      <dgm:spPr>
        <a:solidFill>
          <a:srgbClr val="C52521"/>
        </a:solidFill>
        <a:ln>
          <a:solidFill>
            <a:srgbClr val="C00000"/>
          </a:solidFill>
        </a:ln>
      </dgm:spPr>
      <dgm:t>
        <a:bodyPr/>
        <a:lstStyle/>
        <a:p>
          <a:endParaRPr lang="it-IT"/>
        </a:p>
      </dgm:t>
    </dgm:pt>
    <dgm:pt modelId="{DCEDD909-DF67-40D6-B669-D00E16D1E29D}">
      <dgm:prSet phldrT="[Testo]" custT="1"/>
      <dgm:spPr>
        <a:noFill/>
        <a:ln>
          <a:solidFill>
            <a:srgbClr val="C0000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t-IT" sz="1800" dirty="0" smtClean="0">
              <a:solidFill>
                <a:schemeClr val="tx1"/>
              </a:solidFill>
            </a:rPr>
            <a:t>2° </a:t>
          </a:r>
          <a:r>
            <a:rPr lang="it-IT" sz="1800" dirty="0" err="1" smtClean="0">
              <a:solidFill>
                <a:schemeClr val="tx1"/>
              </a:solidFill>
            </a:rPr>
            <a:t>Pre</a:t>
          </a:r>
          <a:r>
            <a:rPr lang="it-IT" sz="1800" dirty="0" smtClean="0">
              <a:solidFill>
                <a:schemeClr val="tx1"/>
              </a:solidFill>
            </a:rPr>
            <a:t> Test </a:t>
          </a:r>
          <a:endParaRPr lang="it-IT" sz="1800" dirty="0">
            <a:solidFill>
              <a:schemeClr val="tx1"/>
            </a:solidFill>
          </a:endParaRPr>
        </a:p>
      </dgm:t>
    </dgm:pt>
    <dgm:pt modelId="{B92F01C1-0575-4E45-B278-A83E2F7E90F7}" type="parTrans" cxnId="{6430A064-C296-469B-8426-9E095205AA48}">
      <dgm:prSet/>
      <dgm:spPr/>
      <dgm:t>
        <a:bodyPr/>
        <a:lstStyle/>
        <a:p>
          <a:endParaRPr lang="it-IT"/>
        </a:p>
      </dgm:t>
    </dgm:pt>
    <dgm:pt modelId="{B1A42BEE-C4A2-411D-9095-5CDCA5984B04}" type="sibTrans" cxnId="{6430A064-C296-469B-8426-9E095205AA48}">
      <dgm:prSet/>
      <dgm:spPr>
        <a:solidFill>
          <a:srgbClr val="C52521"/>
        </a:solidFill>
        <a:ln>
          <a:solidFill>
            <a:srgbClr val="C00000"/>
          </a:solidFill>
        </a:ln>
      </dgm:spPr>
      <dgm:t>
        <a:bodyPr/>
        <a:lstStyle/>
        <a:p>
          <a:endParaRPr lang="it-IT"/>
        </a:p>
      </dgm:t>
    </dgm:pt>
    <dgm:pt modelId="{3C6FD822-F984-4C77-8162-8CEC2EF1B5D5}">
      <dgm:prSet phldrT="[Testo]" custT="1"/>
      <dgm:spPr>
        <a:noFill/>
        <a:ln>
          <a:solidFill>
            <a:srgbClr val="C0000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t-IT" sz="1800" dirty="0" smtClean="0">
              <a:solidFill>
                <a:schemeClr val="tx1"/>
              </a:solidFill>
            </a:rPr>
            <a:t>Administration</a:t>
          </a:r>
          <a:endParaRPr lang="it-IT" sz="1800" dirty="0">
            <a:solidFill>
              <a:schemeClr val="tx1"/>
            </a:solidFill>
          </a:endParaRPr>
        </a:p>
      </dgm:t>
    </dgm:pt>
    <dgm:pt modelId="{7B6E28FD-A4BC-4277-8459-C5A4DE294C0C}" type="parTrans" cxnId="{6DD058DD-4E13-4CDA-A598-0762ECC012CA}">
      <dgm:prSet/>
      <dgm:spPr/>
      <dgm:t>
        <a:bodyPr/>
        <a:lstStyle/>
        <a:p>
          <a:endParaRPr lang="it-IT"/>
        </a:p>
      </dgm:t>
    </dgm:pt>
    <dgm:pt modelId="{67D6D3B2-A0C5-482A-A8D1-64125469F5FB}" type="sibTrans" cxnId="{6DD058DD-4E13-4CDA-A598-0762ECC012CA}">
      <dgm:prSet/>
      <dgm:spPr/>
      <dgm:t>
        <a:bodyPr/>
        <a:lstStyle/>
        <a:p>
          <a:endParaRPr lang="it-IT"/>
        </a:p>
      </dgm:t>
    </dgm:pt>
    <dgm:pt modelId="{70CA0998-80EB-4ECD-99A4-5A2B9D6D8B9F}" type="pres">
      <dgm:prSet presAssocID="{E541EAD5-C1B3-4521-B4F8-FC208D4F3312}" presName="linearFlow" presStyleCnt="0">
        <dgm:presLayoutVars>
          <dgm:resizeHandles val="exact"/>
        </dgm:presLayoutVars>
      </dgm:prSet>
      <dgm:spPr/>
    </dgm:pt>
    <dgm:pt modelId="{6EA8A19B-830D-4B08-B8D8-DE0FCDB98D12}" type="pres">
      <dgm:prSet presAssocID="{9020AA0E-C254-4F77-A7BD-A9C46AB9468F}" presName="node" presStyleLbl="node1" presStyleIdx="0" presStyleCnt="5" custScaleY="198077" custLinFactNeighborX="-432" custLinFactNeighborY="-3740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B5E4E6F-7623-47C4-B918-BCC6E58A3FAA}" type="pres">
      <dgm:prSet presAssocID="{ACA1DEAA-779D-45AB-AD14-71124A64F363}" presName="sibTrans" presStyleLbl="sibTrans2D1" presStyleIdx="0" presStyleCnt="4"/>
      <dgm:spPr/>
      <dgm:t>
        <a:bodyPr/>
        <a:lstStyle/>
        <a:p>
          <a:endParaRPr lang="it-IT"/>
        </a:p>
      </dgm:t>
    </dgm:pt>
    <dgm:pt modelId="{D23BC982-7D81-4B9C-A635-BF8CD3C8FA3D}" type="pres">
      <dgm:prSet presAssocID="{ACA1DEAA-779D-45AB-AD14-71124A64F363}" presName="connectorText" presStyleLbl="sibTrans2D1" presStyleIdx="0" presStyleCnt="4"/>
      <dgm:spPr/>
      <dgm:t>
        <a:bodyPr/>
        <a:lstStyle/>
        <a:p>
          <a:endParaRPr lang="it-IT"/>
        </a:p>
      </dgm:t>
    </dgm:pt>
    <dgm:pt modelId="{5F36081B-6412-4C9D-8695-473BF4B28456}" type="pres">
      <dgm:prSet presAssocID="{543E8ED5-830C-4D80-97A3-2AA967BB974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6EEC415-DBE5-40D9-B8E0-2E676E8641A7}" type="pres">
      <dgm:prSet presAssocID="{D22455C1-8916-4C87-A85D-2D6BA6F1662C}" presName="sibTrans" presStyleLbl="sibTrans2D1" presStyleIdx="1" presStyleCnt="4"/>
      <dgm:spPr/>
      <dgm:t>
        <a:bodyPr/>
        <a:lstStyle/>
        <a:p>
          <a:endParaRPr lang="it-IT"/>
        </a:p>
      </dgm:t>
    </dgm:pt>
    <dgm:pt modelId="{F5168FEC-FCB5-4441-B476-A3C55F4303AC}" type="pres">
      <dgm:prSet presAssocID="{D22455C1-8916-4C87-A85D-2D6BA6F1662C}" presName="connectorText" presStyleLbl="sibTrans2D1" presStyleIdx="1" presStyleCnt="4"/>
      <dgm:spPr/>
      <dgm:t>
        <a:bodyPr/>
        <a:lstStyle/>
        <a:p>
          <a:endParaRPr lang="it-IT"/>
        </a:p>
      </dgm:t>
    </dgm:pt>
    <dgm:pt modelId="{096C01EA-0B0C-4D29-BCFC-EEF2181C4FDE}" type="pres">
      <dgm:prSet presAssocID="{CB45F83D-30C0-4EC0-86D2-A222D6FB521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14187CE-7FE1-4E1F-A8C4-278557203EBA}" type="pres">
      <dgm:prSet presAssocID="{7BAD7DA2-D071-4F0F-AD5D-1795C4819E16}" presName="sibTrans" presStyleLbl="sibTrans2D1" presStyleIdx="2" presStyleCnt="4"/>
      <dgm:spPr/>
      <dgm:t>
        <a:bodyPr/>
        <a:lstStyle/>
        <a:p>
          <a:endParaRPr lang="it-IT"/>
        </a:p>
      </dgm:t>
    </dgm:pt>
    <dgm:pt modelId="{F87A9AC1-DA2B-446C-80AF-4C6523F30BE9}" type="pres">
      <dgm:prSet presAssocID="{7BAD7DA2-D071-4F0F-AD5D-1795C4819E16}" presName="connectorText" presStyleLbl="sibTrans2D1" presStyleIdx="2" presStyleCnt="4"/>
      <dgm:spPr/>
      <dgm:t>
        <a:bodyPr/>
        <a:lstStyle/>
        <a:p>
          <a:endParaRPr lang="it-IT"/>
        </a:p>
      </dgm:t>
    </dgm:pt>
    <dgm:pt modelId="{9DBE983A-AFDA-4E69-AC33-BECC9C8C2B02}" type="pres">
      <dgm:prSet presAssocID="{DCEDD909-DF67-40D6-B669-D00E16D1E29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064A3AA-8071-4F00-A1DC-3DDBA9F633C3}" type="pres">
      <dgm:prSet presAssocID="{B1A42BEE-C4A2-411D-9095-5CDCA5984B04}" presName="sibTrans" presStyleLbl="sibTrans2D1" presStyleIdx="3" presStyleCnt="4"/>
      <dgm:spPr/>
      <dgm:t>
        <a:bodyPr/>
        <a:lstStyle/>
        <a:p>
          <a:endParaRPr lang="it-IT"/>
        </a:p>
      </dgm:t>
    </dgm:pt>
    <dgm:pt modelId="{F856DFB0-FE34-4485-A7D6-EA4C9A9F8373}" type="pres">
      <dgm:prSet presAssocID="{B1A42BEE-C4A2-411D-9095-5CDCA5984B04}" presName="connectorText" presStyleLbl="sibTrans2D1" presStyleIdx="3" presStyleCnt="4"/>
      <dgm:spPr/>
      <dgm:t>
        <a:bodyPr/>
        <a:lstStyle/>
        <a:p>
          <a:endParaRPr lang="it-IT"/>
        </a:p>
      </dgm:t>
    </dgm:pt>
    <dgm:pt modelId="{6F0C0BA6-B2D2-4FEB-9CF9-33FB1BEA5FBD}" type="pres">
      <dgm:prSet presAssocID="{3C6FD822-F984-4C77-8162-8CEC2EF1B5D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A556E5C-83DA-4256-92DD-0440CB159F4D}" type="presOf" srcId="{ACA1DEAA-779D-45AB-AD14-71124A64F363}" destId="{D23BC982-7D81-4B9C-A635-BF8CD3C8FA3D}" srcOrd="1" destOrd="0" presId="urn:microsoft.com/office/officeart/2005/8/layout/process2"/>
    <dgm:cxn modelId="{9D527531-ABED-459D-A3B3-1C99CB1F9253}" type="presOf" srcId="{CB45F83D-30C0-4EC0-86D2-A222D6FB521C}" destId="{096C01EA-0B0C-4D29-BCFC-EEF2181C4FDE}" srcOrd="0" destOrd="0" presId="urn:microsoft.com/office/officeart/2005/8/layout/process2"/>
    <dgm:cxn modelId="{6DD058DD-4E13-4CDA-A598-0762ECC012CA}" srcId="{E541EAD5-C1B3-4521-B4F8-FC208D4F3312}" destId="{3C6FD822-F984-4C77-8162-8CEC2EF1B5D5}" srcOrd="4" destOrd="0" parTransId="{7B6E28FD-A4BC-4277-8459-C5A4DE294C0C}" sibTransId="{67D6D3B2-A0C5-482A-A8D1-64125469F5FB}"/>
    <dgm:cxn modelId="{CD303F76-8537-44CE-94C3-194B135B7C74}" type="presOf" srcId="{D22455C1-8916-4C87-A85D-2D6BA6F1662C}" destId="{06EEC415-DBE5-40D9-B8E0-2E676E8641A7}" srcOrd="0" destOrd="0" presId="urn:microsoft.com/office/officeart/2005/8/layout/process2"/>
    <dgm:cxn modelId="{0FA5CCB0-9B2F-4F7D-A6DD-5681779E9884}" type="presOf" srcId="{7BAD7DA2-D071-4F0F-AD5D-1795C4819E16}" destId="{314187CE-7FE1-4E1F-A8C4-278557203EBA}" srcOrd="0" destOrd="0" presId="urn:microsoft.com/office/officeart/2005/8/layout/process2"/>
    <dgm:cxn modelId="{6C240101-8F7C-405C-9E20-71E116DB9721}" type="presOf" srcId="{9020AA0E-C254-4F77-A7BD-A9C46AB9468F}" destId="{6EA8A19B-830D-4B08-B8D8-DE0FCDB98D12}" srcOrd="0" destOrd="0" presId="urn:microsoft.com/office/officeart/2005/8/layout/process2"/>
    <dgm:cxn modelId="{1DF3B5C1-1BB6-4ED8-9561-A967B72066ED}" type="presOf" srcId="{D22455C1-8916-4C87-A85D-2D6BA6F1662C}" destId="{F5168FEC-FCB5-4441-B476-A3C55F4303AC}" srcOrd="1" destOrd="0" presId="urn:microsoft.com/office/officeart/2005/8/layout/process2"/>
    <dgm:cxn modelId="{ACE5318E-C3BB-4DAA-A4BF-CA655FD774C0}" type="presOf" srcId="{DCEDD909-DF67-40D6-B669-D00E16D1E29D}" destId="{9DBE983A-AFDA-4E69-AC33-BECC9C8C2B02}" srcOrd="0" destOrd="0" presId="urn:microsoft.com/office/officeart/2005/8/layout/process2"/>
    <dgm:cxn modelId="{B77DF78C-0CFC-4F52-9E0A-99D1E4103903}" type="presOf" srcId="{543E8ED5-830C-4D80-97A3-2AA967BB9741}" destId="{5F36081B-6412-4C9D-8695-473BF4B28456}" srcOrd="0" destOrd="0" presId="urn:microsoft.com/office/officeart/2005/8/layout/process2"/>
    <dgm:cxn modelId="{81D41A7C-17EE-464E-BE2F-90BC502BD931}" srcId="{E541EAD5-C1B3-4521-B4F8-FC208D4F3312}" destId="{9020AA0E-C254-4F77-A7BD-A9C46AB9468F}" srcOrd="0" destOrd="0" parTransId="{063C57B3-222F-4FD4-BBB9-D3BE1A11B779}" sibTransId="{ACA1DEAA-779D-45AB-AD14-71124A64F363}"/>
    <dgm:cxn modelId="{69C8C08E-B018-4859-97A0-7C791FFF21D2}" type="presOf" srcId="{E541EAD5-C1B3-4521-B4F8-FC208D4F3312}" destId="{70CA0998-80EB-4ECD-99A4-5A2B9D6D8B9F}" srcOrd="0" destOrd="0" presId="urn:microsoft.com/office/officeart/2005/8/layout/process2"/>
    <dgm:cxn modelId="{FEC8AF63-F054-48D3-8791-ACE7F58C9CA1}" type="presOf" srcId="{B1A42BEE-C4A2-411D-9095-5CDCA5984B04}" destId="{F856DFB0-FE34-4485-A7D6-EA4C9A9F8373}" srcOrd="1" destOrd="0" presId="urn:microsoft.com/office/officeart/2005/8/layout/process2"/>
    <dgm:cxn modelId="{C4A92503-35B7-42A5-8D0F-CA78FDC40246}" srcId="{E541EAD5-C1B3-4521-B4F8-FC208D4F3312}" destId="{543E8ED5-830C-4D80-97A3-2AA967BB9741}" srcOrd="1" destOrd="0" parTransId="{D6648D3F-9BF0-4C64-AEBF-5C11C63EE811}" sibTransId="{D22455C1-8916-4C87-A85D-2D6BA6F1662C}"/>
    <dgm:cxn modelId="{D78EC849-2EA1-4ECE-8ABF-6A7922BD991A}" type="presOf" srcId="{3C6FD822-F984-4C77-8162-8CEC2EF1B5D5}" destId="{6F0C0BA6-B2D2-4FEB-9CF9-33FB1BEA5FBD}" srcOrd="0" destOrd="0" presId="urn:microsoft.com/office/officeart/2005/8/layout/process2"/>
    <dgm:cxn modelId="{6430A064-C296-469B-8426-9E095205AA48}" srcId="{E541EAD5-C1B3-4521-B4F8-FC208D4F3312}" destId="{DCEDD909-DF67-40D6-B669-D00E16D1E29D}" srcOrd="3" destOrd="0" parTransId="{B92F01C1-0575-4E45-B278-A83E2F7E90F7}" sibTransId="{B1A42BEE-C4A2-411D-9095-5CDCA5984B04}"/>
    <dgm:cxn modelId="{A595A5E6-B401-499B-89B4-A04EF1768EA0}" srcId="{E541EAD5-C1B3-4521-B4F8-FC208D4F3312}" destId="{CB45F83D-30C0-4EC0-86D2-A222D6FB521C}" srcOrd="2" destOrd="0" parTransId="{73953B3E-0A0B-447B-9916-158C3C8DC3B9}" sibTransId="{7BAD7DA2-D071-4F0F-AD5D-1795C4819E16}"/>
    <dgm:cxn modelId="{FE679034-1AFF-49A5-B62A-6E6553767CF5}" type="presOf" srcId="{B1A42BEE-C4A2-411D-9095-5CDCA5984B04}" destId="{F064A3AA-8071-4F00-A1DC-3DDBA9F633C3}" srcOrd="0" destOrd="0" presId="urn:microsoft.com/office/officeart/2005/8/layout/process2"/>
    <dgm:cxn modelId="{6BE2C1A0-2587-4FC6-A381-045940B75891}" type="presOf" srcId="{7BAD7DA2-D071-4F0F-AD5D-1795C4819E16}" destId="{F87A9AC1-DA2B-446C-80AF-4C6523F30BE9}" srcOrd="1" destOrd="0" presId="urn:microsoft.com/office/officeart/2005/8/layout/process2"/>
    <dgm:cxn modelId="{CE5017A9-B34E-4566-A293-D65554E38B09}" type="presOf" srcId="{ACA1DEAA-779D-45AB-AD14-71124A64F363}" destId="{2B5E4E6F-7623-47C4-B918-BCC6E58A3FAA}" srcOrd="0" destOrd="0" presId="urn:microsoft.com/office/officeart/2005/8/layout/process2"/>
    <dgm:cxn modelId="{473180C2-44E0-4225-BDCA-9AB88FD1DF75}" type="presParOf" srcId="{70CA0998-80EB-4ECD-99A4-5A2B9D6D8B9F}" destId="{6EA8A19B-830D-4B08-B8D8-DE0FCDB98D12}" srcOrd="0" destOrd="0" presId="urn:microsoft.com/office/officeart/2005/8/layout/process2"/>
    <dgm:cxn modelId="{85BB52E6-A78D-4E68-8F95-BE34BAF09A34}" type="presParOf" srcId="{70CA0998-80EB-4ECD-99A4-5A2B9D6D8B9F}" destId="{2B5E4E6F-7623-47C4-B918-BCC6E58A3FAA}" srcOrd="1" destOrd="0" presId="urn:microsoft.com/office/officeart/2005/8/layout/process2"/>
    <dgm:cxn modelId="{1C0342B8-A2FB-4561-A558-C34FCC80B5AA}" type="presParOf" srcId="{2B5E4E6F-7623-47C4-B918-BCC6E58A3FAA}" destId="{D23BC982-7D81-4B9C-A635-BF8CD3C8FA3D}" srcOrd="0" destOrd="0" presId="urn:microsoft.com/office/officeart/2005/8/layout/process2"/>
    <dgm:cxn modelId="{9E922694-E580-44D7-B560-672378A72825}" type="presParOf" srcId="{70CA0998-80EB-4ECD-99A4-5A2B9D6D8B9F}" destId="{5F36081B-6412-4C9D-8695-473BF4B28456}" srcOrd="2" destOrd="0" presId="urn:microsoft.com/office/officeart/2005/8/layout/process2"/>
    <dgm:cxn modelId="{4D119578-0025-49EE-B61E-32835051F0DE}" type="presParOf" srcId="{70CA0998-80EB-4ECD-99A4-5A2B9D6D8B9F}" destId="{06EEC415-DBE5-40D9-B8E0-2E676E8641A7}" srcOrd="3" destOrd="0" presId="urn:microsoft.com/office/officeart/2005/8/layout/process2"/>
    <dgm:cxn modelId="{478FB893-64FC-4313-9262-3BC293E75B87}" type="presParOf" srcId="{06EEC415-DBE5-40D9-B8E0-2E676E8641A7}" destId="{F5168FEC-FCB5-4441-B476-A3C55F4303AC}" srcOrd="0" destOrd="0" presId="urn:microsoft.com/office/officeart/2005/8/layout/process2"/>
    <dgm:cxn modelId="{27B85045-8CDE-4E51-8955-62297A37BC67}" type="presParOf" srcId="{70CA0998-80EB-4ECD-99A4-5A2B9D6D8B9F}" destId="{096C01EA-0B0C-4D29-BCFC-EEF2181C4FDE}" srcOrd="4" destOrd="0" presId="urn:microsoft.com/office/officeart/2005/8/layout/process2"/>
    <dgm:cxn modelId="{6F7D1088-1175-4B50-B2E6-13C904B32EA9}" type="presParOf" srcId="{70CA0998-80EB-4ECD-99A4-5A2B9D6D8B9F}" destId="{314187CE-7FE1-4E1F-A8C4-278557203EBA}" srcOrd="5" destOrd="0" presId="urn:microsoft.com/office/officeart/2005/8/layout/process2"/>
    <dgm:cxn modelId="{3F8D2949-9BDA-40A1-9B59-FDBF42199F65}" type="presParOf" srcId="{314187CE-7FE1-4E1F-A8C4-278557203EBA}" destId="{F87A9AC1-DA2B-446C-80AF-4C6523F30BE9}" srcOrd="0" destOrd="0" presId="urn:microsoft.com/office/officeart/2005/8/layout/process2"/>
    <dgm:cxn modelId="{50FE3797-B18D-41A0-A065-D58D3FA2347D}" type="presParOf" srcId="{70CA0998-80EB-4ECD-99A4-5A2B9D6D8B9F}" destId="{9DBE983A-AFDA-4E69-AC33-BECC9C8C2B02}" srcOrd="6" destOrd="0" presId="urn:microsoft.com/office/officeart/2005/8/layout/process2"/>
    <dgm:cxn modelId="{46AC5391-A658-498C-9290-5B498A146E1F}" type="presParOf" srcId="{70CA0998-80EB-4ECD-99A4-5A2B9D6D8B9F}" destId="{F064A3AA-8071-4F00-A1DC-3DDBA9F633C3}" srcOrd="7" destOrd="0" presId="urn:microsoft.com/office/officeart/2005/8/layout/process2"/>
    <dgm:cxn modelId="{170F81C1-00D5-450D-9DFB-06DD8E7F7072}" type="presParOf" srcId="{F064A3AA-8071-4F00-A1DC-3DDBA9F633C3}" destId="{F856DFB0-FE34-4485-A7D6-EA4C9A9F8373}" srcOrd="0" destOrd="0" presId="urn:microsoft.com/office/officeart/2005/8/layout/process2"/>
    <dgm:cxn modelId="{1345A63C-1E45-4E3F-B3F7-51107EDFA785}" type="presParOf" srcId="{70CA0998-80EB-4ECD-99A4-5A2B9D6D8B9F}" destId="{6F0C0BA6-B2D2-4FEB-9CF9-33FB1BEA5FBD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8A19B-830D-4B08-B8D8-DE0FCDB98D12}">
      <dsp:nvSpPr>
        <dsp:cNvPr id="0" name=""/>
        <dsp:cNvSpPr/>
      </dsp:nvSpPr>
      <dsp:spPr>
        <a:xfrm>
          <a:off x="838581" y="0"/>
          <a:ext cx="2558775" cy="1267086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rgbClr val="C00000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err="1" smtClean="0">
              <a:solidFill>
                <a:schemeClr val="tx1"/>
              </a:solidFill>
            </a:rPr>
            <a:t>Linguistic</a:t>
          </a:r>
          <a:r>
            <a:rPr lang="it-IT" sz="1800" kern="1200" dirty="0" smtClean="0">
              <a:solidFill>
                <a:schemeClr val="tx1"/>
              </a:solidFill>
            </a:rPr>
            <a:t> </a:t>
          </a:r>
          <a:r>
            <a:rPr lang="it-IT" sz="1800" kern="1200" dirty="0" err="1" smtClean="0">
              <a:solidFill>
                <a:schemeClr val="tx1"/>
              </a:solidFill>
            </a:rPr>
            <a:t>traslation</a:t>
          </a:r>
          <a:r>
            <a:rPr lang="it-IT" sz="1800" kern="1200" dirty="0" smtClean="0">
              <a:solidFill>
                <a:schemeClr val="tx1"/>
              </a:solidFill>
            </a:rPr>
            <a:t> and </a:t>
          </a:r>
          <a:r>
            <a:rPr lang="it-IT" sz="1800" kern="1200" dirty="0" err="1" smtClean="0">
              <a:solidFill>
                <a:schemeClr val="tx1"/>
              </a:solidFill>
            </a:rPr>
            <a:t>adaptation</a:t>
          </a:r>
          <a:r>
            <a:rPr lang="it-IT" sz="1800" kern="1200" dirty="0" smtClean="0">
              <a:solidFill>
                <a:schemeClr val="tx1"/>
              </a:solidFill>
            </a:rPr>
            <a:t> to </a:t>
          </a:r>
          <a:r>
            <a:rPr lang="it-IT" sz="1800" kern="1200" dirty="0" err="1" smtClean="0">
              <a:solidFill>
                <a:schemeClr val="tx1"/>
              </a:solidFill>
            </a:rPr>
            <a:t>italian</a:t>
          </a:r>
          <a:r>
            <a:rPr lang="it-IT" sz="1800" kern="1200" dirty="0" smtClean="0">
              <a:solidFill>
                <a:schemeClr val="tx1"/>
              </a:solidFill>
            </a:rPr>
            <a:t> </a:t>
          </a:r>
          <a:r>
            <a:rPr lang="it-IT" sz="1800" kern="1200" dirty="0" err="1" smtClean="0">
              <a:solidFill>
                <a:schemeClr val="tx1"/>
              </a:solidFill>
            </a:rPr>
            <a:t>context</a:t>
          </a:r>
          <a:endParaRPr lang="it-IT" sz="1800" kern="1200" dirty="0">
            <a:solidFill>
              <a:schemeClr val="tx1"/>
            </a:solidFill>
          </a:endParaRPr>
        </a:p>
      </dsp:txBody>
      <dsp:txXfrm>
        <a:off x="875693" y="37112"/>
        <a:ext cx="2484551" cy="1192862"/>
      </dsp:txXfrm>
    </dsp:sp>
    <dsp:sp modelId="{2B5E4E6F-7623-47C4-B918-BCC6E58A3FAA}">
      <dsp:nvSpPr>
        <dsp:cNvPr id="0" name=""/>
        <dsp:cNvSpPr/>
      </dsp:nvSpPr>
      <dsp:spPr>
        <a:xfrm rot="5370241">
          <a:off x="2003535" y="1284908"/>
          <a:ext cx="242638" cy="287862"/>
        </a:xfrm>
        <a:prstGeom prst="rightArrow">
          <a:avLst>
            <a:gd name="adj1" fmla="val 60000"/>
            <a:gd name="adj2" fmla="val 50000"/>
          </a:avLst>
        </a:prstGeom>
        <a:solidFill>
          <a:srgbClr val="C52521"/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/>
        </a:p>
      </dsp:txBody>
      <dsp:txXfrm rot="-5400000">
        <a:off x="2038180" y="1307521"/>
        <a:ext cx="172718" cy="169847"/>
      </dsp:txXfrm>
    </dsp:sp>
    <dsp:sp modelId="{5F36081B-6412-4C9D-8695-473BF4B28456}">
      <dsp:nvSpPr>
        <dsp:cNvPr id="0" name=""/>
        <dsp:cNvSpPr/>
      </dsp:nvSpPr>
      <dsp:spPr>
        <a:xfrm>
          <a:off x="849635" y="1590592"/>
          <a:ext cx="2558775" cy="639693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rgbClr val="C00000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err="1" smtClean="0">
              <a:solidFill>
                <a:schemeClr val="tx1"/>
              </a:solidFill>
            </a:rPr>
            <a:t>Pilot</a:t>
          </a:r>
          <a:r>
            <a:rPr lang="it-IT" sz="1800" kern="1200" dirty="0" smtClean="0">
              <a:solidFill>
                <a:schemeClr val="tx1"/>
              </a:solidFill>
            </a:rPr>
            <a:t> </a:t>
          </a:r>
          <a:r>
            <a:rPr lang="it-IT" sz="1800" kern="1200" dirty="0" err="1" smtClean="0">
              <a:solidFill>
                <a:schemeClr val="tx1"/>
              </a:solidFill>
            </a:rPr>
            <a:t>group</a:t>
          </a:r>
          <a:endParaRPr lang="it-IT" sz="1800" kern="1200" dirty="0">
            <a:solidFill>
              <a:schemeClr val="tx1"/>
            </a:solidFill>
          </a:endParaRPr>
        </a:p>
      </dsp:txBody>
      <dsp:txXfrm>
        <a:off x="868371" y="1609328"/>
        <a:ext cx="2521303" cy="602221"/>
      </dsp:txXfrm>
    </dsp:sp>
    <dsp:sp modelId="{06EEC415-DBE5-40D9-B8E0-2E676E8641A7}">
      <dsp:nvSpPr>
        <dsp:cNvPr id="0" name=""/>
        <dsp:cNvSpPr/>
      </dsp:nvSpPr>
      <dsp:spPr>
        <a:xfrm rot="5400000">
          <a:off x="2009080" y="2246278"/>
          <a:ext cx="239885" cy="287862"/>
        </a:xfrm>
        <a:prstGeom prst="rightArrow">
          <a:avLst>
            <a:gd name="adj1" fmla="val 60000"/>
            <a:gd name="adj2" fmla="val 50000"/>
          </a:avLst>
        </a:prstGeom>
        <a:solidFill>
          <a:srgbClr val="C52521"/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/>
        </a:p>
      </dsp:txBody>
      <dsp:txXfrm rot="-5400000">
        <a:off x="2042664" y="2270267"/>
        <a:ext cx="172718" cy="167920"/>
      </dsp:txXfrm>
    </dsp:sp>
    <dsp:sp modelId="{096C01EA-0B0C-4D29-BCFC-EEF2181C4FDE}">
      <dsp:nvSpPr>
        <dsp:cNvPr id="0" name=""/>
        <dsp:cNvSpPr/>
      </dsp:nvSpPr>
      <dsp:spPr>
        <a:xfrm>
          <a:off x="849635" y="2550133"/>
          <a:ext cx="2558775" cy="639693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rgbClr val="C00000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solidFill>
                <a:schemeClr val="tx1"/>
              </a:solidFill>
            </a:rPr>
            <a:t>1° </a:t>
          </a:r>
          <a:r>
            <a:rPr lang="it-IT" sz="1800" kern="1200" dirty="0" err="1" smtClean="0">
              <a:solidFill>
                <a:schemeClr val="tx1"/>
              </a:solidFill>
            </a:rPr>
            <a:t>Pre</a:t>
          </a:r>
          <a:r>
            <a:rPr lang="it-IT" sz="1800" kern="1200" dirty="0" smtClean="0">
              <a:solidFill>
                <a:schemeClr val="tx1"/>
              </a:solidFill>
            </a:rPr>
            <a:t> Test </a:t>
          </a:r>
          <a:endParaRPr lang="it-IT" sz="1800" kern="1200" dirty="0">
            <a:solidFill>
              <a:schemeClr val="tx1"/>
            </a:solidFill>
          </a:endParaRPr>
        </a:p>
      </dsp:txBody>
      <dsp:txXfrm>
        <a:off x="868371" y="2568869"/>
        <a:ext cx="2521303" cy="602221"/>
      </dsp:txXfrm>
    </dsp:sp>
    <dsp:sp modelId="{314187CE-7FE1-4E1F-A8C4-278557203EBA}">
      <dsp:nvSpPr>
        <dsp:cNvPr id="0" name=""/>
        <dsp:cNvSpPr/>
      </dsp:nvSpPr>
      <dsp:spPr>
        <a:xfrm rot="5400000">
          <a:off x="2009080" y="3205819"/>
          <a:ext cx="239885" cy="287862"/>
        </a:xfrm>
        <a:prstGeom prst="rightArrow">
          <a:avLst>
            <a:gd name="adj1" fmla="val 60000"/>
            <a:gd name="adj2" fmla="val 50000"/>
          </a:avLst>
        </a:prstGeom>
        <a:solidFill>
          <a:srgbClr val="C52521"/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/>
        </a:p>
      </dsp:txBody>
      <dsp:txXfrm rot="-5400000">
        <a:off x="2042664" y="3229808"/>
        <a:ext cx="172718" cy="167920"/>
      </dsp:txXfrm>
    </dsp:sp>
    <dsp:sp modelId="{9DBE983A-AFDA-4E69-AC33-BECC9C8C2B02}">
      <dsp:nvSpPr>
        <dsp:cNvPr id="0" name=""/>
        <dsp:cNvSpPr/>
      </dsp:nvSpPr>
      <dsp:spPr>
        <a:xfrm>
          <a:off x="849635" y="3509674"/>
          <a:ext cx="2558775" cy="639693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rgbClr val="C00000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solidFill>
                <a:schemeClr val="tx1"/>
              </a:solidFill>
            </a:rPr>
            <a:t>2° </a:t>
          </a:r>
          <a:r>
            <a:rPr lang="it-IT" sz="1800" kern="1200" dirty="0" err="1" smtClean="0">
              <a:solidFill>
                <a:schemeClr val="tx1"/>
              </a:solidFill>
            </a:rPr>
            <a:t>Pre</a:t>
          </a:r>
          <a:r>
            <a:rPr lang="it-IT" sz="1800" kern="1200" dirty="0" smtClean="0">
              <a:solidFill>
                <a:schemeClr val="tx1"/>
              </a:solidFill>
            </a:rPr>
            <a:t> Test </a:t>
          </a:r>
          <a:endParaRPr lang="it-IT" sz="1800" kern="1200" dirty="0">
            <a:solidFill>
              <a:schemeClr val="tx1"/>
            </a:solidFill>
          </a:endParaRPr>
        </a:p>
      </dsp:txBody>
      <dsp:txXfrm>
        <a:off x="868371" y="3528410"/>
        <a:ext cx="2521303" cy="602221"/>
      </dsp:txXfrm>
    </dsp:sp>
    <dsp:sp modelId="{F064A3AA-8071-4F00-A1DC-3DDBA9F633C3}">
      <dsp:nvSpPr>
        <dsp:cNvPr id="0" name=""/>
        <dsp:cNvSpPr/>
      </dsp:nvSpPr>
      <dsp:spPr>
        <a:xfrm rot="5400000">
          <a:off x="2009080" y="4165360"/>
          <a:ext cx="239885" cy="287862"/>
        </a:xfrm>
        <a:prstGeom prst="rightArrow">
          <a:avLst>
            <a:gd name="adj1" fmla="val 60000"/>
            <a:gd name="adj2" fmla="val 50000"/>
          </a:avLst>
        </a:prstGeom>
        <a:solidFill>
          <a:srgbClr val="C52521"/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/>
        </a:p>
      </dsp:txBody>
      <dsp:txXfrm rot="-5400000">
        <a:off x="2042664" y="4189349"/>
        <a:ext cx="172718" cy="167920"/>
      </dsp:txXfrm>
    </dsp:sp>
    <dsp:sp modelId="{6F0C0BA6-B2D2-4FEB-9CF9-33FB1BEA5FBD}">
      <dsp:nvSpPr>
        <dsp:cNvPr id="0" name=""/>
        <dsp:cNvSpPr/>
      </dsp:nvSpPr>
      <dsp:spPr>
        <a:xfrm>
          <a:off x="849635" y="4469214"/>
          <a:ext cx="2558775" cy="639693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rgbClr val="C00000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solidFill>
                <a:schemeClr val="tx1"/>
              </a:solidFill>
            </a:rPr>
            <a:t>Administration</a:t>
          </a:r>
          <a:endParaRPr lang="it-IT" sz="1800" kern="1200" dirty="0">
            <a:solidFill>
              <a:schemeClr val="tx1"/>
            </a:solidFill>
          </a:endParaRPr>
        </a:p>
      </dsp:txBody>
      <dsp:txXfrm>
        <a:off x="868371" y="4487950"/>
        <a:ext cx="2521303" cy="6022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CF85B-DB64-47ED-87EB-55175A4665AA}" type="datetimeFigureOut">
              <a:rPr lang="it-IT" smtClean="0"/>
              <a:t>19/12/2014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71E41-FFD0-4708-AE44-E9A80EA3C3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6970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To </a:t>
            </a:r>
            <a:r>
              <a:rPr lang="it-IT" dirty="0" err="1" smtClean="0"/>
              <a:t>explain</a:t>
            </a:r>
            <a:r>
              <a:rPr lang="it-IT" dirty="0" smtClean="0"/>
              <a:t>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personalised</a:t>
            </a:r>
            <a:r>
              <a:rPr lang="it-IT" dirty="0" smtClean="0"/>
              <a:t> </a:t>
            </a:r>
            <a:r>
              <a:rPr lang="it-IT" dirty="0" err="1" smtClean="0"/>
              <a:t>learning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could</a:t>
            </a:r>
            <a:r>
              <a:rPr lang="it-IT" baseline="0" dirty="0" smtClean="0"/>
              <a:t> </a:t>
            </a:r>
            <a:r>
              <a:rPr lang="it-IT" baseline="0" dirty="0" err="1" smtClean="0"/>
              <a:t>require</a:t>
            </a:r>
            <a:r>
              <a:rPr lang="it-IT" baseline="0" dirty="0" smtClean="0"/>
              <a:t> a </a:t>
            </a:r>
            <a:r>
              <a:rPr lang="it-IT" baseline="0" dirty="0" err="1" smtClean="0"/>
              <a:t>lot</a:t>
            </a:r>
            <a:r>
              <a:rPr lang="it-IT" baseline="0" dirty="0" smtClean="0"/>
              <a:t> of time so </a:t>
            </a:r>
            <a:r>
              <a:rPr lang="it-IT" baseline="0" dirty="0" err="1" smtClean="0"/>
              <a:t>I’m</a:t>
            </a:r>
            <a:r>
              <a:rPr lang="it-IT" baseline="0" dirty="0" smtClean="0"/>
              <a:t> </a:t>
            </a:r>
            <a:r>
              <a:rPr lang="it-IT" baseline="0" dirty="0" err="1" smtClean="0"/>
              <a:t>trying</a:t>
            </a:r>
            <a:r>
              <a:rPr lang="it-IT" baseline="0" dirty="0" smtClean="0"/>
              <a:t> just to </a:t>
            </a:r>
            <a:r>
              <a:rPr lang="it-IT" baseline="0" dirty="0" err="1" smtClean="0"/>
              <a:t>focalize</a:t>
            </a:r>
            <a:r>
              <a:rPr lang="it-IT" baseline="0" dirty="0" smtClean="0"/>
              <a:t> the general </a:t>
            </a:r>
            <a:r>
              <a:rPr lang="it-IT" baseline="0" dirty="0" err="1" smtClean="0"/>
              <a:t>problem</a:t>
            </a:r>
            <a:r>
              <a:rPr lang="it-IT" baseline="0" dirty="0" smtClean="0"/>
              <a:t> of </a:t>
            </a:r>
            <a:r>
              <a:rPr lang="it-IT" baseline="0" dirty="0" err="1" smtClean="0"/>
              <a:t>research</a:t>
            </a:r>
            <a:r>
              <a:rPr lang="it-IT" baseline="0" dirty="0" smtClean="0"/>
              <a:t> from </a:t>
            </a:r>
            <a:r>
              <a:rPr lang="it-IT" baseline="0" dirty="0" err="1" smtClean="0"/>
              <a:t>which</a:t>
            </a:r>
            <a:r>
              <a:rPr lang="it-IT" baseline="0" dirty="0" smtClean="0"/>
              <a:t> I </a:t>
            </a:r>
            <a:r>
              <a:rPr lang="it-IT" baseline="0" dirty="0" err="1" smtClean="0"/>
              <a:t>started</a:t>
            </a:r>
            <a:r>
              <a:rPr lang="it-IT" baseline="0" dirty="0" smtClean="0"/>
              <a:t> </a:t>
            </a:r>
            <a:r>
              <a:rPr lang="it-IT" baseline="0" dirty="0" err="1" smtClean="0"/>
              <a:t>my</a:t>
            </a:r>
            <a:r>
              <a:rPr lang="it-IT" baseline="0" dirty="0" smtClean="0"/>
              <a:t> work.</a:t>
            </a:r>
          </a:p>
          <a:p>
            <a:endParaRPr lang="it-IT" baseline="0" dirty="0" smtClean="0"/>
          </a:p>
          <a:p>
            <a:r>
              <a:rPr lang="it-IT" baseline="0" dirty="0" err="1" smtClean="0"/>
              <a:t>Personalization</a:t>
            </a:r>
            <a:r>
              <a:rPr lang="it-IT" baseline="0" dirty="0" smtClean="0"/>
              <a:t> can be </a:t>
            </a:r>
            <a:r>
              <a:rPr lang="it-IT" baseline="0" dirty="0" err="1" smtClean="0"/>
              <a:t>defined</a:t>
            </a:r>
            <a:r>
              <a:rPr lang="it-IT" baseline="0" dirty="0" smtClean="0"/>
              <a:t> </a:t>
            </a:r>
            <a:r>
              <a:rPr lang="it-IT" baseline="0" dirty="0" err="1" smtClean="0"/>
              <a:t>as</a:t>
            </a:r>
            <a:r>
              <a:rPr lang="it-IT" baseline="0" dirty="0" smtClean="0"/>
              <a:t> a </a:t>
            </a:r>
            <a:r>
              <a:rPr lang="it-IT" baseline="0" dirty="0" err="1" smtClean="0"/>
              <a:t>perspective</a:t>
            </a:r>
            <a:r>
              <a:rPr lang="it-IT" baseline="0" dirty="0" smtClean="0"/>
              <a:t> or a trend </a:t>
            </a:r>
            <a:r>
              <a:rPr lang="it-IT" baseline="0" dirty="0" err="1" smtClean="0"/>
              <a:t>because</a:t>
            </a:r>
            <a:r>
              <a:rPr lang="it-IT" baseline="0" dirty="0" smtClean="0"/>
              <a:t> </a:t>
            </a:r>
            <a:r>
              <a:rPr lang="it-IT" baseline="0" dirty="0" err="1" smtClean="0"/>
              <a:t>is</a:t>
            </a:r>
            <a:r>
              <a:rPr lang="it-IT" baseline="0" dirty="0" smtClean="0"/>
              <a:t> a </a:t>
            </a:r>
            <a:r>
              <a:rPr lang="it-IT" baseline="0" dirty="0" err="1" smtClean="0"/>
              <a:t>direction</a:t>
            </a:r>
            <a:r>
              <a:rPr lang="it-IT" baseline="0" dirty="0" smtClean="0"/>
              <a:t> </a:t>
            </a:r>
            <a:r>
              <a:rPr lang="it-IT" baseline="0" dirty="0" err="1" smtClean="0"/>
              <a:t>followed</a:t>
            </a:r>
            <a:r>
              <a:rPr lang="it-IT" baseline="0" dirty="0" smtClean="0"/>
              <a:t> by </a:t>
            </a:r>
            <a:r>
              <a:rPr lang="it-IT" baseline="0" dirty="0" err="1" smtClean="0"/>
              <a:t>people</a:t>
            </a:r>
            <a:r>
              <a:rPr lang="it-IT" baseline="0" dirty="0" smtClean="0"/>
              <a:t> in the production and in the </a:t>
            </a:r>
            <a:r>
              <a:rPr lang="it-IT" baseline="0" dirty="0" err="1" smtClean="0"/>
              <a:t>consume</a:t>
            </a:r>
            <a:r>
              <a:rPr lang="it-IT" baseline="0" dirty="0" smtClean="0"/>
              <a:t> of </a:t>
            </a:r>
            <a:r>
              <a:rPr lang="it-IT" baseline="0" dirty="0" err="1" smtClean="0"/>
              <a:t>good</a:t>
            </a:r>
            <a:r>
              <a:rPr lang="it-IT" baseline="0" dirty="0" smtClean="0"/>
              <a:t> and </a:t>
            </a:r>
            <a:r>
              <a:rPr lang="it-IT" baseline="0" dirty="0" err="1" smtClean="0"/>
              <a:t>services</a:t>
            </a:r>
            <a:r>
              <a:rPr lang="it-IT" baseline="0" dirty="0" smtClean="0"/>
              <a:t>. </a:t>
            </a:r>
            <a:r>
              <a:rPr lang="it-IT" baseline="0" dirty="0" err="1" smtClean="0"/>
              <a:t>Thanks</a:t>
            </a:r>
            <a:r>
              <a:rPr lang="it-IT" baseline="0" dirty="0" smtClean="0"/>
              <a:t> to the use of </a:t>
            </a:r>
            <a:r>
              <a:rPr lang="it-IT" baseline="0" dirty="0" err="1" smtClean="0"/>
              <a:t>technology</a:t>
            </a:r>
            <a:r>
              <a:rPr lang="it-IT" baseline="0" dirty="0" smtClean="0"/>
              <a:t> the production and the </a:t>
            </a:r>
            <a:r>
              <a:rPr lang="it-IT" baseline="0" dirty="0" err="1" smtClean="0"/>
              <a:t>distribution</a:t>
            </a:r>
            <a:r>
              <a:rPr lang="it-IT" baseline="0" dirty="0" smtClean="0"/>
              <a:t> </a:t>
            </a:r>
            <a:r>
              <a:rPr lang="it-IT" baseline="0" dirty="0" err="1" smtClean="0"/>
              <a:t>chains</a:t>
            </a:r>
            <a:r>
              <a:rPr lang="it-IT" baseline="0" dirty="0" smtClean="0"/>
              <a:t> of </a:t>
            </a:r>
            <a:r>
              <a:rPr lang="it-IT" baseline="0" dirty="0" err="1" smtClean="0"/>
              <a:t>every</a:t>
            </a:r>
            <a:r>
              <a:rPr lang="it-IT" baseline="0" dirty="0" smtClean="0"/>
              <a:t> </a:t>
            </a:r>
            <a:r>
              <a:rPr lang="it-IT" baseline="0" dirty="0" err="1" smtClean="0"/>
              <a:t>good</a:t>
            </a:r>
            <a:r>
              <a:rPr lang="it-IT" baseline="0" dirty="0" smtClean="0"/>
              <a:t> and service can be </a:t>
            </a:r>
            <a:r>
              <a:rPr lang="it-IT" baseline="0" dirty="0" err="1" smtClean="0"/>
              <a:t>flexibilized</a:t>
            </a:r>
            <a:r>
              <a:rPr lang="it-IT" baseline="0" dirty="0" smtClean="0"/>
              <a:t> to </a:t>
            </a:r>
            <a:r>
              <a:rPr lang="it-IT" baseline="0" dirty="0" err="1" smtClean="0"/>
              <a:t>fit</a:t>
            </a:r>
            <a:r>
              <a:rPr lang="it-IT" baseline="0" dirty="0" smtClean="0"/>
              <a:t> the </a:t>
            </a:r>
            <a:r>
              <a:rPr lang="it-IT" baseline="0" dirty="0" err="1" smtClean="0"/>
              <a:t>requests</a:t>
            </a:r>
            <a:r>
              <a:rPr lang="it-IT" baseline="0" dirty="0" smtClean="0"/>
              <a:t> of </a:t>
            </a:r>
            <a:r>
              <a:rPr lang="it-IT" baseline="0" dirty="0" err="1" smtClean="0"/>
              <a:t>customers</a:t>
            </a:r>
            <a:r>
              <a:rPr lang="it-IT" baseline="0" dirty="0" smtClean="0"/>
              <a:t>. </a:t>
            </a:r>
            <a:r>
              <a:rPr lang="it-IT" baseline="0" dirty="0" err="1" smtClean="0"/>
              <a:t>We</a:t>
            </a:r>
            <a:r>
              <a:rPr lang="it-IT" baseline="0" dirty="0" smtClean="0"/>
              <a:t> can </a:t>
            </a:r>
            <a:r>
              <a:rPr lang="it-IT" baseline="0" dirty="0" err="1" smtClean="0"/>
              <a:t>think</a:t>
            </a:r>
            <a:r>
              <a:rPr lang="it-IT" baseline="0" dirty="0" smtClean="0"/>
              <a:t> to mobile </a:t>
            </a:r>
            <a:r>
              <a:rPr lang="it-IT" baseline="0" dirty="0" err="1" smtClean="0"/>
              <a:t>phone</a:t>
            </a:r>
            <a:r>
              <a:rPr lang="it-IT" baseline="0" dirty="0" smtClean="0"/>
              <a:t> </a:t>
            </a:r>
            <a:r>
              <a:rPr lang="it-IT" baseline="0" dirty="0" err="1" smtClean="0"/>
              <a:t>where</a:t>
            </a:r>
            <a:r>
              <a:rPr lang="it-IT" baseline="0" dirty="0" smtClean="0"/>
              <a:t> </a:t>
            </a:r>
            <a:r>
              <a:rPr lang="it-IT" baseline="0" dirty="0" err="1" smtClean="0"/>
              <a:t>we</a:t>
            </a:r>
            <a:r>
              <a:rPr lang="it-IT" baseline="0" dirty="0" smtClean="0"/>
              <a:t> can </a:t>
            </a:r>
            <a:r>
              <a:rPr lang="it-IT" baseline="0" dirty="0" err="1" smtClean="0"/>
              <a:t>choose</a:t>
            </a:r>
            <a:r>
              <a:rPr lang="it-IT" baseline="0" dirty="0" smtClean="0"/>
              <a:t> </a:t>
            </a:r>
            <a:r>
              <a:rPr lang="it-IT" baseline="0" dirty="0" err="1" smtClean="0"/>
              <a:t>which</a:t>
            </a:r>
            <a:r>
              <a:rPr lang="it-IT" baseline="0" dirty="0" smtClean="0"/>
              <a:t> </a:t>
            </a:r>
            <a:r>
              <a:rPr lang="it-IT" baseline="0" dirty="0" err="1" smtClean="0"/>
              <a:t>app</a:t>
            </a:r>
            <a:r>
              <a:rPr lang="it-IT" baseline="0" dirty="0" smtClean="0"/>
              <a:t> to </a:t>
            </a:r>
            <a:r>
              <a:rPr lang="it-IT" baseline="0" dirty="0" err="1" smtClean="0"/>
              <a:t>install</a:t>
            </a:r>
            <a:r>
              <a:rPr lang="it-IT" baseline="0" dirty="0" smtClean="0"/>
              <a:t>, </a:t>
            </a:r>
            <a:r>
              <a:rPr lang="it-IT" baseline="0" dirty="0" err="1" smtClean="0"/>
              <a:t>we</a:t>
            </a:r>
            <a:r>
              <a:rPr lang="it-IT" baseline="0" dirty="0" smtClean="0"/>
              <a:t> can </a:t>
            </a:r>
            <a:r>
              <a:rPr lang="it-IT" baseline="0" dirty="0" err="1" smtClean="0"/>
              <a:t>think</a:t>
            </a:r>
            <a:r>
              <a:rPr lang="it-IT" baseline="0" dirty="0" smtClean="0"/>
              <a:t> to Nike ID a web service </a:t>
            </a:r>
            <a:r>
              <a:rPr lang="it-IT" baseline="0" dirty="0" err="1" smtClean="0"/>
              <a:t>where</a:t>
            </a:r>
            <a:r>
              <a:rPr lang="it-IT" baseline="0" dirty="0" smtClean="0"/>
              <a:t> </a:t>
            </a:r>
            <a:r>
              <a:rPr lang="it-IT" baseline="0" dirty="0" err="1" smtClean="0"/>
              <a:t>you</a:t>
            </a:r>
            <a:r>
              <a:rPr lang="it-IT" baseline="0" dirty="0" smtClean="0"/>
              <a:t> can create </a:t>
            </a:r>
            <a:r>
              <a:rPr lang="it-IT" baseline="0" dirty="0" err="1" smtClean="0"/>
              <a:t>your</a:t>
            </a:r>
            <a:r>
              <a:rPr lang="it-IT" baseline="0" dirty="0" smtClean="0"/>
              <a:t> NIKE </a:t>
            </a:r>
            <a:r>
              <a:rPr lang="it-IT" baseline="0" dirty="0" err="1" smtClean="0"/>
              <a:t>shoes</a:t>
            </a:r>
            <a:r>
              <a:rPr lang="it-IT" baseline="0" dirty="0" smtClean="0"/>
              <a:t> </a:t>
            </a:r>
            <a:r>
              <a:rPr lang="it-IT" baseline="0" dirty="0" err="1" smtClean="0"/>
              <a:t>deciding</a:t>
            </a:r>
            <a:r>
              <a:rPr lang="it-IT" baseline="0" dirty="0" smtClean="0"/>
              <a:t> </a:t>
            </a:r>
            <a:r>
              <a:rPr lang="it-IT" baseline="0" dirty="0" err="1" smtClean="0"/>
              <a:t>everything</a:t>
            </a:r>
            <a:r>
              <a:rPr lang="it-IT" baseline="0" dirty="0" smtClean="0"/>
              <a:t> from the </a:t>
            </a:r>
            <a:r>
              <a:rPr lang="it-IT" baseline="0" dirty="0" err="1" smtClean="0"/>
              <a:t>shape</a:t>
            </a:r>
            <a:r>
              <a:rPr lang="it-IT" baseline="0" dirty="0" smtClean="0"/>
              <a:t> of the sole to the color of the </a:t>
            </a:r>
            <a:r>
              <a:rPr lang="it-IT" baseline="0" dirty="0" err="1" smtClean="0"/>
              <a:t>stitching</a:t>
            </a:r>
            <a:r>
              <a:rPr lang="it-IT" baseline="0" dirty="0" smtClean="0"/>
              <a:t>, or </a:t>
            </a:r>
            <a:r>
              <a:rPr lang="it-IT" baseline="0" dirty="0" err="1" smtClean="0"/>
              <a:t>we</a:t>
            </a:r>
            <a:r>
              <a:rPr lang="it-IT" baseline="0" dirty="0" smtClean="0"/>
              <a:t> can </a:t>
            </a:r>
            <a:r>
              <a:rPr lang="it-IT" baseline="0" dirty="0" err="1" smtClean="0"/>
              <a:t>think</a:t>
            </a:r>
            <a:r>
              <a:rPr lang="it-IT" baseline="0" dirty="0" smtClean="0"/>
              <a:t> to </a:t>
            </a:r>
            <a:r>
              <a:rPr lang="it-IT" baseline="0" dirty="0" err="1" smtClean="0"/>
              <a:t>services</a:t>
            </a:r>
            <a:r>
              <a:rPr lang="it-IT" baseline="0" dirty="0" smtClean="0"/>
              <a:t>, </a:t>
            </a:r>
            <a:r>
              <a:rPr lang="it-IT" baseline="0" dirty="0" err="1" smtClean="0"/>
              <a:t>especially</a:t>
            </a:r>
            <a:r>
              <a:rPr lang="it-IT" baseline="0" dirty="0" smtClean="0"/>
              <a:t> </a:t>
            </a:r>
            <a:r>
              <a:rPr lang="it-IT" baseline="0" dirty="0" err="1" smtClean="0"/>
              <a:t>when</a:t>
            </a:r>
            <a:r>
              <a:rPr lang="it-IT" baseline="0" dirty="0" smtClean="0"/>
              <a:t> the </a:t>
            </a:r>
            <a:r>
              <a:rPr lang="it-IT" baseline="0" dirty="0" err="1" smtClean="0"/>
              <a:t>person</a:t>
            </a:r>
            <a:r>
              <a:rPr lang="it-IT" baseline="0" dirty="0" smtClean="0"/>
              <a:t> </a:t>
            </a:r>
            <a:r>
              <a:rPr lang="it-IT" baseline="0" dirty="0" err="1" smtClean="0"/>
              <a:t>establish</a:t>
            </a:r>
            <a:r>
              <a:rPr lang="it-IT" baseline="0" dirty="0" smtClean="0"/>
              <a:t> a </a:t>
            </a:r>
            <a:r>
              <a:rPr lang="it-IT" baseline="0" dirty="0" err="1" smtClean="0"/>
              <a:t>relationship</a:t>
            </a:r>
            <a:r>
              <a:rPr lang="it-IT" baseline="0" dirty="0" smtClean="0"/>
              <a:t> with the provider </a:t>
            </a:r>
            <a:r>
              <a:rPr lang="it-IT" baseline="0" dirty="0" err="1" smtClean="0"/>
              <a:t>like</a:t>
            </a:r>
            <a:r>
              <a:rPr lang="it-IT" baseline="0" dirty="0" smtClean="0"/>
              <a:t> the Personal shopper </a:t>
            </a:r>
            <a:r>
              <a:rPr lang="it-IT" baseline="0" dirty="0" err="1" smtClean="0"/>
              <a:t>that</a:t>
            </a:r>
            <a:r>
              <a:rPr lang="it-IT" baseline="0" dirty="0" smtClean="0"/>
              <a:t> </a:t>
            </a:r>
            <a:r>
              <a:rPr lang="it-IT" baseline="0" dirty="0" err="1" smtClean="0"/>
              <a:t>advise</a:t>
            </a:r>
            <a:r>
              <a:rPr lang="it-IT" baseline="0" dirty="0" smtClean="0"/>
              <a:t> </a:t>
            </a:r>
            <a:r>
              <a:rPr lang="it-IT" baseline="0" dirty="0" err="1" smtClean="0"/>
              <a:t>you</a:t>
            </a:r>
            <a:r>
              <a:rPr lang="it-IT" baseline="0" dirty="0" smtClean="0"/>
              <a:t> on the </a:t>
            </a:r>
            <a:r>
              <a:rPr lang="it-IT" baseline="0" dirty="0" err="1" smtClean="0"/>
              <a:t>latest</a:t>
            </a:r>
            <a:r>
              <a:rPr lang="it-IT" baseline="0" dirty="0" smtClean="0"/>
              <a:t> fashion, </a:t>
            </a:r>
            <a:r>
              <a:rPr lang="it-IT" baseline="0" dirty="0" err="1" smtClean="0"/>
              <a:t>helping</a:t>
            </a:r>
            <a:r>
              <a:rPr lang="it-IT" baseline="0" dirty="0" smtClean="0"/>
              <a:t> </a:t>
            </a:r>
            <a:r>
              <a:rPr lang="it-IT" baseline="0" dirty="0" err="1" smtClean="0"/>
              <a:t>you</a:t>
            </a:r>
            <a:r>
              <a:rPr lang="it-IT" baseline="0" dirty="0" smtClean="0"/>
              <a:t> to by </a:t>
            </a:r>
            <a:r>
              <a:rPr lang="it-IT" baseline="0" dirty="0" err="1" smtClean="0"/>
              <a:t>clothes</a:t>
            </a:r>
            <a:r>
              <a:rPr lang="it-IT" baseline="0" dirty="0" smtClean="0"/>
              <a:t> or the </a:t>
            </a:r>
            <a:r>
              <a:rPr lang="it-IT" baseline="0" dirty="0" err="1" smtClean="0"/>
              <a:t>health</a:t>
            </a:r>
            <a:r>
              <a:rPr lang="it-IT" baseline="0" dirty="0" smtClean="0"/>
              <a:t> </a:t>
            </a:r>
            <a:r>
              <a:rPr lang="it-IT" baseline="0" dirty="0" err="1" smtClean="0"/>
              <a:t>national</a:t>
            </a:r>
            <a:r>
              <a:rPr lang="it-IT" baseline="0" dirty="0" smtClean="0"/>
              <a:t> service in </a:t>
            </a:r>
            <a:r>
              <a:rPr lang="it-IT" baseline="0" dirty="0" err="1" smtClean="0"/>
              <a:t>which</a:t>
            </a:r>
            <a:r>
              <a:rPr lang="it-IT" baseline="0" dirty="0" smtClean="0"/>
              <a:t> </a:t>
            </a:r>
            <a:r>
              <a:rPr lang="it-IT" baseline="0" dirty="0" err="1" smtClean="0"/>
              <a:t>professionals</a:t>
            </a:r>
            <a:r>
              <a:rPr lang="it-IT" baseline="0" dirty="0" smtClean="0"/>
              <a:t>, in a continue </a:t>
            </a:r>
            <a:r>
              <a:rPr lang="it-IT" baseline="0" dirty="0" err="1" smtClean="0"/>
              <a:t>dialog</a:t>
            </a:r>
            <a:r>
              <a:rPr lang="it-IT" baseline="0" dirty="0" smtClean="0"/>
              <a:t> with the </a:t>
            </a:r>
            <a:r>
              <a:rPr lang="it-IT" baseline="0" dirty="0" err="1" smtClean="0"/>
              <a:t>patient</a:t>
            </a:r>
            <a:r>
              <a:rPr lang="it-IT" baseline="0" dirty="0" smtClean="0"/>
              <a:t>, </a:t>
            </a:r>
            <a:r>
              <a:rPr lang="it-IT" baseline="0" dirty="0" err="1" smtClean="0"/>
              <a:t>prevent</a:t>
            </a:r>
            <a:r>
              <a:rPr lang="it-IT" baseline="0" dirty="0" smtClean="0"/>
              <a:t> </a:t>
            </a:r>
            <a:r>
              <a:rPr lang="it-IT" baseline="0" dirty="0" err="1" smtClean="0"/>
              <a:t>him</a:t>
            </a:r>
            <a:r>
              <a:rPr lang="it-IT" baseline="0" dirty="0" smtClean="0"/>
              <a:t> from </a:t>
            </a:r>
            <a:r>
              <a:rPr lang="it-IT" baseline="0" dirty="0" err="1" smtClean="0"/>
              <a:t>disease</a:t>
            </a:r>
            <a:r>
              <a:rPr lang="it-IT" baseline="0" dirty="0" smtClean="0"/>
              <a:t>.</a:t>
            </a:r>
          </a:p>
          <a:p>
            <a:endParaRPr lang="it-IT" baseline="0" dirty="0" smtClean="0"/>
          </a:p>
          <a:p>
            <a:endParaRPr lang="it-IT" baseline="0" dirty="0" smtClean="0"/>
          </a:p>
          <a:p>
            <a:r>
              <a:rPr lang="it-IT" baseline="0" dirty="0" err="1" smtClean="0"/>
              <a:t>Personalized</a:t>
            </a:r>
            <a:r>
              <a:rPr lang="it-IT" baseline="0" dirty="0" smtClean="0"/>
              <a:t> </a:t>
            </a:r>
            <a:r>
              <a:rPr lang="it-IT" baseline="0" dirty="0" err="1" smtClean="0"/>
              <a:t>learning</a:t>
            </a:r>
            <a:r>
              <a:rPr lang="it-IT" baseline="0" dirty="0" smtClean="0"/>
              <a:t>  </a:t>
            </a:r>
            <a:r>
              <a:rPr lang="it-IT" baseline="0" dirty="0" err="1" smtClean="0"/>
              <a:t>could</a:t>
            </a:r>
            <a:r>
              <a:rPr lang="it-IT" baseline="0" dirty="0" smtClean="0"/>
              <a:t> be </a:t>
            </a:r>
            <a:r>
              <a:rPr lang="it-IT" baseline="0" dirty="0" err="1" smtClean="0"/>
              <a:t>used</a:t>
            </a:r>
            <a:r>
              <a:rPr lang="it-IT" baseline="0" dirty="0" smtClean="0"/>
              <a:t> </a:t>
            </a:r>
            <a:r>
              <a:rPr lang="it-IT" baseline="0" dirty="0" err="1" smtClean="0"/>
              <a:t>where</a:t>
            </a:r>
            <a:r>
              <a:rPr lang="it-IT" baseline="0" dirty="0" smtClean="0"/>
              <a:t> </a:t>
            </a:r>
            <a:r>
              <a:rPr lang="it-IT" baseline="0" dirty="0" err="1" smtClean="0"/>
              <a:t>normal</a:t>
            </a:r>
            <a:r>
              <a:rPr lang="it-IT" baseline="0" dirty="0" smtClean="0"/>
              <a:t> </a:t>
            </a:r>
            <a:r>
              <a:rPr lang="it-IT" baseline="0" dirty="0" err="1" smtClean="0"/>
              <a:t>sequences</a:t>
            </a:r>
            <a:r>
              <a:rPr lang="it-IT" baseline="0" dirty="0" smtClean="0"/>
              <a:t> in </a:t>
            </a:r>
            <a:r>
              <a:rPr lang="it-IT" baseline="0" dirty="0" err="1" smtClean="0"/>
              <a:t>teaching-learning</a:t>
            </a:r>
            <a:r>
              <a:rPr lang="it-IT" baseline="0" dirty="0" smtClean="0"/>
              <a:t> </a:t>
            </a:r>
            <a:r>
              <a:rPr lang="it-IT" baseline="0" dirty="0" err="1" smtClean="0"/>
              <a:t>dynamics</a:t>
            </a:r>
            <a:r>
              <a:rPr lang="it-IT" baseline="0" dirty="0" smtClean="0"/>
              <a:t> are </a:t>
            </a:r>
            <a:r>
              <a:rPr lang="it-IT" baseline="0" dirty="0" err="1" smtClean="0"/>
              <a:t>not</a:t>
            </a:r>
            <a:r>
              <a:rPr lang="it-IT" baseline="0" dirty="0" smtClean="0"/>
              <a:t> more </a:t>
            </a:r>
            <a:r>
              <a:rPr lang="it-IT" baseline="0" dirty="0" err="1" smtClean="0"/>
              <a:t>satisfying</a:t>
            </a:r>
            <a:r>
              <a:rPr lang="it-IT" baseline="0" dirty="0" smtClean="0"/>
              <a:t>. for </a:t>
            </a:r>
            <a:r>
              <a:rPr lang="it-IT" baseline="0" dirty="0" err="1" smtClean="0"/>
              <a:t>example</a:t>
            </a:r>
            <a:r>
              <a:rPr lang="it-IT" baseline="0" dirty="0" smtClean="0"/>
              <a:t> (</a:t>
            </a:r>
            <a:r>
              <a:rPr lang="it-IT" baseline="0" dirty="0" err="1" smtClean="0"/>
              <a:t>teacher</a:t>
            </a:r>
            <a:r>
              <a:rPr lang="it-IT" baseline="0" dirty="0" smtClean="0"/>
              <a:t> </a:t>
            </a:r>
            <a:r>
              <a:rPr lang="it-IT" baseline="0" dirty="0" err="1" smtClean="0"/>
              <a:t>explains</a:t>
            </a:r>
            <a:r>
              <a:rPr lang="it-IT" baseline="0" dirty="0" smtClean="0"/>
              <a:t>/ </a:t>
            </a:r>
            <a:r>
              <a:rPr lang="it-IT" baseline="0" dirty="0" err="1" smtClean="0"/>
              <a:t>students</a:t>
            </a:r>
            <a:r>
              <a:rPr lang="it-IT" baseline="0" dirty="0" smtClean="0"/>
              <a:t> take notes) (</a:t>
            </a:r>
            <a:r>
              <a:rPr lang="it-IT" baseline="0" dirty="0" err="1" smtClean="0"/>
              <a:t>students</a:t>
            </a:r>
            <a:r>
              <a:rPr lang="it-IT" baseline="0" dirty="0" smtClean="0"/>
              <a:t> </a:t>
            </a:r>
            <a:r>
              <a:rPr lang="it-IT" baseline="0" dirty="0" err="1" smtClean="0"/>
              <a:t>memorize</a:t>
            </a:r>
            <a:r>
              <a:rPr lang="it-IT" baseline="0" dirty="0" smtClean="0"/>
              <a:t>/</a:t>
            </a:r>
            <a:r>
              <a:rPr lang="it-IT" baseline="0" dirty="0" err="1" smtClean="0"/>
              <a:t>teacher</a:t>
            </a:r>
            <a:r>
              <a:rPr lang="it-IT" baseline="0" dirty="0" smtClean="0"/>
              <a:t> </a:t>
            </a:r>
            <a:r>
              <a:rPr lang="it-IT" baseline="0" dirty="0" err="1" smtClean="0"/>
              <a:t>ask</a:t>
            </a:r>
            <a:r>
              <a:rPr lang="it-IT" baseline="0" dirty="0" smtClean="0"/>
              <a:t>) </a:t>
            </a:r>
            <a:r>
              <a:rPr lang="it-IT" baseline="0" dirty="0" err="1" smtClean="0"/>
              <a:t>where</a:t>
            </a:r>
            <a:r>
              <a:rPr lang="it-IT" baseline="0" dirty="0" smtClean="0"/>
              <a:t> the «</a:t>
            </a:r>
            <a:r>
              <a:rPr lang="it-IT" baseline="0" dirty="0" err="1" smtClean="0"/>
              <a:t>one</a:t>
            </a:r>
            <a:r>
              <a:rPr lang="it-IT" baseline="0" dirty="0" smtClean="0"/>
              <a:t> </a:t>
            </a:r>
            <a:r>
              <a:rPr lang="it-IT" baseline="0" dirty="0" err="1" smtClean="0"/>
              <a:t>size</a:t>
            </a:r>
            <a:r>
              <a:rPr lang="it-IT" baseline="0" dirty="0" smtClean="0"/>
              <a:t> </a:t>
            </a:r>
            <a:r>
              <a:rPr lang="it-IT" baseline="0" dirty="0" err="1" smtClean="0"/>
              <a:t>fit</a:t>
            </a:r>
            <a:r>
              <a:rPr lang="it-IT" baseline="0" dirty="0" smtClean="0"/>
              <a:t> </a:t>
            </a:r>
            <a:r>
              <a:rPr lang="it-IT" baseline="0" dirty="0" err="1" smtClean="0"/>
              <a:t>all</a:t>
            </a:r>
            <a:r>
              <a:rPr lang="it-IT" baseline="0" dirty="0" smtClean="0"/>
              <a:t>» </a:t>
            </a:r>
            <a:r>
              <a:rPr lang="it-IT" baseline="0" dirty="0" err="1" smtClean="0"/>
              <a:t>education</a:t>
            </a:r>
            <a:r>
              <a:rPr lang="it-IT" baseline="0" dirty="0" smtClean="0"/>
              <a:t> </a:t>
            </a:r>
            <a:r>
              <a:rPr lang="it-IT" baseline="0" dirty="0" err="1" smtClean="0"/>
              <a:t>could</a:t>
            </a:r>
            <a:r>
              <a:rPr lang="it-IT" baseline="0" dirty="0" smtClean="0"/>
              <a:t> be </a:t>
            </a:r>
            <a:r>
              <a:rPr lang="it-IT" baseline="0" dirty="0" err="1" smtClean="0"/>
              <a:t>unefficent</a:t>
            </a:r>
            <a:r>
              <a:rPr lang="it-IT" baseline="0" dirty="0" smtClean="0"/>
              <a:t> </a:t>
            </a:r>
            <a:r>
              <a:rPr lang="it-IT" baseline="0" dirty="0" err="1" smtClean="0"/>
              <a:t>especially</a:t>
            </a:r>
            <a:r>
              <a:rPr lang="it-IT" baseline="0" dirty="0" smtClean="0"/>
              <a:t> in </a:t>
            </a:r>
            <a:r>
              <a:rPr lang="it-IT" baseline="0" dirty="0" err="1" smtClean="0"/>
              <a:t>higher</a:t>
            </a:r>
            <a:r>
              <a:rPr lang="it-IT" baseline="0" dirty="0" smtClean="0"/>
              <a:t> </a:t>
            </a:r>
            <a:r>
              <a:rPr lang="it-IT" baseline="0" dirty="0" err="1" smtClean="0"/>
              <a:t>education</a:t>
            </a:r>
            <a:r>
              <a:rPr lang="it-IT" baseline="0" dirty="0" smtClean="0"/>
              <a:t>. </a:t>
            </a:r>
            <a:r>
              <a:rPr lang="it-IT" baseline="0" dirty="0" err="1" smtClean="0"/>
              <a:t>Education</a:t>
            </a:r>
            <a:r>
              <a:rPr lang="it-IT" baseline="0" dirty="0" smtClean="0"/>
              <a:t> </a:t>
            </a:r>
            <a:r>
              <a:rPr lang="it-IT" baseline="0" dirty="0" err="1" smtClean="0"/>
              <a:t>as</a:t>
            </a:r>
            <a:r>
              <a:rPr lang="it-IT" baseline="0" dirty="0" smtClean="0"/>
              <a:t> a public service </a:t>
            </a:r>
            <a:r>
              <a:rPr lang="it-IT" baseline="0" dirty="0" err="1" smtClean="0"/>
              <a:t>could</a:t>
            </a:r>
            <a:r>
              <a:rPr lang="it-IT" baseline="0" dirty="0" smtClean="0"/>
              <a:t> be </a:t>
            </a:r>
            <a:r>
              <a:rPr lang="it-IT" baseline="0" dirty="0" err="1" smtClean="0"/>
              <a:t>personalized</a:t>
            </a:r>
            <a:r>
              <a:rPr lang="it-IT" baseline="0" dirty="0" smtClean="0"/>
              <a:t> </a:t>
            </a:r>
            <a:r>
              <a:rPr lang="it-IT" baseline="0" dirty="0" err="1" smtClean="0"/>
              <a:t>giving</a:t>
            </a:r>
            <a:r>
              <a:rPr lang="it-IT" baseline="0" dirty="0" smtClean="0"/>
              <a:t> </a:t>
            </a:r>
            <a:r>
              <a:rPr lang="it-IT" baseline="0" dirty="0" err="1" smtClean="0"/>
              <a:t>students</a:t>
            </a:r>
            <a:r>
              <a:rPr lang="it-IT" baseline="0" dirty="0" smtClean="0"/>
              <a:t> </a:t>
            </a:r>
            <a:r>
              <a:rPr lang="it-IT" baseline="0" dirty="0" err="1" smtClean="0"/>
              <a:t>resources</a:t>
            </a:r>
            <a:r>
              <a:rPr lang="it-IT" baseline="0" dirty="0" smtClean="0"/>
              <a:t> and </a:t>
            </a:r>
            <a:r>
              <a:rPr lang="it-IT" baseline="0" dirty="0" err="1" smtClean="0"/>
              <a:t>instruments</a:t>
            </a:r>
            <a:r>
              <a:rPr lang="it-IT" baseline="0" dirty="0" smtClean="0"/>
              <a:t> to create the </a:t>
            </a:r>
            <a:r>
              <a:rPr lang="it-IT" baseline="0" dirty="0" err="1" smtClean="0"/>
              <a:t>situations</a:t>
            </a:r>
            <a:r>
              <a:rPr lang="it-IT" baseline="0" dirty="0" smtClean="0"/>
              <a:t> </a:t>
            </a:r>
            <a:r>
              <a:rPr lang="it-IT" baseline="0" dirty="0" err="1" smtClean="0"/>
              <a:t>that</a:t>
            </a:r>
            <a:r>
              <a:rPr lang="it-IT" baseline="0" dirty="0" smtClean="0"/>
              <a:t> help </a:t>
            </a:r>
            <a:r>
              <a:rPr lang="it-IT" baseline="0" dirty="0" err="1" smtClean="0"/>
              <a:t>them</a:t>
            </a:r>
            <a:r>
              <a:rPr lang="it-IT" baseline="0" dirty="0" smtClean="0"/>
              <a:t> to </a:t>
            </a:r>
            <a:r>
              <a:rPr lang="it-IT" baseline="0" dirty="0" err="1" smtClean="0"/>
              <a:t>learn</a:t>
            </a:r>
            <a:r>
              <a:rPr lang="it-IT" baseline="0" dirty="0" smtClean="0"/>
              <a:t> in the </a:t>
            </a:r>
            <a:r>
              <a:rPr lang="it-IT" baseline="0" dirty="0" err="1" smtClean="0"/>
              <a:t>university</a:t>
            </a:r>
            <a:r>
              <a:rPr lang="it-IT" baseline="0" dirty="0" smtClean="0"/>
              <a:t>, </a:t>
            </a:r>
            <a:r>
              <a:rPr lang="it-IT" baseline="0" dirty="0" err="1" smtClean="0"/>
              <a:t>at</a:t>
            </a:r>
            <a:r>
              <a:rPr lang="it-IT" baseline="0" dirty="0" smtClean="0"/>
              <a:t> work in the community </a:t>
            </a:r>
            <a:r>
              <a:rPr lang="it-IT" baseline="0" dirty="0" err="1" smtClean="0"/>
              <a:t>where</a:t>
            </a:r>
            <a:r>
              <a:rPr lang="it-IT" baseline="0" dirty="0" smtClean="0"/>
              <a:t> </a:t>
            </a:r>
            <a:r>
              <a:rPr lang="it-IT" baseline="0" dirty="0" err="1" smtClean="0"/>
              <a:t>students</a:t>
            </a:r>
            <a:r>
              <a:rPr lang="it-IT" baseline="0" dirty="0" smtClean="0"/>
              <a:t> live.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71E41-FFD0-4708-AE44-E9A80EA3C3AE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7348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71E41-FFD0-4708-AE44-E9A80EA3C3AE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0717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questions</a:t>
            </a:r>
            <a:r>
              <a:rPr lang="it-IT" dirty="0" smtClean="0"/>
              <a:t> I </a:t>
            </a:r>
            <a:r>
              <a:rPr lang="it-IT" dirty="0" err="1" smtClean="0"/>
              <a:t>formulated</a:t>
            </a:r>
            <a:r>
              <a:rPr lang="it-IT" baseline="0" dirty="0" smtClean="0"/>
              <a:t> to </a:t>
            </a:r>
            <a:r>
              <a:rPr lang="it-IT" baseline="0" dirty="0" err="1" smtClean="0"/>
              <a:t>conduct</a:t>
            </a:r>
            <a:r>
              <a:rPr lang="it-IT" baseline="0" dirty="0" smtClean="0"/>
              <a:t> </a:t>
            </a:r>
            <a:r>
              <a:rPr lang="it-IT" baseline="0" dirty="0" err="1" smtClean="0"/>
              <a:t>my</a:t>
            </a:r>
            <a:r>
              <a:rPr lang="it-IT" baseline="0" dirty="0" smtClean="0"/>
              <a:t> </a:t>
            </a:r>
            <a:r>
              <a:rPr lang="it-IT" baseline="0" dirty="0" err="1" smtClean="0"/>
              <a:t>study</a:t>
            </a:r>
            <a:r>
              <a:rPr lang="it-IT" baseline="0" dirty="0" smtClean="0"/>
              <a:t> </a:t>
            </a:r>
            <a:r>
              <a:rPr lang="it-IT" baseline="0" dirty="0" err="1" smtClean="0"/>
              <a:t>obviously</a:t>
            </a:r>
            <a:r>
              <a:rPr lang="it-IT" baseline="0" dirty="0" smtClean="0"/>
              <a:t> are </a:t>
            </a:r>
            <a:r>
              <a:rPr lang="it-IT" baseline="0" dirty="0" err="1" smtClean="0"/>
              <a:t>related</a:t>
            </a:r>
            <a:r>
              <a:rPr lang="it-IT" baseline="0" dirty="0" smtClean="0"/>
              <a:t> to </a:t>
            </a:r>
            <a:r>
              <a:rPr lang="it-IT" baseline="0" dirty="0" err="1" smtClean="0"/>
              <a:t>find</a:t>
            </a:r>
            <a:r>
              <a:rPr lang="it-IT" baseline="0" dirty="0" smtClean="0"/>
              <a:t> </a:t>
            </a:r>
            <a:r>
              <a:rPr lang="it-IT" baseline="0" dirty="0" err="1" smtClean="0"/>
              <a:t>similarity</a:t>
            </a:r>
            <a:r>
              <a:rPr lang="it-IT" baseline="0" dirty="0" smtClean="0"/>
              <a:t> </a:t>
            </a:r>
            <a:r>
              <a:rPr lang="it-IT" baseline="0" dirty="0" err="1" smtClean="0"/>
              <a:t>between</a:t>
            </a:r>
            <a:r>
              <a:rPr lang="it-IT" baseline="0" dirty="0" smtClean="0"/>
              <a:t> the </a:t>
            </a:r>
            <a:r>
              <a:rPr lang="it-IT" baseline="0" dirty="0" err="1" smtClean="0"/>
              <a:t>two</a:t>
            </a:r>
            <a:r>
              <a:rPr lang="it-IT" baseline="0" dirty="0" smtClean="0"/>
              <a:t> </a:t>
            </a:r>
            <a:r>
              <a:rPr lang="it-IT" baseline="0" dirty="0" err="1" smtClean="0"/>
              <a:t>questionnaire</a:t>
            </a:r>
            <a:endParaRPr lang="it-IT" baseline="0" dirty="0" smtClean="0"/>
          </a:p>
          <a:p>
            <a:endParaRPr lang="it-IT" baseline="0" dirty="0" smtClean="0"/>
          </a:p>
          <a:p>
            <a:r>
              <a:rPr lang="it-IT" baseline="0" dirty="0" smtClean="0"/>
              <a:t>I </a:t>
            </a:r>
            <a:r>
              <a:rPr lang="it-IT" baseline="0" dirty="0" err="1" smtClean="0"/>
              <a:t>tried</a:t>
            </a:r>
            <a:r>
              <a:rPr lang="it-IT" baseline="0" dirty="0" smtClean="0"/>
              <a:t> to </a:t>
            </a:r>
            <a:r>
              <a:rPr lang="it-IT" baseline="0" dirty="0" err="1" smtClean="0"/>
              <a:t>understand</a:t>
            </a:r>
            <a:r>
              <a:rPr lang="it-IT" baseline="0" dirty="0" smtClean="0"/>
              <a:t> </a:t>
            </a:r>
            <a:r>
              <a:rPr lang="it-IT" baseline="0" dirty="0" err="1" smtClean="0"/>
              <a:t>if</a:t>
            </a:r>
            <a:r>
              <a:rPr lang="it-IT" baseline="0" dirty="0" smtClean="0"/>
              <a:t> the </a:t>
            </a:r>
            <a:r>
              <a:rPr lang="it-IT" baseline="0" dirty="0" err="1" smtClean="0"/>
              <a:t>factors</a:t>
            </a:r>
            <a:r>
              <a:rPr lang="it-IT" baseline="0" dirty="0" smtClean="0"/>
              <a:t> </a:t>
            </a:r>
            <a:r>
              <a:rPr lang="it-IT" baseline="0" dirty="0" err="1" smtClean="0"/>
              <a:t>discovered</a:t>
            </a:r>
            <a:r>
              <a:rPr lang="it-IT" baseline="0" dirty="0" smtClean="0"/>
              <a:t> by </a:t>
            </a:r>
            <a:r>
              <a:rPr lang="it-IT" baseline="0" dirty="0" err="1" smtClean="0"/>
              <a:t>waldeck</a:t>
            </a:r>
            <a:r>
              <a:rPr lang="it-IT" baseline="0" dirty="0" smtClean="0"/>
              <a:t> </a:t>
            </a:r>
            <a:r>
              <a:rPr lang="it-IT" baseline="0" dirty="0" err="1" smtClean="0"/>
              <a:t>could</a:t>
            </a:r>
            <a:r>
              <a:rPr lang="it-IT" baseline="0" dirty="0" smtClean="0"/>
              <a:t> be </a:t>
            </a:r>
            <a:r>
              <a:rPr lang="it-IT" baseline="0" dirty="0" err="1" smtClean="0"/>
              <a:t>transferred</a:t>
            </a:r>
            <a:r>
              <a:rPr lang="it-IT" baseline="0" dirty="0" smtClean="0"/>
              <a:t> to the </a:t>
            </a:r>
            <a:r>
              <a:rPr lang="it-IT" baseline="0" dirty="0" err="1" smtClean="0"/>
              <a:t>italian</a:t>
            </a:r>
            <a:r>
              <a:rPr lang="it-IT" baseline="0" dirty="0" smtClean="0"/>
              <a:t> </a:t>
            </a:r>
            <a:r>
              <a:rPr lang="it-IT" baseline="0" dirty="0" err="1" smtClean="0"/>
              <a:t>context</a:t>
            </a:r>
            <a:r>
              <a:rPr lang="it-IT" baseline="0" dirty="0" smtClean="0"/>
              <a:t>, the </a:t>
            </a:r>
            <a:r>
              <a:rPr lang="it-IT" baseline="0" dirty="0" err="1" smtClean="0"/>
              <a:t>frequency</a:t>
            </a:r>
            <a:r>
              <a:rPr lang="it-IT" baseline="0" dirty="0" smtClean="0"/>
              <a:t> of the </a:t>
            </a:r>
            <a:r>
              <a:rPr lang="it-IT" baseline="0" dirty="0" err="1" smtClean="0"/>
              <a:t>strategies</a:t>
            </a:r>
            <a:r>
              <a:rPr lang="it-IT" baseline="0" dirty="0" smtClean="0"/>
              <a:t> </a:t>
            </a:r>
            <a:r>
              <a:rPr lang="it-IT" baseline="0" dirty="0" err="1" smtClean="0"/>
              <a:t>realized</a:t>
            </a:r>
            <a:r>
              <a:rPr lang="it-IT" baseline="0" dirty="0" smtClean="0"/>
              <a:t> by </a:t>
            </a:r>
            <a:r>
              <a:rPr lang="it-IT" baseline="0" dirty="0" err="1" smtClean="0"/>
              <a:t>teachers</a:t>
            </a:r>
            <a:r>
              <a:rPr lang="it-IT" baseline="0" dirty="0" smtClean="0"/>
              <a:t>,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71E41-FFD0-4708-AE44-E9A80EA3C3AE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9467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71E41-FFD0-4708-AE44-E9A80EA3C3AE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7425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6004-6EE5-4484-A646-BB61BE25E7BF}" type="datetimeFigureOut">
              <a:rPr lang="it-IT" smtClean="0"/>
              <a:t>19/12/2014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7C62-E603-45C9-A176-1693861B9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0077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6004-6EE5-4484-A646-BB61BE25E7BF}" type="datetimeFigureOut">
              <a:rPr lang="it-IT" smtClean="0"/>
              <a:t>19/12/2014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7C62-E603-45C9-A176-1693861B9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195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6004-6EE5-4484-A646-BB61BE25E7BF}" type="datetimeFigureOut">
              <a:rPr lang="it-IT" smtClean="0"/>
              <a:t>19/12/2014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7C62-E603-45C9-A176-1693861B9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090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6004-6EE5-4484-A646-BB61BE25E7BF}" type="datetimeFigureOut">
              <a:rPr lang="it-IT" smtClean="0"/>
              <a:t>19/12/2014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7C62-E603-45C9-A176-1693861B9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2602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6004-6EE5-4484-A646-BB61BE25E7BF}" type="datetimeFigureOut">
              <a:rPr lang="it-IT" smtClean="0"/>
              <a:t>19/12/2014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7C62-E603-45C9-A176-1693861B9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2895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6004-6EE5-4484-A646-BB61BE25E7BF}" type="datetimeFigureOut">
              <a:rPr lang="it-IT" smtClean="0"/>
              <a:t>19/12/2014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7C62-E603-45C9-A176-1693861B9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108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6004-6EE5-4484-A646-BB61BE25E7BF}" type="datetimeFigureOut">
              <a:rPr lang="it-IT" smtClean="0"/>
              <a:t>19/12/2014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7C62-E603-45C9-A176-1693861B9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5118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6004-6EE5-4484-A646-BB61BE25E7BF}" type="datetimeFigureOut">
              <a:rPr lang="it-IT" smtClean="0"/>
              <a:t>19/12/2014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7C62-E603-45C9-A176-1693861B9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930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6004-6EE5-4484-A646-BB61BE25E7BF}" type="datetimeFigureOut">
              <a:rPr lang="it-IT" smtClean="0"/>
              <a:t>19/12/2014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7C62-E603-45C9-A176-1693861B9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3774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6004-6EE5-4484-A646-BB61BE25E7BF}" type="datetimeFigureOut">
              <a:rPr lang="it-IT" smtClean="0"/>
              <a:t>19/12/2014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7C62-E603-45C9-A176-1693861B9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332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6004-6EE5-4484-A646-BB61BE25E7BF}" type="datetimeFigureOut">
              <a:rPr lang="it-IT" smtClean="0"/>
              <a:t>19/12/2014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7C62-E603-45C9-A176-1693861B9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7459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16004-6EE5-4484-A646-BB61BE25E7BF}" type="datetimeFigureOut">
              <a:rPr lang="it-IT" smtClean="0"/>
              <a:t>19/12/2014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B7C62-E603-45C9-A176-1693861B9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3920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How I </a:t>
            </a:r>
            <a:r>
              <a:rPr lang="it-IT" dirty="0" err="1" smtClean="0"/>
              <a:t>used</a:t>
            </a:r>
            <a:r>
              <a:rPr lang="it-IT" dirty="0" smtClean="0"/>
              <a:t> </a:t>
            </a:r>
            <a:r>
              <a:rPr lang="it-IT" dirty="0" err="1" smtClean="0"/>
              <a:t>survey</a:t>
            </a:r>
            <a:r>
              <a:rPr lang="it-IT" dirty="0" smtClean="0"/>
              <a:t> </a:t>
            </a:r>
            <a:r>
              <a:rPr lang="it-IT" dirty="0" err="1" smtClean="0"/>
              <a:t>research</a:t>
            </a:r>
            <a:r>
              <a:rPr lang="it-IT" dirty="0" smtClean="0"/>
              <a:t> design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University</a:t>
            </a:r>
            <a:r>
              <a:rPr lang="it-IT" dirty="0" smtClean="0"/>
              <a:t> of </a:t>
            </a:r>
            <a:r>
              <a:rPr lang="it-IT" dirty="0" err="1" smtClean="0"/>
              <a:t>Padua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Personalizing</a:t>
            </a:r>
            <a:r>
              <a:rPr lang="it-IT" dirty="0" smtClean="0"/>
              <a:t> </a:t>
            </a:r>
            <a:r>
              <a:rPr lang="it-IT" dirty="0" err="1" smtClean="0"/>
              <a:t>higher</a:t>
            </a:r>
            <a:r>
              <a:rPr lang="it-IT" dirty="0" smtClean="0"/>
              <a:t> </a:t>
            </a:r>
            <a:r>
              <a:rPr lang="it-IT" dirty="0" err="1" smtClean="0"/>
              <a:t>education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1198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Analyze</a:t>
            </a:r>
            <a:r>
              <a:rPr lang="it-IT" dirty="0" smtClean="0"/>
              <a:t> the data to </a:t>
            </a:r>
            <a:r>
              <a:rPr lang="it-IT" dirty="0" err="1" smtClean="0"/>
              <a:t>address</a:t>
            </a:r>
            <a:r>
              <a:rPr lang="it-IT" dirty="0" smtClean="0"/>
              <a:t> the </a:t>
            </a:r>
            <a:r>
              <a:rPr lang="it-IT" dirty="0" err="1" smtClean="0"/>
              <a:t>research</a:t>
            </a:r>
            <a:r>
              <a:rPr lang="it-IT" dirty="0" smtClean="0"/>
              <a:t> </a:t>
            </a:r>
            <a:r>
              <a:rPr lang="it-IT" dirty="0" err="1" smtClean="0"/>
              <a:t>questions</a:t>
            </a:r>
            <a:r>
              <a:rPr lang="it-IT" dirty="0" smtClean="0"/>
              <a:t> or </a:t>
            </a:r>
            <a:r>
              <a:rPr lang="it-IT" dirty="0" err="1" smtClean="0"/>
              <a:t>hypotheses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3716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Cronbach's α to calculate item reliability of the </a:t>
            </a:r>
            <a:r>
              <a:rPr lang="en-US" dirty="0" err="1" smtClean="0"/>
              <a:t>Waldeck</a:t>
            </a:r>
            <a:r>
              <a:rPr lang="en-US" dirty="0" smtClean="0"/>
              <a:t> ‘s questionnaire in the Italian context.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83568" y="1700808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5" name="Segnaposto contenuto 5"/>
          <p:cNvSpPr txBox="1">
            <a:spLocks/>
          </p:cNvSpPr>
          <p:nvPr/>
        </p:nvSpPr>
        <p:spPr>
          <a:xfrm>
            <a:off x="457200" y="1700808"/>
            <a:ext cx="4040188" cy="442535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dirty="0" smtClean="0"/>
              <a:t>1° fattore: </a:t>
            </a:r>
            <a:r>
              <a:rPr lang="it-IT" sz="2400" dirty="0" err="1" smtClean="0"/>
              <a:t>Istructor</a:t>
            </a:r>
            <a:r>
              <a:rPr lang="it-IT" sz="2400" dirty="0" smtClean="0"/>
              <a:t> </a:t>
            </a:r>
            <a:r>
              <a:rPr lang="it-IT" sz="2400" dirty="0" err="1" smtClean="0"/>
              <a:t>accessibility</a:t>
            </a:r>
            <a:r>
              <a:rPr lang="it-IT" sz="2400" dirty="0" smtClean="0"/>
              <a:t> (11 item) </a:t>
            </a:r>
            <a:r>
              <a:rPr lang="el-G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</a:t>
            </a:r>
            <a:r>
              <a:rPr lang="it-IT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</a:t>
            </a:r>
            <a:r>
              <a:rPr lang="it-IT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Cronbach</a:t>
            </a:r>
            <a:r>
              <a:rPr lang="it-IT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.91 </a:t>
            </a:r>
            <a:r>
              <a:rPr lang="it-IT" sz="2400" dirty="0" smtClean="0"/>
              <a:t>(M=44; SD=11.7)</a:t>
            </a:r>
          </a:p>
          <a:p>
            <a:r>
              <a:rPr lang="it-IT" sz="2400" dirty="0" smtClean="0"/>
              <a:t>2° fattore: </a:t>
            </a:r>
            <a:r>
              <a:rPr lang="it-IT" sz="2400" dirty="0" err="1" smtClean="0"/>
              <a:t>Interpersonal</a:t>
            </a:r>
            <a:r>
              <a:rPr lang="it-IT" sz="2400" dirty="0" smtClean="0"/>
              <a:t> </a:t>
            </a:r>
            <a:r>
              <a:rPr lang="it-IT" sz="2400" dirty="0" err="1" smtClean="0"/>
              <a:t>competence</a:t>
            </a:r>
            <a:r>
              <a:rPr lang="it-IT" sz="2400" dirty="0" smtClean="0"/>
              <a:t> (7 item) </a:t>
            </a:r>
            <a:r>
              <a:rPr lang="el-G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</a:t>
            </a:r>
            <a:r>
              <a:rPr lang="it-IT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</a:t>
            </a:r>
            <a:r>
              <a:rPr lang="it-IT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Cronbach</a:t>
            </a:r>
            <a:r>
              <a:rPr lang="it-IT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.86 </a:t>
            </a:r>
            <a:r>
              <a:rPr lang="it-IT" sz="2400" dirty="0" smtClean="0"/>
              <a:t>(M=24.5; SD = 4.82)</a:t>
            </a:r>
          </a:p>
          <a:p>
            <a:r>
              <a:rPr lang="it-IT" sz="2400" dirty="0" smtClean="0"/>
              <a:t>3° fattore:  Course-</a:t>
            </a:r>
            <a:r>
              <a:rPr lang="it-IT" sz="2400" dirty="0" err="1" smtClean="0"/>
              <a:t>related</a:t>
            </a:r>
            <a:r>
              <a:rPr lang="it-IT" sz="2400" dirty="0" smtClean="0"/>
              <a:t> </a:t>
            </a:r>
            <a:r>
              <a:rPr lang="it-IT" sz="2400" dirty="0" err="1" smtClean="0"/>
              <a:t>practice</a:t>
            </a:r>
            <a:r>
              <a:rPr lang="it-IT" sz="2400" dirty="0" smtClean="0"/>
              <a:t> (9 item) </a:t>
            </a:r>
            <a:r>
              <a:rPr lang="el-G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</a:t>
            </a:r>
            <a:r>
              <a:rPr lang="it-IT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</a:t>
            </a:r>
            <a:r>
              <a:rPr lang="it-IT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Cronbach</a:t>
            </a:r>
            <a:r>
              <a:rPr lang="it-IT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.89 </a:t>
            </a:r>
            <a:r>
              <a:rPr lang="it-IT" sz="2400" dirty="0" smtClean="0"/>
              <a:t>(M= 20.3; SD = 2.94)</a:t>
            </a:r>
          </a:p>
          <a:p>
            <a:endParaRPr lang="it-IT" dirty="0"/>
          </a:p>
        </p:txBody>
      </p:sp>
      <p:sp>
        <p:nvSpPr>
          <p:cNvPr id="6" name="Segnaposto contenuto 7"/>
          <p:cNvSpPr txBox="1">
            <a:spLocks/>
          </p:cNvSpPr>
          <p:nvPr/>
        </p:nvSpPr>
        <p:spPr>
          <a:xfrm>
            <a:off x="4644008" y="1700808"/>
            <a:ext cx="4041775" cy="44973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dirty="0" smtClean="0"/>
              <a:t>1° fattore: </a:t>
            </a:r>
            <a:r>
              <a:rPr lang="it-IT" sz="2400" dirty="0" err="1" smtClean="0"/>
              <a:t>Istructor</a:t>
            </a:r>
            <a:r>
              <a:rPr lang="it-IT" sz="2400" dirty="0" smtClean="0"/>
              <a:t> </a:t>
            </a:r>
            <a:r>
              <a:rPr lang="it-IT" sz="2400" dirty="0" err="1" smtClean="0"/>
              <a:t>accessibility</a:t>
            </a:r>
            <a:r>
              <a:rPr lang="it-IT" sz="2400" dirty="0" smtClean="0"/>
              <a:t> (7 item) </a:t>
            </a:r>
            <a:r>
              <a:rPr lang="el-G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</a:t>
            </a:r>
            <a:r>
              <a:rPr lang="it-IT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</a:t>
            </a:r>
            <a:r>
              <a:rPr lang="it-IT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Cronbach</a:t>
            </a:r>
            <a:r>
              <a:rPr lang="it-IT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.72 </a:t>
            </a:r>
            <a:r>
              <a:rPr lang="it-IT" sz="2400" dirty="0" smtClean="0"/>
              <a:t>(M=28.08; SD=10.4)</a:t>
            </a:r>
          </a:p>
          <a:p>
            <a:r>
              <a:rPr lang="it-IT" sz="2400" dirty="0" smtClean="0"/>
              <a:t>2° fattore: </a:t>
            </a:r>
            <a:r>
              <a:rPr lang="it-IT" sz="2400" dirty="0" err="1" smtClean="0"/>
              <a:t>Interpersonal</a:t>
            </a:r>
            <a:r>
              <a:rPr lang="it-IT" sz="2400" dirty="0" smtClean="0"/>
              <a:t> </a:t>
            </a:r>
            <a:r>
              <a:rPr lang="it-IT" sz="2400" dirty="0" err="1" smtClean="0"/>
              <a:t>competence</a:t>
            </a:r>
            <a:r>
              <a:rPr lang="it-IT" sz="2400" dirty="0" smtClean="0"/>
              <a:t> (5 item) </a:t>
            </a:r>
            <a:r>
              <a:rPr lang="el-G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</a:t>
            </a:r>
            <a:r>
              <a:rPr lang="it-IT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</a:t>
            </a:r>
            <a:r>
              <a:rPr lang="it-IT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Cronbach</a:t>
            </a:r>
            <a:r>
              <a:rPr lang="it-IT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.77 </a:t>
            </a:r>
            <a:r>
              <a:rPr lang="it-IT" sz="2400" dirty="0" smtClean="0"/>
              <a:t>(M = 23.8; SD = 6.98)</a:t>
            </a:r>
          </a:p>
          <a:p>
            <a:r>
              <a:rPr lang="it-IT" sz="2400" dirty="0" smtClean="0"/>
              <a:t>3° fattore: Course-</a:t>
            </a:r>
            <a:r>
              <a:rPr lang="it-IT" sz="2400" dirty="0" err="1" smtClean="0"/>
              <a:t>related</a:t>
            </a:r>
            <a:r>
              <a:rPr lang="it-IT" sz="2400" dirty="0" smtClean="0"/>
              <a:t> </a:t>
            </a:r>
            <a:r>
              <a:rPr lang="it-IT" sz="2400" dirty="0" err="1" smtClean="0"/>
              <a:t>practice</a:t>
            </a:r>
            <a:r>
              <a:rPr lang="it-IT" sz="2400" dirty="0" smtClean="0"/>
              <a:t> (8 item) </a:t>
            </a:r>
            <a:r>
              <a:rPr lang="el-G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</a:t>
            </a:r>
            <a:r>
              <a:rPr lang="it-IT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</a:t>
            </a:r>
            <a:r>
              <a:rPr lang="it-IT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Cronbach</a:t>
            </a:r>
            <a:r>
              <a:rPr lang="it-IT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.79  </a:t>
            </a:r>
            <a:r>
              <a:rPr lang="it-IT" sz="2400" dirty="0" smtClean="0"/>
              <a:t>(M = 30.3; SD = 11.46)</a:t>
            </a:r>
          </a:p>
          <a:p>
            <a:endParaRPr lang="it-IT" sz="1800" dirty="0" smtClean="0"/>
          </a:p>
          <a:p>
            <a:endParaRPr lang="it-IT" sz="1800" dirty="0" smtClean="0"/>
          </a:p>
          <a:p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828911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Factor analysis to calculate the presence of different factors from those of </a:t>
            </a:r>
            <a:r>
              <a:rPr lang="en-US" dirty="0" err="1" smtClean="0">
                <a:solidFill>
                  <a:srgbClr val="C00000"/>
                </a:solidFill>
              </a:rPr>
              <a:t>Waldeck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</a:p>
          <a:p>
            <a:pPr marL="0" indent="0" algn="ctr">
              <a:buNone/>
            </a:pPr>
            <a:endParaRPr lang="en-US" dirty="0">
              <a:solidFill>
                <a:srgbClr val="C00000"/>
              </a:solidFill>
            </a:endParaRPr>
          </a:p>
          <a:p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factor</a:t>
            </a:r>
            <a:r>
              <a:rPr lang="it-IT" dirty="0" smtClean="0"/>
              <a:t> </a:t>
            </a:r>
            <a:r>
              <a:rPr lang="it-IT" dirty="0" err="1" smtClean="0"/>
              <a:t>solution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account for 49% of  the </a:t>
            </a:r>
            <a:r>
              <a:rPr lang="it-IT" dirty="0" err="1" smtClean="0"/>
              <a:t>variance</a:t>
            </a:r>
            <a:endParaRPr lang="it-IT" dirty="0" smtClean="0"/>
          </a:p>
          <a:p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145" y="2708920"/>
            <a:ext cx="4926855" cy="3831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egnaposto contenuto 5"/>
          <p:cNvSpPr txBox="1">
            <a:spLocks/>
          </p:cNvSpPr>
          <p:nvPr/>
        </p:nvSpPr>
        <p:spPr>
          <a:xfrm>
            <a:off x="179512" y="3184625"/>
            <a:ext cx="4037633" cy="28803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400" dirty="0" smtClean="0"/>
              <a:t>1° fattore: </a:t>
            </a:r>
            <a:r>
              <a:rPr lang="it-IT" sz="2400" dirty="0" err="1" smtClean="0"/>
              <a:t>Interpersonal</a:t>
            </a:r>
            <a:r>
              <a:rPr lang="it-IT" sz="2400" dirty="0" smtClean="0"/>
              <a:t> </a:t>
            </a:r>
            <a:r>
              <a:rPr lang="it-IT" sz="2400" dirty="0" err="1" smtClean="0"/>
              <a:t>competence</a:t>
            </a:r>
            <a:r>
              <a:rPr lang="it-IT" sz="2400" dirty="0" smtClean="0"/>
              <a:t> (7 item) </a:t>
            </a:r>
            <a:r>
              <a:rPr lang="el-G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</a:t>
            </a:r>
            <a:r>
              <a:rPr lang="it-IT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</a:t>
            </a:r>
            <a:r>
              <a:rPr lang="it-IT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Cronbach</a:t>
            </a:r>
            <a:r>
              <a:rPr lang="it-IT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.88 </a:t>
            </a:r>
            <a:r>
              <a:rPr lang="it-IT" sz="2400" dirty="0" smtClean="0"/>
              <a:t>(M=36.4; SD=10.4)</a:t>
            </a:r>
          </a:p>
          <a:p>
            <a:pPr marL="0" indent="0">
              <a:buNone/>
            </a:pPr>
            <a:r>
              <a:rPr lang="it-IT" sz="2400" dirty="0" smtClean="0"/>
              <a:t>2° fattore: Course-</a:t>
            </a:r>
            <a:r>
              <a:rPr lang="it-IT" sz="2400" dirty="0" err="1" smtClean="0"/>
              <a:t>related</a:t>
            </a:r>
            <a:r>
              <a:rPr lang="it-IT" sz="2400" dirty="0" smtClean="0"/>
              <a:t> </a:t>
            </a:r>
            <a:r>
              <a:rPr lang="it-IT" sz="2400" dirty="0" err="1" smtClean="0"/>
              <a:t>practice</a:t>
            </a:r>
            <a:r>
              <a:rPr lang="it-IT" sz="2400" dirty="0" smtClean="0"/>
              <a:t> (9 item) </a:t>
            </a:r>
            <a:r>
              <a:rPr lang="el-G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</a:t>
            </a:r>
            <a:r>
              <a:rPr lang="it-IT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</a:t>
            </a:r>
            <a:r>
              <a:rPr lang="it-IT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Cronbach</a:t>
            </a:r>
            <a:r>
              <a:rPr lang="it-IT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.78 </a:t>
            </a:r>
            <a:r>
              <a:rPr lang="it-IT" sz="2400" dirty="0" smtClean="0"/>
              <a:t>(M= 32.9; SD = 12.27)</a:t>
            </a:r>
          </a:p>
        </p:txBody>
      </p:sp>
    </p:spTree>
    <p:extLst>
      <p:ext uri="{BB962C8B-B14F-4D97-AF65-F5344CB8AC3E}">
        <p14:creationId xmlns:p14="http://schemas.microsoft.com/office/powerpoint/2010/main" val="1148592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234888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One Way </a:t>
            </a:r>
            <a:r>
              <a:rPr lang="en-US" dirty="0" err="1" smtClean="0"/>
              <a:t>Anova</a:t>
            </a:r>
            <a:r>
              <a:rPr lang="en-US" dirty="0" smtClean="0"/>
              <a:t> between groups to calculate a statistical significant difference in the </a:t>
            </a:r>
            <a:r>
              <a:rPr lang="en-US" dirty="0" smtClean="0"/>
              <a:t>mean of </a:t>
            </a:r>
            <a:r>
              <a:rPr lang="en-US" dirty="0" smtClean="0"/>
              <a:t>score for each factors among distinct groups by type of Program degree.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297910"/>
            <a:ext cx="3816424" cy="357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138" y="2297909"/>
            <a:ext cx="3736981" cy="357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5412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One Way </a:t>
            </a:r>
            <a:r>
              <a:rPr lang="en-US" dirty="0" err="1" smtClean="0">
                <a:solidFill>
                  <a:srgbClr val="C00000"/>
                </a:solidFill>
              </a:rPr>
              <a:t>Anova</a:t>
            </a:r>
            <a:r>
              <a:rPr lang="en-US" dirty="0" smtClean="0">
                <a:solidFill>
                  <a:srgbClr val="C00000"/>
                </a:solidFill>
              </a:rPr>
              <a:t> between groups to calculate statistical significant difference in the </a:t>
            </a:r>
            <a:r>
              <a:rPr lang="en-US" dirty="0" smtClean="0">
                <a:solidFill>
                  <a:srgbClr val="C00000"/>
                </a:solidFill>
              </a:rPr>
              <a:t>mean of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score for each factors among distinct groups for perceived class size.</a:t>
            </a:r>
            <a:br>
              <a:rPr lang="en-US" dirty="0" smtClean="0">
                <a:solidFill>
                  <a:srgbClr val="C00000"/>
                </a:solidFill>
              </a:rPr>
            </a:br>
            <a:endParaRPr lang="it-IT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1" y="2636912"/>
            <a:ext cx="4320480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388" y="2636912"/>
            <a:ext cx="4464496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4813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270892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T-test for independent samples to calculate statistical significant difference in the </a:t>
            </a:r>
            <a:r>
              <a:rPr lang="en-US" dirty="0" smtClean="0"/>
              <a:t>mean of </a:t>
            </a:r>
            <a:r>
              <a:rPr lang="en-US" dirty="0" smtClean="0"/>
              <a:t>score for each factors among distinct groups for working/not working students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794609"/>
              </p:ext>
            </p:extLst>
          </p:nvPr>
        </p:nvGraphicFramePr>
        <p:xfrm>
          <a:off x="251521" y="2636912"/>
          <a:ext cx="8640960" cy="36124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3921"/>
                <a:gridCol w="1020700"/>
                <a:gridCol w="952652"/>
                <a:gridCol w="1020700"/>
                <a:gridCol w="2142987"/>
              </a:tblGrid>
              <a:tr h="936103">
                <a:tc>
                  <a:txBody>
                    <a:bodyPr/>
                    <a:lstStyle/>
                    <a:p>
                      <a:endParaRPr lang="it-IT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Deviazione std.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6907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Course </a:t>
                      </a:r>
                      <a:r>
                        <a:rPr lang="it-IT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related</a:t>
                      </a:r>
                      <a:r>
                        <a:rPr lang="it-IT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practice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1,368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6907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794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3,65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1,386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6907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Interpersonal</a:t>
                      </a:r>
                      <a:r>
                        <a:rPr lang="it-IT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competence</a:t>
                      </a:r>
                      <a:r>
                        <a:rPr lang="it-IT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5,11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1,094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6907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794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4,71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1,428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098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Group </a:t>
            </a:r>
            <a:r>
              <a:rPr lang="it-IT" dirty="0" err="1" smtClean="0"/>
              <a:t>assessment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852936"/>
            <a:ext cx="8229600" cy="2044824"/>
          </a:xfrm>
        </p:spPr>
        <p:txBody>
          <a:bodyPr/>
          <a:lstStyle/>
          <a:p>
            <a:r>
              <a:rPr lang="it-IT" dirty="0" err="1" smtClean="0"/>
              <a:t>Ask</a:t>
            </a:r>
            <a:r>
              <a:rPr lang="it-IT" dirty="0" smtClean="0"/>
              <a:t> for </a:t>
            </a:r>
            <a:r>
              <a:rPr lang="it-IT" dirty="0" err="1" smtClean="0"/>
              <a:t>clarification</a:t>
            </a:r>
            <a:r>
              <a:rPr lang="it-IT" dirty="0" smtClean="0"/>
              <a:t>, in </a:t>
            </a:r>
            <a:r>
              <a:rPr lang="it-IT" dirty="0" err="1" smtClean="0"/>
              <a:t>depth</a:t>
            </a:r>
            <a:r>
              <a:rPr lang="it-IT" dirty="0" smtClean="0"/>
              <a:t> </a:t>
            </a:r>
            <a:r>
              <a:rPr lang="it-IT" dirty="0" err="1" smtClean="0"/>
              <a:t>analysis</a:t>
            </a:r>
            <a:r>
              <a:rPr lang="it-IT" dirty="0" smtClean="0"/>
              <a:t>, </a:t>
            </a:r>
            <a:r>
              <a:rPr lang="it-IT" dirty="0" err="1" smtClean="0"/>
              <a:t>concerns</a:t>
            </a:r>
            <a:r>
              <a:rPr lang="it-IT" dirty="0" smtClean="0"/>
              <a:t>, </a:t>
            </a:r>
            <a:r>
              <a:rPr lang="it-IT" dirty="0" err="1" smtClean="0"/>
              <a:t>rebuttal</a:t>
            </a:r>
            <a:r>
              <a:rPr lang="it-IT" dirty="0" smtClean="0"/>
              <a:t> </a:t>
            </a:r>
            <a:r>
              <a:rPr lang="it-IT" dirty="0" err="1" smtClean="0"/>
              <a:t>points</a:t>
            </a:r>
            <a:r>
              <a:rPr lang="it-IT" dirty="0" smtClean="0"/>
              <a:t> </a:t>
            </a:r>
            <a:r>
              <a:rPr lang="it-IT" dirty="0" err="1" smtClean="0"/>
              <a:t>etc</a:t>
            </a:r>
            <a:r>
              <a:rPr lang="it-IT" dirty="0" smtClean="0"/>
              <a:t>… </a:t>
            </a:r>
          </a:p>
          <a:p>
            <a:r>
              <a:rPr lang="it-IT" dirty="0" err="1" smtClean="0"/>
              <a:t>What</a:t>
            </a:r>
            <a:r>
              <a:rPr lang="it-IT" dirty="0" smtClean="0"/>
              <a:t> I </a:t>
            </a:r>
            <a:r>
              <a:rPr lang="it-IT" dirty="0" err="1" smtClean="0"/>
              <a:t>need</a:t>
            </a:r>
            <a:r>
              <a:rPr lang="it-IT" dirty="0" smtClean="0"/>
              <a:t> to </a:t>
            </a:r>
            <a:r>
              <a:rPr lang="it-IT" dirty="0" err="1" smtClean="0"/>
              <a:t>study</a:t>
            </a:r>
            <a:r>
              <a:rPr lang="it-IT" dirty="0" smtClean="0"/>
              <a:t> </a:t>
            </a:r>
            <a:r>
              <a:rPr lang="it-IT" dirty="0" err="1" smtClean="0"/>
              <a:t>now</a:t>
            </a:r>
            <a:r>
              <a:rPr lang="it-IT" dirty="0" smtClean="0"/>
              <a:t>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9318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Personalized</a:t>
            </a:r>
            <a:r>
              <a:rPr lang="it-IT" dirty="0" smtClean="0"/>
              <a:t> </a:t>
            </a:r>
            <a:r>
              <a:rPr lang="it-IT" dirty="0" err="1" smtClean="0"/>
              <a:t>learning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 smtClean="0"/>
              <a:t>Personalization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>
                <a:solidFill>
                  <a:srgbClr val="C00000"/>
                </a:solidFill>
              </a:rPr>
              <a:t>perspective</a:t>
            </a:r>
            <a:r>
              <a:rPr lang="it-IT" dirty="0" smtClean="0"/>
              <a:t>, </a:t>
            </a:r>
            <a:r>
              <a:rPr lang="it-IT" dirty="0" err="1" smtClean="0"/>
              <a:t>is</a:t>
            </a:r>
            <a:r>
              <a:rPr lang="it-IT" dirty="0" smtClean="0"/>
              <a:t> the </a:t>
            </a:r>
            <a:r>
              <a:rPr lang="it-IT" dirty="0" err="1" smtClean="0"/>
              <a:t>point</a:t>
            </a:r>
            <a:r>
              <a:rPr lang="it-IT" dirty="0" smtClean="0"/>
              <a:t> of </a:t>
            </a:r>
            <a:r>
              <a:rPr lang="it-IT" dirty="0" err="1" smtClean="0"/>
              <a:t>view</a:t>
            </a:r>
            <a:r>
              <a:rPr lang="it-IT" dirty="0" smtClean="0"/>
              <a:t> from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see</a:t>
            </a:r>
            <a:r>
              <a:rPr lang="it-IT" dirty="0" smtClean="0"/>
              <a:t> and use the world.</a:t>
            </a:r>
          </a:p>
          <a:p>
            <a:r>
              <a:rPr lang="it-IT" dirty="0" err="1" smtClean="0"/>
              <a:t>Personalization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nowaday</a:t>
            </a:r>
            <a:r>
              <a:rPr lang="it-IT" dirty="0" smtClean="0"/>
              <a:t> a trend in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field</a:t>
            </a:r>
            <a:r>
              <a:rPr lang="it-IT" dirty="0" smtClean="0"/>
              <a:t> </a:t>
            </a:r>
            <a:r>
              <a:rPr lang="it-IT" dirty="0" err="1" smtClean="0"/>
              <a:t>where</a:t>
            </a:r>
            <a:r>
              <a:rPr lang="it-IT" dirty="0" smtClean="0"/>
              <a:t> </a:t>
            </a:r>
            <a:r>
              <a:rPr lang="it-IT" dirty="0" err="1" smtClean="0">
                <a:solidFill>
                  <a:srgbClr val="C00000"/>
                </a:solidFill>
              </a:rPr>
              <a:t>bussiness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central</a:t>
            </a:r>
            <a:r>
              <a:rPr lang="it-IT" dirty="0" smtClean="0"/>
              <a:t>. </a:t>
            </a:r>
          </a:p>
          <a:p>
            <a:r>
              <a:rPr lang="it-IT" dirty="0" err="1" smtClean="0"/>
              <a:t>We</a:t>
            </a:r>
            <a:r>
              <a:rPr lang="it-IT" dirty="0" smtClean="0"/>
              <a:t> can </a:t>
            </a:r>
            <a:r>
              <a:rPr lang="it-IT" dirty="0" err="1" smtClean="0"/>
              <a:t>personalize</a:t>
            </a:r>
            <a:r>
              <a:rPr lang="it-IT" dirty="0" smtClean="0"/>
              <a:t> </a:t>
            </a:r>
            <a:r>
              <a:rPr lang="it-IT" dirty="0" err="1" smtClean="0"/>
              <a:t>goods</a:t>
            </a:r>
            <a:r>
              <a:rPr lang="it-IT" dirty="0" smtClean="0"/>
              <a:t> and </a:t>
            </a:r>
            <a:r>
              <a:rPr lang="it-IT" dirty="0" err="1" smtClean="0"/>
              <a:t>services</a:t>
            </a:r>
            <a:r>
              <a:rPr lang="it-IT" dirty="0" smtClean="0"/>
              <a:t>. </a:t>
            </a:r>
          </a:p>
          <a:p>
            <a:r>
              <a:rPr lang="it-IT" dirty="0" err="1" smtClean="0"/>
              <a:t>Governments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public providers of </a:t>
            </a:r>
            <a:r>
              <a:rPr lang="it-IT" dirty="0" err="1" smtClean="0"/>
              <a:t>services</a:t>
            </a:r>
            <a:r>
              <a:rPr lang="it-IT" dirty="0" smtClean="0"/>
              <a:t> </a:t>
            </a:r>
            <a:r>
              <a:rPr lang="it-IT" dirty="0" err="1" smtClean="0"/>
              <a:t>could</a:t>
            </a:r>
            <a:r>
              <a:rPr lang="it-IT" dirty="0" smtClean="0"/>
              <a:t> be </a:t>
            </a:r>
            <a:r>
              <a:rPr lang="it-IT" dirty="0" err="1" smtClean="0"/>
              <a:t>interested</a:t>
            </a:r>
            <a:r>
              <a:rPr lang="it-IT" dirty="0" smtClean="0"/>
              <a:t>  in </a:t>
            </a:r>
            <a:r>
              <a:rPr lang="it-IT" dirty="0" err="1" smtClean="0"/>
              <a:t>personalization</a:t>
            </a:r>
            <a:r>
              <a:rPr lang="it-IT" dirty="0" smtClean="0"/>
              <a:t> to </a:t>
            </a:r>
            <a:r>
              <a:rPr lang="it-IT" dirty="0" err="1" smtClean="0"/>
              <a:t>promote</a:t>
            </a:r>
            <a:r>
              <a:rPr lang="it-IT" dirty="0" smtClean="0"/>
              <a:t> an </a:t>
            </a:r>
            <a:r>
              <a:rPr lang="it-IT" dirty="0" err="1" smtClean="0">
                <a:solidFill>
                  <a:srgbClr val="C00000"/>
                </a:solidFill>
              </a:rPr>
              <a:t>education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answers</a:t>
            </a:r>
            <a:r>
              <a:rPr lang="it-IT" dirty="0" smtClean="0"/>
              <a:t> </a:t>
            </a:r>
            <a:r>
              <a:rPr lang="it-IT" dirty="0" err="1" smtClean="0"/>
              <a:t>needs</a:t>
            </a:r>
            <a:r>
              <a:rPr lang="it-IT" dirty="0" smtClean="0"/>
              <a:t> of a society of </a:t>
            </a:r>
            <a:r>
              <a:rPr lang="it-IT" dirty="0" err="1" smtClean="0"/>
              <a:t>people</a:t>
            </a:r>
            <a:r>
              <a:rPr lang="it-IT" dirty="0" smtClean="0"/>
              <a:t> no more </a:t>
            </a:r>
            <a:r>
              <a:rPr lang="it-IT" dirty="0" err="1" smtClean="0"/>
              <a:t>satisfied</a:t>
            </a:r>
            <a:r>
              <a:rPr lang="it-IT" dirty="0" smtClean="0"/>
              <a:t> by a </a:t>
            </a:r>
            <a:r>
              <a:rPr lang="it-IT" dirty="0" smtClean="0">
                <a:solidFill>
                  <a:srgbClr val="C00000"/>
                </a:solidFill>
              </a:rPr>
              <a:t>mass-production </a:t>
            </a:r>
            <a:r>
              <a:rPr lang="it-IT" dirty="0" err="1" smtClean="0">
                <a:solidFill>
                  <a:srgbClr val="C00000"/>
                </a:solidFill>
              </a:rPr>
              <a:t>scheme</a:t>
            </a:r>
            <a:r>
              <a:rPr lang="it-IT" dirty="0" smtClean="0">
                <a:solidFill>
                  <a:srgbClr val="C00000"/>
                </a:solidFill>
              </a:rPr>
              <a:t>.</a:t>
            </a:r>
            <a:r>
              <a:rPr lang="it-IT" dirty="0" smtClean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1221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</a:t>
            </a:r>
            <a:r>
              <a:rPr lang="it-IT" dirty="0" smtClean="0"/>
              <a:t>he </a:t>
            </a:r>
            <a:r>
              <a:rPr lang="it-IT" dirty="0" err="1" smtClean="0"/>
              <a:t>research</a:t>
            </a:r>
            <a:r>
              <a:rPr lang="it-IT" dirty="0" smtClean="0"/>
              <a:t> agenda of </a:t>
            </a:r>
            <a:r>
              <a:rPr lang="it-IT" dirty="0" err="1"/>
              <a:t>p</a:t>
            </a:r>
            <a:r>
              <a:rPr lang="it-IT" dirty="0" err="1" smtClean="0"/>
              <a:t>ersonalized</a:t>
            </a:r>
            <a:r>
              <a:rPr lang="it-IT" dirty="0" smtClean="0"/>
              <a:t> </a:t>
            </a:r>
            <a:r>
              <a:rPr lang="it-IT" dirty="0" err="1" smtClean="0"/>
              <a:t>learning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err="1" smtClean="0">
                <a:solidFill>
                  <a:srgbClr val="C00000"/>
                </a:solidFill>
              </a:rPr>
              <a:t>Developing</a:t>
            </a:r>
            <a:r>
              <a:rPr lang="it-IT" dirty="0" smtClean="0">
                <a:solidFill>
                  <a:srgbClr val="C00000"/>
                </a:solidFill>
              </a:rPr>
              <a:t> a </a:t>
            </a:r>
            <a:r>
              <a:rPr lang="it-IT" dirty="0" err="1" smtClean="0">
                <a:solidFill>
                  <a:srgbClr val="C00000"/>
                </a:solidFill>
              </a:rPr>
              <a:t>valid</a:t>
            </a:r>
            <a:r>
              <a:rPr lang="it-IT" dirty="0" smtClean="0">
                <a:solidFill>
                  <a:srgbClr val="C00000"/>
                </a:solidFill>
              </a:rPr>
              <a:t> and </a:t>
            </a:r>
            <a:r>
              <a:rPr lang="it-IT" dirty="0" err="1" smtClean="0">
                <a:solidFill>
                  <a:srgbClr val="C00000"/>
                </a:solidFill>
              </a:rPr>
              <a:t>reliable</a:t>
            </a:r>
            <a:r>
              <a:rPr lang="it-IT" dirty="0" smtClean="0">
                <a:solidFill>
                  <a:srgbClr val="C00000"/>
                </a:solidFill>
              </a:rPr>
              <a:t> </a:t>
            </a:r>
            <a:r>
              <a:rPr lang="it-IT" dirty="0" err="1" smtClean="0">
                <a:solidFill>
                  <a:srgbClr val="C00000"/>
                </a:solidFill>
              </a:rPr>
              <a:t>measure</a:t>
            </a:r>
            <a:r>
              <a:rPr lang="it-IT" dirty="0" smtClean="0">
                <a:solidFill>
                  <a:srgbClr val="C00000"/>
                </a:solidFill>
              </a:rPr>
              <a:t> </a:t>
            </a:r>
            <a:r>
              <a:rPr lang="it-IT" dirty="0" smtClean="0"/>
              <a:t>of </a:t>
            </a:r>
            <a:r>
              <a:rPr lang="it-IT" dirty="0" err="1" smtClean="0"/>
              <a:t>teacher</a:t>
            </a:r>
            <a:r>
              <a:rPr lang="it-IT" dirty="0" smtClean="0"/>
              <a:t> </a:t>
            </a:r>
            <a:r>
              <a:rPr lang="it-IT" dirty="0" err="1" smtClean="0"/>
              <a:t>strategies</a:t>
            </a:r>
            <a:r>
              <a:rPr lang="it-IT" dirty="0" smtClean="0"/>
              <a:t> for </a:t>
            </a:r>
            <a:r>
              <a:rPr lang="it-IT" dirty="0" err="1" smtClean="0"/>
              <a:t>delivering</a:t>
            </a:r>
            <a:r>
              <a:rPr lang="it-IT" dirty="0" smtClean="0"/>
              <a:t> </a:t>
            </a:r>
            <a:r>
              <a:rPr lang="it-IT" dirty="0" err="1" smtClean="0"/>
              <a:t>effective</a:t>
            </a:r>
            <a:r>
              <a:rPr lang="it-IT" dirty="0" smtClean="0"/>
              <a:t> </a:t>
            </a:r>
            <a:r>
              <a:rPr lang="it-IT" dirty="0" err="1" smtClean="0"/>
              <a:t>personalized</a:t>
            </a:r>
            <a:r>
              <a:rPr lang="it-IT" dirty="0" smtClean="0"/>
              <a:t> </a:t>
            </a:r>
            <a:r>
              <a:rPr lang="it-IT" dirty="0" err="1" smtClean="0"/>
              <a:t>education</a:t>
            </a:r>
            <a:r>
              <a:rPr lang="it-IT" dirty="0" smtClean="0"/>
              <a:t> </a:t>
            </a:r>
            <a:r>
              <a:rPr lang="it-IT" dirty="0" err="1" smtClean="0"/>
              <a:t>both</a:t>
            </a:r>
            <a:r>
              <a:rPr lang="it-IT" dirty="0" smtClean="0"/>
              <a:t> in and </a:t>
            </a:r>
            <a:r>
              <a:rPr lang="it-IT" dirty="0" err="1" smtClean="0"/>
              <a:t>outside</a:t>
            </a:r>
            <a:r>
              <a:rPr lang="it-IT" dirty="0" smtClean="0"/>
              <a:t> the </a:t>
            </a:r>
            <a:r>
              <a:rPr lang="it-IT" dirty="0" err="1" smtClean="0"/>
              <a:t>classroom</a:t>
            </a:r>
            <a:r>
              <a:rPr lang="it-IT" dirty="0" smtClean="0"/>
              <a:t> (</a:t>
            </a:r>
            <a:r>
              <a:rPr lang="it-IT" dirty="0" err="1" smtClean="0"/>
              <a:t>Waldeck</a:t>
            </a:r>
            <a:r>
              <a:rPr lang="it-IT" dirty="0" smtClean="0"/>
              <a:t>, 2006 p.350)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6346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Waldeck’s</a:t>
            </a:r>
            <a:r>
              <a:rPr lang="it-IT" dirty="0" smtClean="0"/>
              <a:t> </a:t>
            </a:r>
            <a:r>
              <a:rPr lang="it-IT" dirty="0" err="1" smtClean="0"/>
              <a:t>Questionnaire</a:t>
            </a:r>
            <a:r>
              <a:rPr lang="it-IT" dirty="0" smtClean="0"/>
              <a:t> (2007)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 smtClean="0">
                <a:solidFill>
                  <a:srgbClr val="C00000"/>
                </a:solidFill>
              </a:rPr>
              <a:t>Litterature</a:t>
            </a:r>
            <a:r>
              <a:rPr lang="it-IT" dirty="0" smtClean="0">
                <a:solidFill>
                  <a:srgbClr val="C00000"/>
                </a:solidFill>
              </a:rPr>
              <a:t> </a:t>
            </a:r>
            <a:r>
              <a:rPr lang="it-IT" dirty="0" err="1" smtClean="0">
                <a:solidFill>
                  <a:srgbClr val="C00000"/>
                </a:solidFill>
              </a:rPr>
              <a:t>revision</a:t>
            </a: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r>
              <a:rPr lang="it-IT" sz="2200" dirty="0" smtClean="0"/>
              <a:t>To </a:t>
            </a:r>
            <a:r>
              <a:rPr lang="it-IT" sz="2200" dirty="0" err="1" smtClean="0"/>
              <a:t>know</a:t>
            </a:r>
            <a:r>
              <a:rPr lang="it-IT" sz="2200" dirty="0" smtClean="0"/>
              <a:t> the </a:t>
            </a:r>
            <a:r>
              <a:rPr lang="it-IT" sz="2200" dirty="0" err="1" smtClean="0"/>
              <a:t>students</a:t>
            </a:r>
            <a:r>
              <a:rPr lang="it-IT" sz="2200" dirty="0" smtClean="0"/>
              <a:t> ( </a:t>
            </a:r>
            <a:r>
              <a:rPr lang="it-IT" sz="2200" dirty="0" err="1" smtClean="0"/>
              <a:t>Sizer</a:t>
            </a:r>
            <a:r>
              <a:rPr lang="it-IT" sz="2200" dirty="0" smtClean="0"/>
              <a:t>, 1989; </a:t>
            </a:r>
            <a:r>
              <a:rPr lang="it-IT" sz="2200" dirty="0" err="1" smtClean="0"/>
              <a:t>Keefe</a:t>
            </a:r>
            <a:r>
              <a:rPr lang="it-IT" sz="2200" dirty="0" smtClean="0"/>
              <a:t> &amp; Jenkins 2002; </a:t>
            </a:r>
            <a:r>
              <a:rPr lang="it-IT" sz="2200" dirty="0" err="1" smtClean="0"/>
              <a:t>Immediacy</a:t>
            </a:r>
            <a:r>
              <a:rPr lang="it-IT" sz="2200" dirty="0" smtClean="0"/>
              <a:t> </a:t>
            </a:r>
            <a:r>
              <a:rPr lang="it-IT" sz="2200" dirty="0" err="1" smtClean="0"/>
              <a:t>litterature</a:t>
            </a:r>
            <a:r>
              <a:rPr lang="it-IT" sz="22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200" dirty="0" smtClean="0"/>
              <a:t>Small </a:t>
            </a:r>
            <a:r>
              <a:rPr lang="it-IT" sz="2200" dirty="0" err="1" smtClean="0"/>
              <a:t>class</a:t>
            </a:r>
            <a:r>
              <a:rPr lang="it-IT" sz="2200" dirty="0" smtClean="0"/>
              <a:t> </a:t>
            </a:r>
            <a:r>
              <a:rPr lang="it-IT" sz="2200" dirty="0" err="1" smtClean="0"/>
              <a:t>sizes</a:t>
            </a:r>
            <a:r>
              <a:rPr lang="it-IT" sz="2200" dirty="0" smtClean="0"/>
              <a:t> (Black, 2003; </a:t>
            </a:r>
            <a:r>
              <a:rPr lang="it-IT" sz="2200" dirty="0" err="1" smtClean="0"/>
              <a:t>Meyer</a:t>
            </a:r>
            <a:r>
              <a:rPr lang="it-IT" sz="2200" dirty="0" smtClean="0"/>
              <a:t>, 2002)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200" dirty="0" err="1" smtClean="0"/>
              <a:t>Personalized</a:t>
            </a:r>
            <a:r>
              <a:rPr lang="it-IT" sz="2200" dirty="0" smtClean="0"/>
              <a:t> </a:t>
            </a:r>
            <a:r>
              <a:rPr lang="it-IT" sz="2200" dirty="0" err="1" smtClean="0"/>
              <a:t>education</a:t>
            </a:r>
            <a:r>
              <a:rPr lang="it-IT" sz="2200" dirty="0" smtClean="0"/>
              <a:t> </a:t>
            </a:r>
            <a:r>
              <a:rPr lang="it-IT" sz="2200" dirty="0" err="1" smtClean="0"/>
              <a:t>plans</a:t>
            </a:r>
            <a:r>
              <a:rPr lang="it-IT" sz="2200" dirty="0" smtClean="0"/>
              <a:t> (</a:t>
            </a:r>
            <a:r>
              <a:rPr lang="it-IT" sz="2200" dirty="0" err="1" smtClean="0"/>
              <a:t>Keefe</a:t>
            </a:r>
            <a:r>
              <a:rPr lang="it-IT" sz="2200" dirty="0" smtClean="0"/>
              <a:t> &amp; Jenkins 2002 </a:t>
            </a:r>
            <a:r>
              <a:rPr lang="it-IT" sz="2200" dirty="0" err="1" smtClean="0"/>
              <a:t>Tschirhart</a:t>
            </a:r>
            <a:r>
              <a:rPr lang="it-IT" sz="2200" dirty="0" smtClean="0"/>
              <a:t> &amp; </a:t>
            </a:r>
            <a:r>
              <a:rPr lang="it-IT" sz="2200" dirty="0" err="1" smtClean="0"/>
              <a:t>Wise</a:t>
            </a:r>
            <a:r>
              <a:rPr lang="it-IT" sz="2200" dirty="0" smtClean="0"/>
              <a:t> 2002)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200" dirty="0" smtClean="0"/>
              <a:t>Collaborative </a:t>
            </a:r>
            <a:r>
              <a:rPr lang="it-IT" sz="2200" dirty="0" err="1" smtClean="0"/>
              <a:t>classroom</a:t>
            </a:r>
            <a:r>
              <a:rPr lang="it-IT" sz="2200" dirty="0" smtClean="0"/>
              <a:t> </a:t>
            </a:r>
            <a:r>
              <a:rPr lang="it-IT" sz="2200" dirty="0" err="1" smtClean="0"/>
              <a:t>experience</a:t>
            </a:r>
            <a:r>
              <a:rPr lang="it-IT" sz="2200" dirty="0" smtClean="0"/>
              <a:t> (</a:t>
            </a:r>
            <a:r>
              <a:rPr lang="it-IT" sz="2200" dirty="0" err="1" smtClean="0"/>
              <a:t>Keefe</a:t>
            </a:r>
            <a:r>
              <a:rPr lang="it-IT" sz="2200" dirty="0" smtClean="0"/>
              <a:t> &amp; Jenkins 2002; Allen &amp; Plax, 2002)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General </a:t>
            </a:r>
            <a:r>
              <a:rPr lang="it-IT" dirty="0" err="1" smtClean="0">
                <a:solidFill>
                  <a:srgbClr val="C00000"/>
                </a:solidFill>
              </a:rPr>
              <a:t>question</a:t>
            </a:r>
            <a:r>
              <a:rPr lang="it-IT" dirty="0" smtClean="0">
                <a:solidFill>
                  <a:srgbClr val="C00000"/>
                </a:solidFill>
              </a:rPr>
              <a:t> </a:t>
            </a:r>
            <a:r>
              <a:rPr lang="it-IT" dirty="0" smtClean="0"/>
              <a:t>to a target </a:t>
            </a:r>
            <a:r>
              <a:rPr lang="it-IT" dirty="0" err="1" smtClean="0"/>
              <a:t>group</a:t>
            </a:r>
            <a:r>
              <a:rPr lang="it-IT" dirty="0" smtClean="0"/>
              <a:t> of </a:t>
            </a:r>
            <a:r>
              <a:rPr lang="it-IT" dirty="0" err="1" smtClean="0"/>
              <a:t>student</a:t>
            </a:r>
            <a:endParaRPr lang="it-IT" dirty="0" smtClean="0"/>
          </a:p>
          <a:p>
            <a:r>
              <a:rPr lang="it-IT" dirty="0" smtClean="0">
                <a:solidFill>
                  <a:srgbClr val="C00000"/>
                </a:solidFill>
              </a:rPr>
              <a:t>Analysis of </a:t>
            </a:r>
            <a:r>
              <a:rPr lang="it-IT" dirty="0" err="1" smtClean="0">
                <a:solidFill>
                  <a:srgbClr val="C00000"/>
                </a:solidFill>
              </a:rPr>
              <a:t>students</a:t>
            </a:r>
            <a:r>
              <a:rPr lang="it-IT" dirty="0" smtClean="0">
                <a:solidFill>
                  <a:srgbClr val="C00000"/>
                </a:solidFill>
              </a:rPr>
              <a:t>’ </a:t>
            </a:r>
            <a:r>
              <a:rPr lang="it-IT" dirty="0" err="1" smtClean="0">
                <a:solidFill>
                  <a:srgbClr val="C00000"/>
                </a:solidFill>
              </a:rPr>
              <a:t>responses</a:t>
            </a:r>
            <a:r>
              <a:rPr lang="it-IT" dirty="0" smtClean="0">
                <a:solidFill>
                  <a:srgbClr val="C00000"/>
                </a:solidFill>
              </a:rPr>
              <a:t> </a:t>
            </a:r>
            <a:r>
              <a:rPr lang="it-IT" dirty="0" smtClean="0"/>
              <a:t>to </a:t>
            </a:r>
            <a:r>
              <a:rPr lang="it-IT" dirty="0" err="1" smtClean="0"/>
              <a:t>develop</a:t>
            </a:r>
            <a:r>
              <a:rPr lang="it-IT" dirty="0" smtClean="0"/>
              <a:t> </a:t>
            </a:r>
            <a:r>
              <a:rPr lang="it-IT" dirty="0" err="1" smtClean="0"/>
              <a:t>items</a:t>
            </a:r>
            <a:endParaRPr lang="it-IT" dirty="0"/>
          </a:p>
          <a:p>
            <a:r>
              <a:rPr lang="it-IT" dirty="0" err="1" smtClean="0">
                <a:solidFill>
                  <a:srgbClr val="C00000"/>
                </a:solidFill>
              </a:rPr>
              <a:t>Testing</a:t>
            </a:r>
            <a:r>
              <a:rPr lang="it-IT" dirty="0" smtClean="0">
                <a:solidFill>
                  <a:srgbClr val="C00000"/>
                </a:solidFill>
              </a:rPr>
              <a:t> the </a:t>
            </a:r>
            <a:r>
              <a:rPr lang="it-IT" dirty="0" err="1" smtClean="0">
                <a:solidFill>
                  <a:srgbClr val="C00000"/>
                </a:solidFill>
              </a:rPr>
              <a:t>items</a:t>
            </a:r>
            <a:r>
              <a:rPr lang="it-IT" dirty="0" smtClean="0">
                <a:solidFill>
                  <a:srgbClr val="C00000"/>
                </a:solidFill>
              </a:rPr>
              <a:t> </a:t>
            </a:r>
            <a:r>
              <a:rPr lang="it-IT" dirty="0" smtClean="0"/>
              <a:t>with </a:t>
            </a:r>
            <a:r>
              <a:rPr lang="it-IT" dirty="0" err="1" smtClean="0"/>
              <a:t>students</a:t>
            </a:r>
            <a:r>
              <a:rPr lang="it-IT" dirty="0" smtClean="0"/>
              <a:t>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8990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Group </a:t>
            </a:r>
            <a:r>
              <a:rPr lang="it-IT" dirty="0" err="1" smtClean="0"/>
              <a:t>assessment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300" dirty="0" err="1" smtClean="0"/>
              <a:t>Which</a:t>
            </a:r>
            <a:r>
              <a:rPr lang="it-IT" sz="2300" dirty="0" smtClean="0"/>
              <a:t> are </a:t>
            </a:r>
            <a:r>
              <a:rPr lang="it-IT" sz="2300" dirty="0" err="1" smtClean="0"/>
              <a:t>your</a:t>
            </a:r>
            <a:r>
              <a:rPr lang="it-IT" sz="2300" dirty="0" smtClean="0"/>
              <a:t> </a:t>
            </a:r>
            <a:r>
              <a:rPr lang="it-IT" sz="2300" dirty="0" err="1" smtClean="0"/>
              <a:t>experiences</a:t>
            </a:r>
            <a:r>
              <a:rPr lang="it-IT" sz="2300" dirty="0" smtClean="0"/>
              <a:t> in </a:t>
            </a:r>
            <a:r>
              <a:rPr lang="it-IT" sz="2300" dirty="0" err="1" smtClean="0"/>
              <a:t>survey</a:t>
            </a:r>
            <a:r>
              <a:rPr lang="it-IT" sz="2300" dirty="0" smtClean="0"/>
              <a:t> </a:t>
            </a:r>
            <a:r>
              <a:rPr lang="it-IT" sz="2300" dirty="0" err="1" smtClean="0"/>
              <a:t>research</a:t>
            </a:r>
            <a:r>
              <a:rPr lang="it-IT" sz="2300" dirty="0" smtClean="0"/>
              <a:t>? </a:t>
            </a:r>
          </a:p>
          <a:p>
            <a:pPr marL="0" indent="0">
              <a:buNone/>
            </a:pPr>
            <a:endParaRPr lang="it-IT" sz="2300" dirty="0" smtClean="0"/>
          </a:p>
          <a:p>
            <a:pPr marL="0" indent="0">
              <a:buNone/>
            </a:pPr>
            <a:r>
              <a:rPr lang="it-IT" sz="2300" dirty="0" err="1" smtClean="0"/>
              <a:t>What</a:t>
            </a:r>
            <a:r>
              <a:rPr lang="it-IT" sz="2300" dirty="0" smtClean="0"/>
              <a:t> </a:t>
            </a:r>
            <a:r>
              <a:rPr lang="it-IT" sz="2300" dirty="0" err="1" smtClean="0"/>
              <a:t>have</a:t>
            </a:r>
            <a:r>
              <a:rPr lang="it-IT" sz="2300" dirty="0" smtClean="0"/>
              <a:t> </a:t>
            </a:r>
            <a:r>
              <a:rPr lang="it-IT" sz="2300" dirty="0" err="1" smtClean="0"/>
              <a:t>you</a:t>
            </a:r>
            <a:r>
              <a:rPr lang="it-IT" sz="2300" dirty="0" smtClean="0"/>
              <a:t> </a:t>
            </a:r>
            <a:r>
              <a:rPr lang="it-IT" sz="2300" dirty="0" err="1" smtClean="0"/>
              <a:t>found</a:t>
            </a:r>
            <a:r>
              <a:rPr lang="it-IT" sz="2300" dirty="0" smtClean="0"/>
              <a:t> </a:t>
            </a:r>
            <a:r>
              <a:rPr lang="it-IT" sz="2300" dirty="0" err="1" smtClean="0"/>
              <a:t>problematic</a:t>
            </a:r>
            <a:r>
              <a:rPr lang="it-IT" sz="2300" dirty="0" smtClean="0"/>
              <a:t> in </a:t>
            </a:r>
            <a:r>
              <a:rPr lang="it-IT" sz="2300" dirty="0" err="1" smtClean="0"/>
              <a:t>conducting</a:t>
            </a:r>
            <a:r>
              <a:rPr lang="it-IT" sz="2300" dirty="0" smtClean="0"/>
              <a:t> </a:t>
            </a:r>
            <a:r>
              <a:rPr lang="it-IT" sz="2300" dirty="0" err="1" smtClean="0"/>
              <a:t>survey</a:t>
            </a:r>
            <a:r>
              <a:rPr lang="it-IT" sz="2300" dirty="0" smtClean="0"/>
              <a:t> </a:t>
            </a:r>
            <a:r>
              <a:rPr lang="it-IT" sz="2300" dirty="0" err="1" smtClean="0"/>
              <a:t>research</a:t>
            </a:r>
            <a:r>
              <a:rPr lang="it-IT" sz="2300" dirty="0" smtClean="0"/>
              <a:t>? </a:t>
            </a:r>
          </a:p>
          <a:p>
            <a:pPr marL="0" indent="0">
              <a:buNone/>
            </a:pPr>
            <a:endParaRPr lang="it-IT" sz="2300" dirty="0" smtClean="0"/>
          </a:p>
          <a:p>
            <a:pPr marL="0" indent="0">
              <a:buNone/>
            </a:pPr>
            <a:r>
              <a:rPr lang="it-IT" sz="2300" dirty="0" err="1" smtClean="0"/>
              <a:t>About</a:t>
            </a:r>
            <a:r>
              <a:rPr lang="it-IT" sz="2300" dirty="0" smtClean="0"/>
              <a:t> </a:t>
            </a:r>
            <a:r>
              <a:rPr lang="it-IT" sz="2300" dirty="0" err="1" smtClean="0"/>
              <a:t>which</a:t>
            </a:r>
            <a:r>
              <a:rPr lang="it-IT" sz="2300" dirty="0" smtClean="0"/>
              <a:t> </a:t>
            </a:r>
            <a:r>
              <a:rPr lang="it-IT" sz="2300" dirty="0" err="1" smtClean="0"/>
              <a:t>steps</a:t>
            </a:r>
            <a:r>
              <a:rPr lang="it-IT" sz="2300" dirty="0" smtClean="0"/>
              <a:t>  of </a:t>
            </a:r>
            <a:r>
              <a:rPr lang="it-IT" sz="2300" dirty="0" err="1" smtClean="0"/>
              <a:t>my</a:t>
            </a:r>
            <a:r>
              <a:rPr lang="it-IT" sz="2300" dirty="0" smtClean="0"/>
              <a:t> </a:t>
            </a:r>
            <a:r>
              <a:rPr lang="it-IT" sz="2300" dirty="0" err="1" smtClean="0"/>
              <a:t>Survey</a:t>
            </a:r>
            <a:r>
              <a:rPr lang="it-IT" sz="2300" dirty="0" smtClean="0"/>
              <a:t> </a:t>
            </a:r>
            <a:r>
              <a:rPr lang="it-IT" sz="2300" dirty="0" err="1" smtClean="0"/>
              <a:t>research</a:t>
            </a:r>
            <a:r>
              <a:rPr lang="it-IT" sz="2300" dirty="0" smtClean="0"/>
              <a:t> design do </a:t>
            </a:r>
            <a:r>
              <a:rPr lang="it-IT" sz="2300" dirty="0" err="1" smtClean="0"/>
              <a:t>you</a:t>
            </a:r>
            <a:r>
              <a:rPr lang="it-IT" sz="2300" dirty="0" smtClean="0"/>
              <a:t> </a:t>
            </a:r>
            <a:r>
              <a:rPr lang="it-IT" sz="2300" dirty="0" err="1" smtClean="0"/>
              <a:t>want</a:t>
            </a:r>
            <a:r>
              <a:rPr lang="it-IT" sz="2300" dirty="0" smtClean="0"/>
              <a:t> to </a:t>
            </a:r>
            <a:r>
              <a:rPr lang="it-IT" sz="2300" dirty="0" err="1" smtClean="0"/>
              <a:t>know</a:t>
            </a:r>
            <a:r>
              <a:rPr lang="it-IT" sz="2300" dirty="0" smtClean="0"/>
              <a:t> more? </a:t>
            </a:r>
            <a:endParaRPr lang="it-IT" sz="2300" dirty="0"/>
          </a:p>
          <a:p>
            <a:endParaRPr lang="it-IT" sz="2300" dirty="0" smtClean="0"/>
          </a:p>
          <a:p>
            <a:r>
              <a:rPr lang="it-IT" sz="2300" dirty="0" err="1" smtClean="0"/>
              <a:t>Identify</a:t>
            </a:r>
            <a:r>
              <a:rPr lang="it-IT" sz="2300" dirty="0" smtClean="0"/>
              <a:t> </a:t>
            </a:r>
            <a:r>
              <a:rPr lang="it-IT" sz="2300" dirty="0"/>
              <a:t>the </a:t>
            </a:r>
            <a:r>
              <a:rPr lang="it-IT" sz="2300" dirty="0" err="1"/>
              <a:t>research</a:t>
            </a:r>
            <a:r>
              <a:rPr lang="it-IT" sz="2300" dirty="0"/>
              <a:t> </a:t>
            </a:r>
            <a:r>
              <a:rPr lang="it-IT" sz="2300" dirty="0" err="1"/>
              <a:t>questions</a:t>
            </a:r>
            <a:r>
              <a:rPr lang="it-IT" sz="2300" dirty="0"/>
              <a:t> or </a:t>
            </a:r>
            <a:r>
              <a:rPr lang="it-IT" sz="2300" dirty="0" err="1"/>
              <a:t>hypotheses</a:t>
            </a:r>
            <a:endParaRPr lang="it-IT" sz="2300" dirty="0"/>
          </a:p>
          <a:p>
            <a:r>
              <a:rPr lang="it-IT" sz="2300" dirty="0" err="1" smtClean="0"/>
              <a:t>Identify</a:t>
            </a:r>
            <a:r>
              <a:rPr lang="it-IT" sz="2300" dirty="0" smtClean="0"/>
              <a:t> the </a:t>
            </a:r>
            <a:r>
              <a:rPr lang="it-IT" sz="2300" dirty="0" err="1" smtClean="0"/>
              <a:t>population</a:t>
            </a:r>
            <a:r>
              <a:rPr lang="it-IT" sz="2300" dirty="0" smtClean="0"/>
              <a:t>, the </a:t>
            </a:r>
            <a:r>
              <a:rPr lang="it-IT" sz="2300" dirty="0" err="1" smtClean="0"/>
              <a:t>sempling</a:t>
            </a:r>
            <a:r>
              <a:rPr lang="it-IT" sz="2300" dirty="0" smtClean="0"/>
              <a:t> frame and the sample</a:t>
            </a:r>
          </a:p>
          <a:p>
            <a:r>
              <a:rPr lang="it-IT" sz="2300" dirty="0" err="1"/>
              <a:t>Administer</a:t>
            </a:r>
            <a:r>
              <a:rPr lang="it-IT" sz="2300" dirty="0"/>
              <a:t> the </a:t>
            </a:r>
            <a:r>
              <a:rPr lang="it-IT" sz="2300" dirty="0" err="1" smtClean="0"/>
              <a:t>Instrument</a:t>
            </a:r>
            <a:endParaRPr lang="it-IT" sz="2300" dirty="0" smtClean="0"/>
          </a:p>
          <a:p>
            <a:r>
              <a:rPr lang="it-IT" sz="2300" dirty="0" err="1"/>
              <a:t>Analyze</a:t>
            </a:r>
            <a:r>
              <a:rPr lang="it-IT" sz="2300" dirty="0"/>
              <a:t> the data to </a:t>
            </a:r>
            <a:r>
              <a:rPr lang="it-IT" sz="2300" dirty="0" err="1"/>
              <a:t>address</a:t>
            </a:r>
            <a:r>
              <a:rPr lang="it-IT" sz="2300" dirty="0"/>
              <a:t> the </a:t>
            </a:r>
            <a:r>
              <a:rPr lang="it-IT" sz="2300" dirty="0" err="1"/>
              <a:t>research</a:t>
            </a:r>
            <a:r>
              <a:rPr lang="it-IT" sz="2300" dirty="0"/>
              <a:t> </a:t>
            </a:r>
            <a:r>
              <a:rPr lang="it-IT" sz="2300" dirty="0" err="1"/>
              <a:t>questions</a:t>
            </a:r>
            <a:r>
              <a:rPr lang="it-IT" sz="2300" dirty="0"/>
              <a:t> or </a:t>
            </a:r>
            <a:r>
              <a:rPr lang="it-IT" sz="2300" dirty="0" err="1"/>
              <a:t>hypotheses</a:t>
            </a: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val="1920275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Identify</a:t>
            </a:r>
            <a:r>
              <a:rPr lang="it-IT" dirty="0" smtClean="0"/>
              <a:t> the </a:t>
            </a:r>
            <a:r>
              <a:rPr lang="it-IT" dirty="0" err="1" smtClean="0"/>
              <a:t>research</a:t>
            </a:r>
            <a:r>
              <a:rPr lang="it-IT" dirty="0" smtClean="0"/>
              <a:t> </a:t>
            </a:r>
            <a:r>
              <a:rPr lang="it-IT" dirty="0" err="1" smtClean="0"/>
              <a:t>questions</a:t>
            </a:r>
            <a:r>
              <a:rPr lang="it-IT" dirty="0" smtClean="0"/>
              <a:t> or </a:t>
            </a:r>
            <a:r>
              <a:rPr lang="it-IT" dirty="0" err="1" smtClean="0"/>
              <a:t>hypotheses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Are </a:t>
            </a:r>
            <a:r>
              <a:rPr lang="en-US" dirty="0"/>
              <a:t>t</a:t>
            </a:r>
            <a:r>
              <a:rPr lang="en-US" dirty="0" smtClean="0"/>
              <a:t>he 3 factors of the original questionnaire (</a:t>
            </a:r>
            <a:r>
              <a:rPr lang="en-US" dirty="0" err="1" smtClean="0"/>
              <a:t>Waldeck</a:t>
            </a:r>
            <a:r>
              <a:rPr lang="en-US" dirty="0" smtClean="0"/>
              <a:t>, 2007), administered to Americans students, different from those in the Italian version of the questionnaire administered to students at University of Padua?</a:t>
            </a:r>
            <a:br>
              <a:rPr lang="en-US" dirty="0" smtClean="0"/>
            </a:br>
            <a:r>
              <a:rPr lang="en-US" dirty="0" smtClean="0">
                <a:solidFill>
                  <a:srgbClr val="C00000"/>
                </a:solidFill>
              </a:rPr>
              <a:t>What is the frequency of personalized learning strategy, implemented by teachers, in the context of the University of Padua according to the perceptions of the students?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645182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Does the type of attended program (undergraduate/graduate) affect the perception of the level of Personalization for students of the University of Padua?</a:t>
            </a:r>
            <a:br>
              <a:rPr lang="en-US" dirty="0" smtClean="0"/>
            </a:br>
            <a:r>
              <a:rPr lang="en-US" dirty="0" smtClean="0">
                <a:solidFill>
                  <a:srgbClr val="C00000"/>
                </a:solidFill>
              </a:rPr>
              <a:t>Does the perceived class size affect the perception of personalization for students of the University of Padua?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/>
              <a:t>Does a program consistent job  affect the perception of personalization in students of the University of Padua?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err="1" smtClean="0"/>
              <a:t>Identify</a:t>
            </a:r>
            <a:r>
              <a:rPr lang="it-IT" dirty="0" smtClean="0"/>
              <a:t> the </a:t>
            </a:r>
            <a:r>
              <a:rPr lang="it-IT" dirty="0" err="1" smtClean="0"/>
              <a:t>research</a:t>
            </a:r>
            <a:r>
              <a:rPr lang="it-IT" dirty="0" smtClean="0"/>
              <a:t> </a:t>
            </a:r>
            <a:r>
              <a:rPr lang="it-IT" dirty="0" err="1" smtClean="0"/>
              <a:t>questions</a:t>
            </a:r>
            <a:r>
              <a:rPr lang="it-IT" dirty="0" smtClean="0"/>
              <a:t> or </a:t>
            </a:r>
            <a:r>
              <a:rPr lang="it-IT" dirty="0" err="1" smtClean="0"/>
              <a:t>hypotheses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1223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err="1" smtClean="0"/>
              <a:t>Identify</a:t>
            </a:r>
            <a:r>
              <a:rPr lang="it-IT" dirty="0" smtClean="0"/>
              <a:t> the </a:t>
            </a:r>
            <a:r>
              <a:rPr lang="it-IT" dirty="0" err="1" smtClean="0"/>
              <a:t>population</a:t>
            </a:r>
            <a:r>
              <a:rPr lang="it-IT" dirty="0" smtClean="0"/>
              <a:t>, the </a:t>
            </a:r>
            <a:r>
              <a:rPr lang="it-IT" dirty="0" err="1" smtClean="0"/>
              <a:t>sempling</a:t>
            </a:r>
            <a:r>
              <a:rPr lang="it-IT" dirty="0" smtClean="0"/>
              <a:t> frame and the sample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r>
              <a:rPr lang="it-IT" dirty="0" err="1" smtClean="0"/>
              <a:t>Convenient</a:t>
            </a:r>
            <a:r>
              <a:rPr lang="it-IT" dirty="0" smtClean="0"/>
              <a:t> sample</a:t>
            </a:r>
          </a:p>
          <a:p>
            <a:r>
              <a:rPr lang="it-IT" dirty="0" smtClean="0"/>
              <a:t>121 mail </a:t>
            </a:r>
            <a:r>
              <a:rPr lang="it-IT" dirty="0" err="1" smtClean="0"/>
              <a:t>sent</a:t>
            </a:r>
            <a:r>
              <a:rPr lang="it-IT" dirty="0" smtClean="0"/>
              <a:t> to </a:t>
            </a:r>
            <a:r>
              <a:rPr lang="it-IT" dirty="0" err="1" smtClean="0"/>
              <a:t>program</a:t>
            </a:r>
            <a:r>
              <a:rPr lang="it-IT" dirty="0" smtClean="0"/>
              <a:t> </a:t>
            </a:r>
            <a:r>
              <a:rPr lang="it-IT" dirty="0" err="1" smtClean="0"/>
              <a:t>degree</a:t>
            </a:r>
            <a:r>
              <a:rPr lang="it-IT" dirty="0" smtClean="0"/>
              <a:t> </a:t>
            </a:r>
            <a:r>
              <a:rPr lang="it-IT" dirty="0" err="1" smtClean="0"/>
              <a:t>president</a:t>
            </a:r>
            <a:endParaRPr lang="it-IT" dirty="0" smtClean="0"/>
          </a:p>
          <a:p>
            <a:pPr marL="285750" indent="-285750"/>
            <a:r>
              <a:rPr lang="it-IT" dirty="0" smtClean="0"/>
              <a:t>28 Courses</a:t>
            </a:r>
            <a:endParaRPr lang="it-IT" sz="1400" dirty="0" smtClean="0"/>
          </a:p>
          <a:p>
            <a:pPr marL="285750" indent="-285750"/>
            <a:r>
              <a:rPr lang="it-IT" dirty="0" smtClean="0"/>
              <a:t>18 Program </a:t>
            </a:r>
            <a:r>
              <a:rPr lang="it-IT" dirty="0" err="1" smtClean="0"/>
              <a:t>degree</a:t>
            </a:r>
            <a:r>
              <a:rPr lang="it-IT" dirty="0" smtClean="0"/>
              <a:t> [9 </a:t>
            </a:r>
            <a:r>
              <a:rPr lang="it-IT" dirty="0" err="1" smtClean="0"/>
              <a:t>Bechelor</a:t>
            </a:r>
            <a:r>
              <a:rPr lang="it-IT" dirty="0" smtClean="0"/>
              <a:t>, 9 </a:t>
            </a:r>
            <a:r>
              <a:rPr lang="it-IT" dirty="0" err="1" smtClean="0"/>
              <a:t>Masters</a:t>
            </a:r>
            <a:r>
              <a:rPr lang="it-IT" dirty="0" smtClean="0"/>
              <a:t> (1 Ciclo Unico)]</a:t>
            </a:r>
          </a:p>
          <a:p>
            <a:pPr marL="285750" indent="-285750"/>
            <a:r>
              <a:rPr lang="it-IT" dirty="0" smtClean="0"/>
              <a:t>N = 1242 </a:t>
            </a:r>
            <a:r>
              <a:rPr lang="it-IT" dirty="0" err="1" smtClean="0"/>
              <a:t>students</a:t>
            </a:r>
            <a:r>
              <a:rPr lang="it-IT" dirty="0" smtClean="0"/>
              <a:t> (</a:t>
            </a:r>
            <a:r>
              <a:rPr lang="it-IT" dirty="0" err="1" smtClean="0"/>
              <a:t>range</a:t>
            </a:r>
            <a:r>
              <a:rPr lang="it-IT" dirty="0" smtClean="0"/>
              <a:t> from 19 to 59) </a:t>
            </a:r>
          </a:p>
          <a:p>
            <a:pPr marL="285750" indent="-285750"/>
            <a:r>
              <a:rPr lang="it-IT" dirty="0" smtClean="0"/>
              <a:t>M = 480 F= 748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4607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Administer</a:t>
            </a:r>
            <a:r>
              <a:rPr lang="it-IT" dirty="0" smtClean="0"/>
              <a:t> the </a:t>
            </a:r>
            <a:r>
              <a:rPr lang="it-IT" dirty="0" err="1" smtClean="0"/>
              <a:t>Instrument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1027899"/>
              </p:ext>
            </p:extLst>
          </p:nvPr>
        </p:nvGraphicFramePr>
        <p:xfrm>
          <a:off x="539552" y="1268760"/>
          <a:ext cx="4258047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4572000" y="1556792"/>
            <a:ext cx="388843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 smtClean="0"/>
              <a:t>28 Courses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 smtClean="0"/>
              <a:t>18 Program </a:t>
            </a:r>
            <a:r>
              <a:rPr lang="it-IT" sz="2800" dirty="0" err="1" smtClean="0"/>
              <a:t>degree</a:t>
            </a:r>
            <a:r>
              <a:rPr lang="it-IT" sz="2800" dirty="0" smtClean="0"/>
              <a:t> [9 </a:t>
            </a:r>
            <a:r>
              <a:rPr lang="it-IT" sz="2800" dirty="0" err="1" smtClean="0"/>
              <a:t>Bechelor</a:t>
            </a:r>
            <a:r>
              <a:rPr lang="it-IT" sz="2800" dirty="0" smtClean="0"/>
              <a:t>, 9 </a:t>
            </a:r>
            <a:r>
              <a:rPr lang="it-IT" sz="2800" dirty="0" err="1" smtClean="0"/>
              <a:t>Masters</a:t>
            </a:r>
            <a:r>
              <a:rPr lang="it-IT" sz="2800" dirty="0" smtClean="0"/>
              <a:t> (1 Ciclo Unico)]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 smtClean="0"/>
              <a:t>N = 1242 </a:t>
            </a:r>
            <a:r>
              <a:rPr lang="it-IT" sz="2800" dirty="0" err="1" smtClean="0"/>
              <a:t>students</a:t>
            </a:r>
            <a:r>
              <a:rPr lang="it-IT" sz="2800" dirty="0" smtClean="0"/>
              <a:t> (</a:t>
            </a:r>
            <a:r>
              <a:rPr lang="it-IT" sz="2800" dirty="0" err="1" smtClean="0"/>
              <a:t>range</a:t>
            </a:r>
            <a:r>
              <a:rPr lang="it-IT" sz="2800" dirty="0" smtClean="0"/>
              <a:t> from 19 to 59)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 smtClean="0"/>
              <a:t>M = 480 F= 748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66184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1133</Words>
  <Application>Microsoft Office PowerPoint</Application>
  <PresentationFormat>Presentazione su schermo (4:3)</PresentationFormat>
  <Paragraphs>107</Paragraphs>
  <Slides>16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How I used survey research design at University of Padua.</vt:lpstr>
      <vt:lpstr>Personalized learning</vt:lpstr>
      <vt:lpstr>The research agenda of personalized learning </vt:lpstr>
      <vt:lpstr>The Waldeck’s Questionnaire (2007)</vt:lpstr>
      <vt:lpstr>Group assessment</vt:lpstr>
      <vt:lpstr>Identify the research questions or hypotheses </vt:lpstr>
      <vt:lpstr>Identify the research questions or hypotheses </vt:lpstr>
      <vt:lpstr>Identify the population, the sempling frame and the sample </vt:lpstr>
      <vt:lpstr>Administer the Instrument </vt:lpstr>
      <vt:lpstr>Analyze the data to address the research questions or hypotheses</vt:lpstr>
      <vt:lpstr>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Group assessment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Mario Giampaolo</dc:creator>
  <cp:lastModifiedBy>Mario Giampaolo</cp:lastModifiedBy>
  <cp:revision>20</cp:revision>
  <dcterms:created xsi:type="dcterms:W3CDTF">2014-12-18T17:21:37Z</dcterms:created>
  <dcterms:modified xsi:type="dcterms:W3CDTF">2014-12-19T10:13:20Z</dcterms:modified>
</cp:coreProperties>
</file>