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1" r:id="rId4"/>
    <p:sldId id="262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76" autoAdjust="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1E491-247A-4095-A5B3-2AA2A2767039}" type="datetimeFigureOut">
              <a:rPr lang="it-IT" smtClean="0"/>
              <a:t>18/12/2014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9419E-1270-494D-984C-F11149A05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05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026E-C90D-4090-A82E-2B449894E42F}" type="datetimeFigureOut">
              <a:rPr lang="it-IT" smtClean="0"/>
              <a:t>18/12/2014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0C90-ABAA-4188-884E-8EBB44F01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94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026E-C90D-4090-A82E-2B449894E42F}" type="datetimeFigureOut">
              <a:rPr lang="it-IT" smtClean="0"/>
              <a:t>18/12/2014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0C90-ABAA-4188-884E-8EBB44F01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648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026E-C90D-4090-A82E-2B449894E42F}" type="datetimeFigureOut">
              <a:rPr lang="it-IT" smtClean="0"/>
              <a:t>18/12/2014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0C90-ABAA-4188-884E-8EBB44F01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685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026E-C90D-4090-A82E-2B449894E42F}" type="datetimeFigureOut">
              <a:rPr lang="it-IT" smtClean="0"/>
              <a:t>18/12/2014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0C90-ABAA-4188-884E-8EBB44F01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331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026E-C90D-4090-A82E-2B449894E42F}" type="datetimeFigureOut">
              <a:rPr lang="it-IT" smtClean="0"/>
              <a:t>18/12/2014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0C90-ABAA-4188-884E-8EBB44F01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468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026E-C90D-4090-A82E-2B449894E42F}" type="datetimeFigureOut">
              <a:rPr lang="it-IT" smtClean="0"/>
              <a:t>18/12/2014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0C90-ABAA-4188-884E-8EBB44F01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497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026E-C90D-4090-A82E-2B449894E42F}" type="datetimeFigureOut">
              <a:rPr lang="it-IT" smtClean="0"/>
              <a:t>18/12/2014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0C90-ABAA-4188-884E-8EBB44F01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071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026E-C90D-4090-A82E-2B449894E42F}" type="datetimeFigureOut">
              <a:rPr lang="it-IT" smtClean="0"/>
              <a:t>18/12/2014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0C90-ABAA-4188-884E-8EBB44F01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48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026E-C90D-4090-A82E-2B449894E42F}" type="datetimeFigureOut">
              <a:rPr lang="it-IT" smtClean="0"/>
              <a:t>18/12/2014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0C90-ABAA-4188-884E-8EBB44F01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2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026E-C90D-4090-A82E-2B449894E42F}" type="datetimeFigureOut">
              <a:rPr lang="it-IT" smtClean="0"/>
              <a:t>18/12/2014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0C90-ABAA-4188-884E-8EBB44F01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67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026E-C90D-4090-A82E-2B449894E42F}" type="datetimeFigureOut">
              <a:rPr lang="it-IT" smtClean="0"/>
              <a:t>18/12/2014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0C90-ABAA-4188-884E-8EBB44F01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5386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E026E-C90D-4090-A82E-2B449894E42F}" type="datetimeFigureOut">
              <a:rPr lang="it-IT" smtClean="0"/>
              <a:t>18/12/2014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70C90-ABAA-4188-884E-8EBB44F01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12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Key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r>
              <a:rPr lang="it-IT" dirty="0" smtClean="0"/>
              <a:t> in </a:t>
            </a:r>
            <a:r>
              <a:rPr lang="it-IT" dirty="0" err="1" smtClean="0"/>
              <a:t>conducting</a:t>
            </a:r>
            <a:r>
              <a:rPr lang="it-IT" dirty="0" smtClean="0"/>
              <a:t> </a:t>
            </a:r>
            <a:r>
              <a:rPr lang="it-IT" dirty="0" err="1" smtClean="0"/>
              <a:t>survey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676672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Decide </a:t>
            </a:r>
            <a:r>
              <a:rPr lang="it-IT" dirty="0" err="1" smtClean="0"/>
              <a:t>if</a:t>
            </a:r>
            <a:r>
              <a:rPr lang="it-IT" dirty="0" smtClean="0"/>
              <a:t> a </a:t>
            </a:r>
            <a:r>
              <a:rPr lang="it-IT" dirty="0" err="1" smtClean="0"/>
              <a:t>survey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best design to use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2564904"/>
            <a:ext cx="91440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Short time, </a:t>
            </a:r>
            <a:r>
              <a:rPr lang="it-IT" sz="2000" dirty="0" err="1"/>
              <a:t>e</a:t>
            </a:r>
            <a:r>
              <a:rPr lang="it-IT" sz="2000" dirty="0" err="1" smtClean="0"/>
              <a:t>conomical</a:t>
            </a:r>
            <a:r>
              <a:rPr lang="it-IT" sz="2000" dirty="0" smtClean="0"/>
              <a:t>, </a:t>
            </a:r>
            <a:r>
              <a:rPr lang="it-IT" sz="2000" dirty="0" err="1"/>
              <a:t>d</a:t>
            </a:r>
            <a:r>
              <a:rPr lang="it-IT" sz="2000" dirty="0" err="1" smtClean="0"/>
              <a:t>ispersed</a:t>
            </a:r>
            <a:r>
              <a:rPr lang="it-IT" sz="2000" dirty="0" smtClean="0"/>
              <a:t> </a:t>
            </a:r>
            <a:r>
              <a:rPr lang="it-IT" sz="2000" dirty="0" err="1" smtClean="0"/>
              <a:t>population</a:t>
            </a:r>
            <a:r>
              <a:rPr lang="it-IT" sz="2000" dirty="0" smtClean="0"/>
              <a:t>, </a:t>
            </a:r>
            <a:r>
              <a:rPr lang="it-IT" sz="2000" dirty="0" err="1" smtClean="0"/>
              <a:t>anonymity</a:t>
            </a:r>
            <a:endParaRPr lang="it-IT" sz="2000" dirty="0" smtClean="0"/>
          </a:p>
          <a:p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Report </a:t>
            </a:r>
            <a:r>
              <a:rPr lang="it-IT" sz="2000" dirty="0" err="1" smtClean="0"/>
              <a:t>what</a:t>
            </a:r>
            <a:r>
              <a:rPr lang="it-IT" sz="2000" dirty="0" smtClean="0"/>
              <a:t> </a:t>
            </a:r>
            <a:r>
              <a:rPr lang="it-IT" sz="2000" dirty="0" err="1" smtClean="0"/>
              <a:t>people</a:t>
            </a:r>
            <a:r>
              <a:rPr lang="it-IT" sz="2000" dirty="0" smtClean="0"/>
              <a:t> </a:t>
            </a:r>
            <a:r>
              <a:rPr lang="it-IT" sz="2000" dirty="0" err="1" smtClean="0"/>
              <a:t>think</a:t>
            </a:r>
            <a:r>
              <a:rPr lang="it-IT" sz="2000" dirty="0" smtClean="0"/>
              <a:t> </a:t>
            </a:r>
            <a:r>
              <a:rPr lang="it-IT" sz="2000" dirty="0" err="1" smtClean="0"/>
              <a:t>rather</a:t>
            </a:r>
            <a:r>
              <a:rPr lang="it-IT" sz="2000" dirty="0" smtClean="0"/>
              <a:t> </a:t>
            </a:r>
            <a:r>
              <a:rPr lang="it-IT" sz="2000" dirty="0" err="1" smtClean="0"/>
              <a:t>than</a:t>
            </a:r>
            <a:r>
              <a:rPr lang="it-IT" sz="2000" dirty="0" smtClean="0"/>
              <a:t> </a:t>
            </a:r>
            <a:r>
              <a:rPr lang="it-IT" sz="2000" dirty="0" err="1" smtClean="0"/>
              <a:t>what</a:t>
            </a:r>
            <a:r>
              <a:rPr lang="it-IT" sz="2000" dirty="0" smtClean="0"/>
              <a:t> </a:t>
            </a:r>
            <a:r>
              <a:rPr lang="it-IT" sz="2000" dirty="0" err="1" smtClean="0"/>
              <a:t>they</a:t>
            </a:r>
            <a:r>
              <a:rPr lang="it-IT" sz="2000" dirty="0" smtClean="0"/>
              <a:t> do, </a:t>
            </a:r>
            <a:r>
              <a:rPr lang="it-IT" sz="2000" dirty="0" err="1"/>
              <a:t>l</a:t>
            </a:r>
            <a:r>
              <a:rPr lang="it-IT" sz="2000" dirty="0" err="1" smtClean="0"/>
              <a:t>ow</a:t>
            </a:r>
            <a:r>
              <a:rPr lang="it-IT" sz="2000" dirty="0" smtClean="0"/>
              <a:t> </a:t>
            </a:r>
            <a:r>
              <a:rPr lang="it-IT" sz="2000" dirty="0" err="1" smtClean="0"/>
              <a:t>response</a:t>
            </a:r>
            <a:r>
              <a:rPr lang="it-IT" sz="2000" dirty="0" smtClean="0"/>
              <a:t> rate, do </a:t>
            </a:r>
            <a:r>
              <a:rPr lang="it-IT" sz="2000" dirty="0" err="1" smtClean="0"/>
              <a:t>not</a:t>
            </a:r>
            <a:r>
              <a:rPr lang="it-IT" sz="2000" dirty="0" smtClean="0"/>
              <a:t> control for </a:t>
            </a:r>
            <a:r>
              <a:rPr lang="it-IT" sz="2000" dirty="0" err="1" smtClean="0"/>
              <a:t>many</a:t>
            </a:r>
            <a:r>
              <a:rPr lang="it-IT" sz="2000" dirty="0" smtClean="0"/>
              <a:t> </a:t>
            </a:r>
            <a:r>
              <a:rPr lang="it-IT" sz="2000" dirty="0" err="1" smtClean="0"/>
              <a:t>variables</a:t>
            </a:r>
            <a:r>
              <a:rPr lang="it-IT" sz="2000" dirty="0" smtClean="0"/>
              <a:t>, </a:t>
            </a:r>
            <a:r>
              <a:rPr lang="it-IT" sz="2000" dirty="0"/>
              <a:t>n</a:t>
            </a:r>
            <a:r>
              <a:rPr lang="it-IT" sz="2000" dirty="0" smtClean="0"/>
              <a:t>o </a:t>
            </a:r>
            <a:r>
              <a:rPr lang="it-IT" sz="2000" dirty="0" err="1" smtClean="0"/>
              <a:t>flexibility</a:t>
            </a:r>
            <a:r>
              <a:rPr lang="it-IT" sz="2000" dirty="0" smtClean="0"/>
              <a:t> in </a:t>
            </a:r>
            <a:r>
              <a:rPr lang="it-IT" sz="2000" dirty="0" err="1" smtClean="0"/>
              <a:t>responding</a:t>
            </a:r>
            <a:r>
              <a:rPr lang="it-IT" sz="2000" dirty="0" smtClean="0"/>
              <a:t> to </a:t>
            </a:r>
            <a:r>
              <a:rPr lang="it-IT" sz="2000" dirty="0" err="1" smtClean="0"/>
              <a:t>questions</a:t>
            </a:r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 smtClean="0"/>
          </a:p>
          <a:p>
            <a:endParaRPr lang="it-IT" dirty="0" smtClean="0"/>
          </a:p>
        </p:txBody>
      </p:sp>
      <p:sp>
        <p:nvSpPr>
          <p:cNvPr id="9" name="CasellaDiTesto 8"/>
          <p:cNvSpPr txBox="1"/>
          <p:nvPr/>
        </p:nvSpPr>
        <p:spPr>
          <a:xfrm>
            <a:off x="539552" y="4581128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0" y="4242574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err="1" smtClean="0"/>
              <a:t>Identify</a:t>
            </a:r>
            <a:r>
              <a:rPr lang="it-IT" sz="3200" dirty="0" smtClean="0"/>
              <a:t> the </a:t>
            </a:r>
            <a:r>
              <a:rPr lang="it-IT" sz="3200" dirty="0" err="1" smtClean="0"/>
              <a:t>research</a:t>
            </a:r>
            <a:r>
              <a:rPr lang="it-IT" sz="3200" dirty="0" smtClean="0"/>
              <a:t> </a:t>
            </a:r>
            <a:r>
              <a:rPr lang="it-IT" sz="3200" dirty="0" err="1" smtClean="0"/>
              <a:t>questions</a:t>
            </a:r>
            <a:r>
              <a:rPr lang="it-IT" sz="3200" dirty="0" smtClean="0"/>
              <a:t> or </a:t>
            </a:r>
            <a:r>
              <a:rPr lang="it-IT" sz="3200" dirty="0" err="1" smtClean="0"/>
              <a:t>hypotheses</a:t>
            </a:r>
            <a:endParaRPr lang="it-IT" sz="3200" dirty="0" smtClean="0"/>
          </a:p>
          <a:p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 smtClean="0"/>
              <a:t>Describe</a:t>
            </a:r>
            <a:r>
              <a:rPr lang="it-IT" sz="2000" dirty="0" smtClean="0"/>
              <a:t> the </a:t>
            </a:r>
            <a:r>
              <a:rPr lang="it-IT" sz="2000" dirty="0" err="1" smtClean="0"/>
              <a:t>caracteristics</a:t>
            </a:r>
            <a:r>
              <a:rPr lang="it-IT" sz="2000" dirty="0" smtClean="0"/>
              <a:t> or trends of a </a:t>
            </a:r>
            <a:r>
              <a:rPr lang="it-IT" sz="2000" dirty="0" err="1" smtClean="0"/>
              <a:t>population</a:t>
            </a:r>
            <a:r>
              <a:rPr lang="it-IT" sz="2000" dirty="0" smtClean="0"/>
              <a:t> (</a:t>
            </a:r>
            <a:r>
              <a:rPr lang="it-IT" sz="2000" dirty="0" err="1" smtClean="0"/>
              <a:t>frequency</a:t>
            </a:r>
            <a:r>
              <a:rPr lang="it-IT" sz="20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Compare </a:t>
            </a:r>
            <a:r>
              <a:rPr lang="it-IT" sz="2000" dirty="0" err="1" smtClean="0"/>
              <a:t>groups</a:t>
            </a:r>
            <a:r>
              <a:rPr lang="it-IT" sz="2000" dirty="0" smtClean="0"/>
              <a:t> in </a:t>
            </a:r>
            <a:r>
              <a:rPr lang="it-IT" sz="2000" dirty="0" err="1" smtClean="0"/>
              <a:t>terms</a:t>
            </a:r>
            <a:r>
              <a:rPr lang="it-IT" sz="2000" dirty="0" smtClean="0"/>
              <a:t> of </a:t>
            </a:r>
            <a:r>
              <a:rPr lang="it-IT" sz="2000" dirty="0" err="1" smtClean="0"/>
              <a:t>specific</a:t>
            </a:r>
            <a:r>
              <a:rPr lang="it-IT" sz="2000" dirty="0" smtClean="0"/>
              <a:t> </a:t>
            </a:r>
            <a:r>
              <a:rPr lang="it-IT" sz="2000" dirty="0" err="1" smtClean="0"/>
              <a:t>attribute</a:t>
            </a:r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Relate </a:t>
            </a:r>
            <a:r>
              <a:rPr lang="it-IT" sz="2000" dirty="0" err="1" smtClean="0"/>
              <a:t>two</a:t>
            </a:r>
            <a:r>
              <a:rPr lang="it-IT" sz="2000" dirty="0" smtClean="0"/>
              <a:t> or more </a:t>
            </a:r>
            <a:r>
              <a:rPr lang="it-IT" sz="2000" dirty="0" err="1" smtClean="0"/>
              <a:t>variable</a:t>
            </a:r>
            <a:endParaRPr lang="it-IT" sz="20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916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Key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r>
              <a:rPr lang="it-IT" dirty="0" smtClean="0"/>
              <a:t> in </a:t>
            </a:r>
            <a:r>
              <a:rPr lang="it-IT" dirty="0" err="1" smtClean="0"/>
              <a:t>conducting</a:t>
            </a:r>
            <a:r>
              <a:rPr lang="it-IT" dirty="0" smtClean="0"/>
              <a:t> </a:t>
            </a:r>
            <a:r>
              <a:rPr lang="it-IT" dirty="0" err="1" smtClean="0"/>
              <a:t>survey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err="1" smtClean="0"/>
              <a:t>Identify</a:t>
            </a:r>
            <a:r>
              <a:rPr lang="it-IT" dirty="0" smtClean="0"/>
              <a:t> the </a:t>
            </a:r>
            <a:r>
              <a:rPr lang="it-IT" dirty="0" err="1" smtClean="0"/>
              <a:t>population</a:t>
            </a:r>
            <a:r>
              <a:rPr lang="it-IT" dirty="0" smtClean="0"/>
              <a:t>, the </a:t>
            </a:r>
            <a:r>
              <a:rPr lang="it-IT" dirty="0" err="1" smtClean="0"/>
              <a:t>sempling</a:t>
            </a:r>
            <a:r>
              <a:rPr lang="it-IT" dirty="0" smtClean="0"/>
              <a:t> frame and the sample</a:t>
            </a:r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270892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The </a:t>
            </a:r>
            <a:r>
              <a:rPr lang="it-IT" sz="2000" dirty="0" err="1" smtClean="0"/>
              <a:t>Population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it-IT" sz="2000" dirty="0" smtClean="0"/>
              <a:t> the </a:t>
            </a:r>
            <a:r>
              <a:rPr lang="it-IT" sz="2000" dirty="0" err="1" smtClean="0"/>
              <a:t>group</a:t>
            </a:r>
            <a:r>
              <a:rPr lang="it-IT" sz="2000" dirty="0" smtClean="0"/>
              <a:t> of </a:t>
            </a:r>
            <a:r>
              <a:rPr lang="it-IT" sz="2000" dirty="0" err="1" smtClean="0"/>
              <a:t>individuals</a:t>
            </a:r>
            <a:r>
              <a:rPr lang="it-IT" sz="2000" dirty="0" smtClean="0"/>
              <a:t> </a:t>
            </a:r>
            <a:r>
              <a:rPr lang="it-IT" sz="2000" dirty="0" err="1" smtClean="0"/>
              <a:t>having</a:t>
            </a:r>
            <a:r>
              <a:rPr lang="it-IT" sz="2000" dirty="0" smtClean="0"/>
              <a:t> </a:t>
            </a:r>
            <a:r>
              <a:rPr lang="it-IT" sz="2000" dirty="0" err="1" smtClean="0"/>
              <a:t>one</a:t>
            </a:r>
            <a:r>
              <a:rPr lang="it-IT" sz="2000" dirty="0" smtClean="0"/>
              <a:t> </a:t>
            </a:r>
            <a:r>
              <a:rPr lang="it-IT" sz="2000" dirty="0" err="1" smtClean="0"/>
              <a:t>characteristic</a:t>
            </a:r>
            <a:r>
              <a:rPr lang="it-IT" sz="2000" dirty="0" smtClean="0"/>
              <a:t> </a:t>
            </a:r>
            <a:r>
              <a:rPr lang="it-IT" sz="2000" dirty="0" err="1" smtClean="0"/>
              <a:t>that</a:t>
            </a:r>
            <a:r>
              <a:rPr lang="it-IT" sz="2000" dirty="0" smtClean="0"/>
              <a:t> </a:t>
            </a:r>
            <a:r>
              <a:rPr lang="it-IT" sz="2000" dirty="0" err="1" smtClean="0"/>
              <a:t>distinguisches</a:t>
            </a:r>
            <a:r>
              <a:rPr lang="it-IT" sz="2000" dirty="0" smtClean="0"/>
              <a:t> </a:t>
            </a:r>
            <a:r>
              <a:rPr lang="it-IT" sz="2000" dirty="0" err="1" smtClean="0"/>
              <a:t>them</a:t>
            </a:r>
            <a:r>
              <a:rPr lang="it-IT" sz="2000" dirty="0" smtClean="0"/>
              <a:t> from </a:t>
            </a:r>
            <a:r>
              <a:rPr lang="it-IT" sz="2000" dirty="0" err="1" smtClean="0"/>
              <a:t>other</a:t>
            </a:r>
            <a:r>
              <a:rPr lang="it-IT" sz="2000" dirty="0" smtClean="0"/>
              <a:t> </a:t>
            </a:r>
            <a:r>
              <a:rPr lang="it-IT" sz="2000" dirty="0" err="1" smtClean="0"/>
              <a:t>groups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0" y="338013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The </a:t>
            </a:r>
            <a:r>
              <a:rPr lang="it-IT" sz="2000" dirty="0" err="1" smtClean="0"/>
              <a:t>sampling</a:t>
            </a:r>
            <a:r>
              <a:rPr lang="it-IT" sz="2000" dirty="0" smtClean="0"/>
              <a:t> frame </a:t>
            </a:r>
            <a:r>
              <a:rPr lang="it-IT" sz="2000" dirty="0" err="1" smtClean="0"/>
              <a:t>is</a:t>
            </a:r>
            <a:r>
              <a:rPr lang="it-IT" sz="2000" dirty="0" smtClean="0"/>
              <a:t> the list of </a:t>
            </a:r>
            <a:r>
              <a:rPr lang="it-IT" sz="2000" dirty="0" err="1" smtClean="0"/>
              <a:t>units</a:t>
            </a:r>
            <a:r>
              <a:rPr lang="it-IT" sz="2000" dirty="0" smtClean="0"/>
              <a:t> from </a:t>
            </a:r>
            <a:r>
              <a:rPr lang="it-IT" sz="2000" dirty="0" err="1" smtClean="0"/>
              <a:t>which</a:t>
            </a:r>
            <a:r>
              <a:rPr lang="it-IT" sz="2000" dirty="0" smtClean="0"/>
              <a:t> the sample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selected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0" y="383808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The sample </a:t>
            </a:r>
            <a:r>
              <a:rPr lang="it-IT" sz="2000" dirty="0" err="1" smtClean="0"/>
              <a:t>is</a:t>
            </a:r>
            <a:r>
              <a:rPr lang="it-IT" sz="2000" dirty="0" smtClean="0"/>
              <a:t> the </a:t>
            </a:r>
            <a:r>
              <a:rPr lang="it-IT" sz="2000" dirty="0" err="1" smtClean="0"/>
              <a:t>group</a:t>
            </a:r>
            <a:r>
              <a:rPr lang="it-IT" sz="2000" dirty="0" smtClean="0"/>
              <a:t> of </a:t>
            </a:r>
            <a:r>
              <a:rPr lang="it-IT" sz="2000" dirty="0" err="1" smtClean="0"/>
              <a:t>participants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472124" y="440163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err="1" smtClean="0"/>
              <a:t>Determine</a:t>
            </a:r>
            <a:r>
              <a:rPr lang="it-IT" sz="3200" dirty="0" smtClean="0"/>
              <a:t> the </a:t>
            </a:r>
            <a:r>
              <a:rPr lang="it-IT" sz="3200" dirty="0" err="1" smtClean="0"/>
              <a:t>survey</a:t>
            </a:r>
            <a:r>
              <a:rPr lang="it-IT" sz="3200" dirty="0" smtClean="0"/>
              <a:t> design and data-</a:t>
            </a:r>
            <a:r>
              <a:rPr lang="it-IT" sz="3200" dirty="0" err="1" smtClean="0"/>
              <a:t>collection</a:t>
            </a:r>
            <a:r>
              <a:rPr lang="it-IT" sz="3200" dirty="0" smtClean="0"/>
              <a:t> </a:t>
            </a:r>
            <a:r>
              <a:rPr lang="it-IT" sz="3200" dirty="0" err="1" smtClean="0"/>
              <a:t>procedures</a:t>
            </a:r>
            <a:endParaRPr lang="it-IT" sz="3200" dirty="0"/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0" y="5551381"/>
            <a:ext cx="9144000" cy="1036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dirty="0" smtClean="0"/>
              <a:t>Cross </a:t>
            </a:r>
            <a:r>
              <a:rPr lang="it-IT" sz="2000" dirty="0" err="1" smtClean="0"/>
              <a:t>sectional</a:t>
            </a:r>
            <a:r>
              <a:rPr lang="it-IT" sz="2000" dirty="0" smtClean="0"/>
              <a:t> or </a:t>
            </a:r>
            <a:r>
              <a:rPr lang="it-IT" sz="2000" dirty="0" err="1" smtClean="0"/>
              <a:t>Longitudinal</a:t>
            </a:r>
            <a:r>
              <a:rPr lang="it-IT" sz="2000" dirty="0" smtClean="0"/>
              <a:t> </a:t>
            </a:r>
            <a:r>
              <a:rPr lang="it-IT" sz="2000" dirty="0" err="1" smtClean="0"/>
              <a:t>study</a:t>
            </a:r>
            <a:endParaRPr lang="it-IT" sz="2000" dirty="0" smtClean="0"/>
          </a:p>
          <a:p>
            <a:r>
              <a:rPr lang="it-IT" sz="2000" dirty="0" err="1" smtClean="0"/>
              <a:t>Questionnaire</a:t>
            </a:r>
            <a:r>
              <a:rPr lang="it-IT" sz="2000" dirty="0" smtClean="0"/>
              <a:t> or </a:t>
            </a:r>
            <a:r>
              <a:rPr lang="it-IT" sz="2000" dirty="0" err="1" smtClean="0"/>
              <a:t>interviews</a:t>
            </a:r>
            <a:endParaRPr lang="it-IT" sz="20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832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-7315" y="1628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err="1" smtClean="0"/>
              <a:t>Develop</a:t>
            </a:r>
            <a:r>
              <a:rPr lang="it-IT" sz="3200" dirty="0" smtClean="0"/>
              <a:t> or locate an </a:t>
            </a:r>
            <a:r>
              <a:rPr lang="it-IT" sz="3200" dirty="0" err="1"/>
              <a:t>i</a:t>
            </a:r>
            <a:r>
              <a:rPr lang="it-IT" sz="3200" dirty="0" err="1" smtClean="0"/>
              <a:t>nstrument</a:t>
            </a:r>
            <a:endParaRPr lang="it-IT" sz="3200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15625" y="306896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err="1" smtClean="0"/>
              <a:t>Administer</a:t>
            </a:r>
            <a:r>
              <a:rPr lang="it-IT" sz="3200" dirty="0" smtClean="0"/>
              <a:t> the </a:t>
            </a:r>
            <a:r>
              <a:rPr lang="it-IT" sz="3200" dirty="0" err="1" smtClean="0"/>
              <a:t>Instrument</a:t>
            </a:r>
            <a:endParaRPr lang="it-IT" sz="3200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0" y="251750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Reliability and </a:t>
            </a:r>
            <a:r>
              <a:rPr lang="it-IT" sz="2000" dirty="0" err="1" smtClean="0"/>
              <a:t>validity</a:t>
            </a:r>
            <a:endParaRPr lang="it-IT" sz="2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-7315" y="378904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 smtClean="0"/>
              <a:t>Seeking</a:t>
            </a:r>
            <a:r>
              <a:rPr lang="it-IT" sz="2000" dirty="0" smtClean="0"/>
              <a:t> and </a:t>
            </a:r>
            <a:r>
              <a:rPr lang="it-IT" sz="2000" dirty="0" err="1" smtClean="0"/>
              <a:t>obteining</a:t>
            </a:r>
            <a:r>
              <a:rPr lang="it-IT" sz="2000" dirty="0" smtClean="0"/>
              <a:t> </a:t>
            </a:r>
            <a:r>
              <a:rPr lang="it-IT" sz="2000" dirty="0" err="1" smtClean="0"/>
              <a:t>permission</a:t>
            </a:r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 smtClean="0"/>
              <a:t>Obtain</a:t>
            </a:r>
            <a:r>
              <a:rPr lang="it-IT" sz="2000" dirty="0" smtClean="0"/>
              <a:t> an high </a:t>
            </a:r>
            <a:r>
              <a:rPr lang="it-IT" sz="2000" dirty="0" err="1" smtClean="0"/>
              <a:t>response</a:t>
            </a:r>
            <a:r>
              <a:rPr lang="it-IT" sz="2000" dirty="0" smtClean="0"/>
              <a:t>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 smtClean="0"/>
              <a:t>Prepare</a:t>
            </a:r>
            <a:r>
              <a:rPr lang="it-IT" sz="2000" dirty="0" smtClean="0"/>
              <a:t> data for </a:t>
            </a:r>
            <a:r>
              <a:rPr lang="it-IT" sz="2000" dirty="0" err="1" smtClean="0"/>
              <a:t>analysis</a:t>
            </a:r>
            <a:endParaRPr lang="it-IT" sz="2000" dirty="0"/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Key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r>
              <a:rPr lang="it-IT" dirty="0" smtClean="0"/>
              <a:t> in </a:t>
            </a:r>
            <a:r>
              <a:rPr lang="it-IT" dirty="0" err="1" smtClean="0"/>
              <a:t>conducting</a:t>
            </a:r>
            <a:r>
              <a:rPr lang="it-IT" dirty="0" smtClean="0"/>
              <a:t> </a:t>
            </a:r>
            <a:r>
              <a:rPr lang="it-IT" dirty="0" err="1" smtClean="0"/>
              <a:t>survey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63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0" y="198884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err="1" smtClean="0"/>
              <a:t>Analyze</a:t>
            </a:r>
            <a:r>
              <a:rPr lang="it-IT" sz="3200" dirty="0" smtClean="0"/>
              <a:t> the data to </a:t>
            </a:r>
            <a:r>
              <a:rPr lang="it-IT" sz="3200" dirty="0" err="1" smtClean="0"/>
              <a:t>address</a:t>
            </a:r>
            <a:r>
              <a:rPr lang="it-IT" sz="3200" dirty="0" smtClean="0"/>
              <a:t> the </a:t>
            </a:r>
            <a:r>
              <a:rPr lang="it-IT" sz="3200" dirty="0" err="1" smtClean="0"/>
              <a:t>research</a:t>
            </a:r>
            <a:r>
              <a:rPr lang="it-IT" sz="3200" dirty="0" smtClean="0"/>
              <a:t> </a:t>
            </a:r>
            <a:r>
              <a:rPr lang="it-IT" sz="3200" dirty="0" err="1" smtClean="0"/>
              <a:t>questions</a:t>
            </a:r>
            <a:r>
              <a:rPr lang="it-IT" sz="3200" dirty="0" smtClean="0"/>
              <a:t> or </a:t>
            </a:r>
            <a:r>
              <a:rPr lang="it-IT" sz="3200" dirty="0" err="1" smtClean="0"/>
              <a:t>hypotheses</a:t>
            </a:r>
            <a:endParaRPr lang="it-IT" sz="3200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0" y="333985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 smtClean="0"/>
              <a:t>Descriptive</a:t>
            </a:r>
            <a:r>
              <a:rPr lang="it-IT" sz="2000" dirty="0" smtClean="0"/>
              <a:t> and </a:t>
            </a:r>
            <a:r>
              <a:rPr lang="it-IT" sz="2000" dirty="0" err="1" smtClean="0"/>
              <a:t>inferential</a:t>
            </a:r>
            <a:r>
              <a:rPr lang="it-IT" sz="2000" dirty="0" smtClean="0"/>
              <a:t> </a:t>
            </a:r>
            <a:r>
              <a:rPr lang="it-IT" sz="2000" dirty="0" err="1" smtClean="0"/>
              <a:t>statistics</a:t>
            </a:r>
            <a:endParaRPr lang="it-IT" sz="2000" dirty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Key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r>
              <a:rPr lang="it-IT" dirty="0" smtClean="0"/>
              <a:t> in </a:t>
            </a:r>
            <a:r>
              <a:rPr lang="it-IT" dirty="0" err="1" smtClean="0"/>
              <a:t>conducting</a:t>
            </a:r>
            <a:r>
              <a:rPr lang="it-IT" dirty="0" smtClean="0"/>
              <a:t> </a:t>
            </a:r>
            <a:r>
              <a:rPr lang="it-IT" dirty="0" err="1" smtClean="0"/>
              <a:t>survey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-2201" y="420340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Write the report and </a:t>
            </a:r>
            <a:r>
              <a:rPr lang="it-IT" sz="3200" dirty="0" err="1" smtClean="0"/>
              <a:t>evaluate</a:t>
            </a:r>
            <a:r>
              <a:rPr lang="it-IT" sz="3200" dirty="0" smtClean="0"/>
              <a:t> </a:t>
            </a:r>
            <a:r>
              <a:rPr lang="it-IT" sz="3200" dirty="0" err="1" smtClean="0"/>
              <a:t>survey</a:t>
            </a:r>
            <a:r>
              <a:rPr lang="it-IT" sz="3200" dirty="0" smtClean="0"/>
              <a:t> </a:t>
            </a:r>
            <a:r>
              <a:rPr lang="it-IT" sz="3200" dirty="0" err="1" smtClean="0"/>
              <a:t>research</a:t>
            </a:r>
            <a:endParaRPr lang="it-IT" sz="3200" dirty="0" smtClean="0"/>
          </a:p>
        </p:txBody>
      </p:sp>
      <p:sp>
        <p:nvSpPr>
          <p:cNvPr id="9" name="CasellaDiTesto 8"/>
          <p:cNvSpPr txBox="1"/>
          <p:nvPr/>
        </p:nvSpPr>
        <p:spPr>
          <a:xfrm>
            <a:off x="-2201" y="489514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 smtClean="0"/>
              <a:t>Methods</a:t>
            </a:r>
            <a:r>
              <a:rPr lang="it-IT" sz="2000" dirty="0" smtClean="0"/>
              <a:t> and </a:t>
            </a:r>
            <a:r>
              <a:rPr lang="it-IT" sz="2000" dirty="0" err="1" smtClean="0"/>
              <a:t>Discussion</a:t>
            </a:r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The </a:t>
            </a:r>
            <a:r>
              <a:rPr lang="it-IT" sz="2000" dirty="0" err="1" smtClean="0"/>
              <a:t>cecklist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6940630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214</Words>
  <Application>Microsoft Office PowerPoint</Application>
  <PresentationFormat>Presentazione su schermo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Key steps in conducting survey research</vt:lpstr>
      <vt:lpstr>Key steps in conducting survey research</vt:lpstr>
      <vt:lpstr>Key steps in conducting survey research</vt:lpstr>
      <vt:lpstr>Key steps in conducting survey research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survey research design</dc:title>
  <dc:creator>Mario Giampaolo</dc:creator>
  <cp:lastModifiedBy>Mario Giampaolo</cp:lastModifiedBy>
  <cp:revision>23</cp:revision>
  <dcterms:created xsi:type="dcterms:W3CDTF">2014-12-18T09:11:56Z</dcterms:created>
  <dcterms:modified xsi:type="dcterms:W3CDTF">2014-12-18T21:25:07Z</dcterms:modified>
</cp:coreProperties>
</file>