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7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93" r:id="rId14"/>
    <p:sldId id="282" r:id="rId15"/>
    <p:sldId id="284" r:id="rId16"/>
    <p:sldId id="285" r:id="rId17"/>
    <p:sldId id="294" r:id="rId18"/>
    <p:sldId id="296" r:id="rId19"/>
    <p:sldId id="289" r:id="rId20"/>
    <p:sldId id="287" r:id="rId21"/>
    <p:sldId id="291" r:id="rId22"/>
    <p:sldId id="290" r:id="rId23"/>
    <p:sldId id="288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5DFD36-7D2D-4D60-AC1A-D1D387A1063E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AFA91D-7044-47AF-8815-10A767FC4557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56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1E6800F-6AA5-1043-AF3A-C523736ACF5D}" type="slidenum">
              <a:rPr lang="it-IT" sz="1200" b="0"/>
              <a:pPr eaLnBrk="1" hangingPunct="1"/>
              <a:t>2</a:t>
            </a:fld>
            <a:endParaRPr lang="it-IT" sz="1200" b="0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00901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15F4A47-D512-AF48-828D-B5BC048B2C22}" type="slidenum">
              <a:rPr lang="it-IT" sz="1200" b="0"/>
              <a:pPr eaLnBrk="1" hangingPunct="1"/>
              <a:t>11</a:t>
            </a:fld>
            <a:endParaRPr lang="it-IT" sz="1200" b="0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08317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12887ED-245F-1B46-B495-EDB48E1DCE6A}" type="slidenum">
              <a:rPr lang="it-IT" sz="1200" b="0"/>
              <a:pPr eaLnBrk="1" hangingPunct="1"/>
              <a:t>12</a:t>
            </a:fld>
            <a:endParaRPr lang="it-IT" sz="1200" b="0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49538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12887ED-245F-1B46-B495-EDB48E1DCE6A}" type="slidenum">
              <a:rPr lang="it-IT" sz="1200" b="0"/>
              <a:pPr eaLnBrk="1" hangingPunct="1"/>
              <a:t>13</a:t>
            </a:fld>
            <a:endParaRPr lang="it-IT" sz="1200" b="0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06706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34FFB05-4DF9-5F48-94BD-0A67A2EC60B9}" type="slidenum">
              <a:rPr lang="it-IT" sz="1200" b="0"/>
              <a:pPr eaLnBrk="1" hangingPunct="1"/>
              <a:t>14</a:t>
            </a:fld>
            <a:endParaRPr lang="it-IT" sz="1200" b="0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99688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5F4A47-D512-AF48-828D-B5BC048B2C22}" type="slidenum">
              <a:rPr kumimoji="0" lang="it-IT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0"/>
            </a:endParaRPr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12559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5F4A47-D512-AF48-828D-B5BC048B2C22}" type="slidenum">
              <a:rPr kumimoji="0" lang="it-IT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0"/>
            </a:endParaRPr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09168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5F4A47-D512-AF48-828D-B5BC048B2C22}" type="slidenum">
              <a:rPr kumimoji="0" lang="it-IT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0"/>
            </a:endParaRPr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54158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5F4A47-D512-AF48-828D-B5BC048B2C22}" type="slidenum">
              <a:rPr kumimoji="0" lang="it-IT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0"/>
            </a:endParaRPr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80947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5F4A47-D512-AF48-828D-B5BC048B2C22}" type="slidenum">
              <a:rPr kumimoji="0" lang="it-IT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0"/>
            </a:endParaRPr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285967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5F4A47-D512-AF48-828D-B5BC048B2C22}" type="slidenum">
              <a:rPr kumimoji="0" lang="it-IT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0"/>
            </a:endParaRPr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79605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6037594-B835-E444-9ECC-56B7656B6A34}" type="slidenum">
              <a:rPr lang="it-IT" sz="1200" b="0"/>
              <a:pPr eaLnBrk="1" hangingPunct="1"/>
              <a:t>3</a:t>
            </a:fld>
            <a:endParaRPr lang="it-IT" sz="1200" b="0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614860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5F4A47-D512-AF48-828D-B5BC048B2C22}" type="slidenum">
              <a:rPr kumimoji="0" lang="it-IT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0"/>
            </a:endParaRPr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796050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5F4A47-D512-AF48-828D-B5BC048B2C22}" type="slidenum">
              <a:rPr kumimoji="0" lang="it-IT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0"/>
            </a:endParaRPr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703170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5F4A47-D512-AF48-828D-B5BC048B2C22}" type="slidenum">
              <a:rPr kumimoji="0" lang="it-IT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0"/>
            </a:endParaRPr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85190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7C72FFC-8A95-6B4A-8993-07AD3F23B993}" type="slidenum">
              <a:rPr lang="it-IT" sz="1200" b="0"/>
              <a:pPr eaLnBrk="1" hangingPunct="1"/>
              <a:t>4</a:t>
            </a:fld>
            <a:endParaRPr lang="it-IT" sz="1200" b="0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11625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5F640EB-18B5-0B43-BDFD-09A29A6164D0}" type="slidenum">
              <a:rPr lang="it-IT" sz="1200" b="0"/>
              <a:pPr eaLnBrk="1" hangingPunct="1"/>
              <a:t>5</a:t>
            </a:fld>
            <a:endParaRPr lang="it-IT" sz="1200" b="0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65459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12887ED-245F-1B46-B495-EDB48E1DCE6A}" type="slidenum">
              <a:rPr lang="it-IT" sz="1200" b="0"/>
              <a:pPr eaLnBrk="1" hangingPunct="1"/>
              <a:t>6</a:t>
            </a:fld>
            <a:endParaRPr lang="it-IT" sz="1200" b="0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88072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12887ED-245F-1B46-B495-EDB48E1DCE6A}" type="slidenum">
              <a:rPr lang="it-IT" sz="1200" b="0"/>
              <a:pPr eaLnBrk="1" hangingPunct="1"/>
              <a:t>7</a:t>
            </a:fld>
            <a:endParaRPr lang="it-IT" sz="1200" b="0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32039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12887ED-245F-1B46-B495-EDB48E1DCE6A}" type="slidenum">
              <a:rPr lang="it-IT" sz="1200" b="0"/>
              <a:pPr eaLnBrk="1" hangingPunct="1"/>
              <a:t>8</a:t>
            </a:fld>
            <a:endParaRPr lang="it-IT" sz="1200" b="0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83817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12887ED-245F-1B46-B495-EDB48E1DCE6A}" type="slidenum">
              <a:rPr lang="it-IT" sz="1200" b="0"/>
              <a:pPr eaLnBrk="1" hangingPunct="1"/>
              <a:t>9</a:t>
            </a:fld>
            <a:endParaRPr lang="it-IT" sz="1200" b="0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80012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12887ED-245F-1B46-B495-EDB48E1DCE6A}" type="slidenum">
              <a:rPr lang="it-IT" sz="1200" b="0"/>
              <a:pPr eaLnBrk="1" hangingPunct="1"/>
              <a:t>10</a:t>
            </a:fld>
            <a:endParaRPr lang="it-IT" sz="1200" b="0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1631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7935112-7376-7647-B10E-91F3F2AF5F68}" type="slidenum">
              <a:rPr lang="it-IT" smtClean="0">
                <a:solidFill>
                  <a:srgbClr val="000000"/>
                </a:solidFill>
                <a:ea typeface="ＭＳ Ｐゴシック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it-IT">
              <a:solidFill>
                <a:srgbClr val="000000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5400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A34553-B6F2-B44C-899F-5C510BFC5CC4}" type="slidenum">
              <a:rPr lang="it-IT" smtClean="0">
                <a:solidFill>
                  <a:srgbClr val="000000"/>
                </a:solidFill>
                <a:ea typeface="ＭＳ Ｐゴシック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it-IT">
              <a:solidFill>
                <a:srgbClr val="000000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8630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6EB76CF-F1D2-4741-95CB-B31BD21CA4A5}" type="slidenum">
              <a:rPr lang="it-IT" smtClean="0">
                <a:solidFill>
                  <a:srgbClr val="000000"/>
                </a:solidFill>
                <a:ea typeface="ＭＳ Ｐゴシック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it-IT">
              <a:solidFill>
                <a:srgbClr val="000000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793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AD95EE-F50A-7144-911F-66A67A879812}" type="slidenum">
              <a:rPr lang="it-IT" smtClean="0">
                <a:solidFill>
                  <a:srgbClr val="000000"/>
                </a:solidFill>
                <a:ea typeface="ＭＳ Ｐゴシック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it-IT">
              <a:solidFill>
                <a:srgbClr val="000000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0557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3DBFB67-DFD1-9241-9A37-E77FC0AC709B}" type="slidenum">
              <a:rPr lang="it-IT" smtClean="0">
                <a:solidFill>
                  <a:srgbClr val="000000"/>
                </a:solidFill>
                <a:ea typeface="ＭＳ Ｐゴシック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it-IT">
              <a:solidFill>
                <a:srgbClr val="000000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15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4A05314-434D-2B43-BECB-36A38A5F56F7}" type="slidenum">
              <a:rPr lang="it-IT" smtClean="0">
                <a:solidFill>
                  <a:srgbClr val="000000"/>
                </a:solidFill>
                <a:ea typeface="ＭＳ Ｐゴシック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it-IT">
              <a:solidFill>
                <a:srgbClr val="000000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637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9215859-2BD1-1B4D-828D-AEE476331C73}" type="slidenum">
              <a:rPr lang="it-IT" smtClean="0">
                <a:solidFill>
                  <a:srgbClr val="000000"/>
                </a:solidFill>
                <a:ea typeface="ＭＳ Ｐゴシック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it-IT">
              <a:solidFill>
                <a:srgbClr val="000000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7904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41B6F44-AB91-6B4F-BF60-BF1ADD58003B}" type="slidenum">
              <a:rPr lang="it-IT" smtClean="0">
                <a:solidFill>
                  <a:srgbClr val="000000"/>
                </a:solidFill>
                <a:ea typeface="ＭＳ Ｐゴシック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it-IT">
              <a:solidFill>
                <a:srgbClr val="000000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0704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C781FCC-77B8-334D-A1F6-FA699EB156BD}" type="slidenum">
              <a:rPr lang="it-IT" smtClean="0">
                <a:solidFill>
                  <a:srgbClr val="000000"/>
                </a:solidFill>
                <a:ea typeface="ＭＳ Ｐゴシック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it-IT">
              <a:solidFill>
                <a:srgbClr val="000000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2283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E4A9014-CE1C-EA4F-A604-01FE97BE03A7}" type="slidenum">
              <a:rPr lang="it-IT" smtClean="0">
                <a:solidFill>
                  <a:srgbClr val="000000"/>
                </a:solidFill>
                <a:ea typeface="ＭＳ Ｐゴシック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it-IT">
              <a:solidFill>
                <a:srgbClr val="000000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5227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857DC8D-9350-C34F-AEF0-78AA8C16866C}" type="slidenum">
              <a:rPr lang="it-IT" smtClean="0">
                <a:solidFill>
                  <a:srgbClr val="000000"/>
                </a:solidFill>
                <a:ea typeface="ＭＳ Ｐゴシック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it-IT">
              <a:solidFill>
                <a:srgbClr val="000000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7011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ea typeface="+mn-ea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ea typeface="+mn-ea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0DABCD4-C4DC-AB40-86B8-B259A31BD6F6}" type="slidenum">
              <a:rPr lang="it-IT" smtClean="0">
                <a:solidFill>
                  <a:srgbClr val="000000"/>
                </a:solidFill>
                <a:ea typeface="ＭＳ Ｐゴシック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it-IT">
              <a:solidFill>
                <a:srgbClr val="000000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2592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unipd.it/erasmus-scienze-umane-sociali-patrimonio-culturale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1" name="Rectangle 3"/>
          <p:cNvSpPr>
            <a:spLocks noChangeArrowheads="1"/>
          </p:cNvSpPr>
          <p:nvPr/>
        </p:nvSpPr>
        <p:spPr bwMode="auto">
          <a:xfrm>
            <a:off x="1774825" y="20638"/>
            <a:ext cx="7772400" cy="3488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6600" b="1" smtClean="0">
                <a:solidFill>
                  <a:srgbClr val="FFFFFF"/>
                </a:solidFill>
                <a:latin typeface="Arial" charset="0"/>
                <a:ea typeface="ＭＳ Ｐゴシック" charset="0"/>
              </a:rPr>
              <a:t>Laurea magistrale</a:t>
            </a:r>
            <a:endParaRPr lang="it-IT" sz="4400" b="1">
              <a:solidFill>
                <a:srgbClr val="FFFFFF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5363" name="CasellaDiTesto 1"/>
          <p:cNvSpPr txBox="1">
            <a:spLocks noChangeArrowheads="1"/>
          </p:cNvSpPr>
          <p:nvPr/>
        </p:nvSpPr>
        <p:spPr bwMode="auto">
          <a:xfrm>
            <a:off x="2348706" y="2565401"/>
            <a:ext cx="6624637" cy="923330"/>
          </a:xfrm>
          <a:prstGeom prst="rect">
            <a:avLst/>
          </a:prstGeom>
          <a:solidFill>
            <a:srgbClr val="B00000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it-IT" dirty="0">
                <a:solidFill>
                  <a:srgbClr val="FFFFFF"/>
                </a:solidFill>
              </a:rPr>
              <a:t>	</a:t>
            </a:r>
            <a:r>
              <a:rPr lang="it-IT" sz="5400" dirty="0">
                <a:solidFill>
                  <a:srgbClr val="FFFFFF"/>
                </a:solidFill>
              </a:rPr>
              <a:t>Linguistica</a:t>
            </a:r>
          </a:p>
        </p:txBody>
      </p:sp>
    </p:spTree>
    <p:extLst>
      <p:ext uri="{BB962C8B-B14F-4D97-AF65-F5344CB8AC3E}">
        <p14:creationId xmlns:p14="http://schemas.microsoft.com/office/powerpoint/2010/main" val="1961214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5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ChangeArrowheads="1"/>
          </p:cNvSpPr>
          <p:nvPr/>
        </p:nvSpPr>
        <p:spPr bwMode="auto">
          <a:xfrm>
            <a:off x="1427163" y="-100013"/>
            <a:ext cx="9251951" cy="1368426"/>
          </a:xfrm>
          <a:prstGeom prst="rect">
            <a:avLst/>
          </a:prstGeom>
          <a:solidFill>
            <a:srgbClr val="B3071B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Ins="360000" anchor="ctr"/>
          <a:lstStyle/>
          <a:p>
            <a:pPr algn="r"/>
            <a:endParaRPr lang="it-IT" sz="2400">
              <a:solidFill>
                <a:schemeClr val="bg1"/>
              </a:solidFill>
            </a:endParaRPr>
          </a:p>
        </p:txBody>
      </p:sp>
      <p:pic>
        <p:nvPicPr>
          <p:cNvPr id="54274" name="Picture 3" descr="SigilloLogoLAST_WhiteOK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8150" y="96838"/>
            <a:ext cx="230028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75" name="Rectangle 4"/>
          <p:cNvSpPr>
            <a:spLocks noChangeArrowheads="1"/>
          </p:cNvSpPr>
          <p:nvPr/>
        </p:nvSpPr>
        <p:spPr bwMode="auto">
          <a:xfrm>
            <a:off x="1703388" y="2301876"/>
            <a:ext cx="72009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it-IT" sz="36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4276" name="Text Box 8"/>
          <p:cNvSpPr txBox="1">
            <a:spLocks noChangeArrowheads="1"/>
          </p:cNvSpPr>
          <p:nvPr/>
        </p:nvSpPr>
        <p:spPr bwMode="auto">
          <a:xfrm>
            <a:off x="6584628" y="29800"/>
            <a:ext cx="4083373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it-IT" sz="2800" b="0" dirty="0">
                <a:solidFill>
                  <a:schemeClr val="bg1"/>
                </a:solidFill>
              </a:rPr>
              <a:t>LINGUISTICA </a:t>
            </a:r>
            <a:r>
              <a:rPr lang="it-IT" sz="8800" dirty="0">
                <a:solidFill>
                  <a:schemeClr val="bg1"/>
                </a:solidFill>
              </a:rPr>
              <a:t>8</a:t>
            </a:r>
            <a:endParaRPr lang="it-IT" sz="1400" dirty="0">
              <a:solidFill>
                <a:schemeClr val="bg1"/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8490259" y="4802768"/>
            <a:ext cx="3701741" cy="186204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IT" sz="115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r>
              <a:rPr lang="it-IT" sz="7200" dirty="0"/>
              <a:t> </a:t>
            </a:r>
            <a:r>
              <a:rPr lang="it-IT" sz="7200" dirty="0" err="1"/>
              <a:t>cfu</a:t>
            </a:r>
            <a:endParaRPr lang="it-IT" sz="72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1468012" y="1264807"/>
            <a:ext cx="428354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sz="3200" u="sng" dirty="0"/>
          </a:p>
          <a:p>
            <a:r>
              <a:rPr lang="it-IT" sz="3200" u="sng" dirty="0"/>
              <a:t>Un esame a scelta tra: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1540018" y="2302907"/>
            <a:ext cx="7833235" cy="30521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/>
              <a:t>Psicologia </a:t>
            </a:r>
            <a:r>
              <a:rPr lang="it-IT" sz="2400" dirty="0"/>
              <a:t>del linguaggio </a:t>
            </a:r>
            <a:r>
              <a:rPr lang="it-IT" sz="2400" dirty="0" smtClean="0"/>
              <a:t>		</a:t>
            </a:r>
            <a:r>
              <a:rPr lang="it-IT" sz="2400" dirty="0" smtClean="0">
                <a:solidFill>
                  <a:srgbClr val="B00000"/>
                </a:solidFill>
              </a:rPr>
              <a:t>Francesco </a:t>
            </a:r>
            <a:r>
              <a:rPr lang="it-IT" sz="2400" dirty="0" err="1" smtClean="0">
                <a:solidFill>
                  <a:srgbClr val="B00000"/>
                </a:solidFill>
              </a:rPr>
              <a:t>Vespignani</a:t>
            </a:r>
            <a:endParaRPr lang="it-IT" sz="2400" dirty="0">
              <a:solidFill>
                <a:srgbClr val="B00000"/>
              </a:solidFill>
            </a:endParaRPr>
          </a:p>
          <a:p>
            <a:r>
              <a:rPr lang="it-IT" sz="2400" dirty="0" smtClean="0">
                <a:solidFill>
                  <a:srgbClr val="00B050"/>
                </a:solidFill>
              </a:rPr>
              <a:t>Multilinguismo e Cognizione    	</a:t>
            </a:r>
            <a:r>
              <a:rPr lang="it-IT" sz="2400" dirty="0" smtClean="0">
                <a:solidFill>
                  <a:srgbClr val="C00000"/>
                </a:solidFill>
              </a:rPr>
              <a:t>Eduardo </a:t>
            </a:r>
            <a:r>
              <a:rPr lang="it-IT" sz="2400" dirty="0" err="1" smtClean="0">
                <a:solidFill>
                  <a:srgbClr val="C00000"/>
                </a:solidFill>
              </a:rPr>
              <a:t>Navarrete</a:t>
            </a:r>
            <a:endParaRPr lang="it-IT" sz="2400" dirty="0" smtClean="0">
              <a:solidFill>
                <a:srgbClr val="C00000"/>
              </a:solidFill>
            </a:endParaRPr>
          </a:p>
          <a:p>
            <a:r>
              <a:rPr lang="it-IT" sz="2400" dirty="0" smtClean="0"/>
              <a:t>Logica </a:t>
            </a:r>
            <a:r>
              <a:rPr lang="it-IT" sz="2400" dirty="0">
                <a:solidFill>
                  <a:srgbClr val="B00000"/>
                </a:solidFill>
              </a:rPr>
              <a:t>	</a:t>
            </a:r>
            <a:r>
              <a:rPr lang="it-IT" sz="2400" dirty="0" smtClean="0">
                <a:solidFill>
                  <a:srgbClr val="B00000"/>
                </a:solidFill>
              </a:rPr>
              <a:t>			Massimiliano Carrara</a:t>
            </a:r>
          </a:p>
          <a:p>
            <a:r>
              <a:rPr lang="it-IT" sz="2400" dirty="0" err="1" smtClean="0"/>
              <a:t>Logic</a:t>
            </a:r>
            <a:r>
              <a:rPr lang="it-IT" sz="2400" dirty="0" smtClean="0">
                <a:solidFill>
                  <a:srgbClr val="B00000"/>
                </a:solidFill>
              </a:rPr>
              <a:t>					</a:t>
            </a:r>
            <a:r>
              <a:rPr lang="it-IT" sz="2400" dirty="0" err="1" smtClean="0">
                <a:solidFill>
                  <a:srgbClr val="B00000"/>
                </a:solidFill>
              </a:rPr>
              <a:t>Spolaore</a:t>
            </a:r>
            <a:r>
              <a:rPr lang="it-IT" sz="2400" dirty="0" smtClean="0">
                <a:solidFill>
                  <a:srgbClr val="B00000"/>
                </a:solidFill>
              </a:rPr>
              <a:t> Giuseppe	</a:t>
            </a:r>
            <a:endParaRPr lang="it-IT" sz="2400" dirty="0">
              <a:solidFill>
                <a:srgbClr val="B00000"/>
              </a:solidFill>
            </a:endParaRPr>
          </a:p>
          <a:p>
            <a:r>
              <a:rPr lang="it-IT" sz="2400" dirty="0"/>
              <a:t>Codicologia </a:t>
            </a:r>
            <a:r>
              <a:rPr lang="it-IT" sz="2400" dirty="0" smtClean="0"/>
              <a:t>				</a:t>
            </a:r>
            <a:r>
              <a:rPr lang="it-IT" sz="2400" dirty="0" smtClean="0">
                <a:solidFill>
                  <a:srgbClr val="B00000"/>
                </a:solidFill>
              </a:rPr>
              <a:t>Nicoletta </a:t>
            </a:r>
            <a:r>
              <a:rPr lang="it-IT" sz="2400" dirty="0" err="1" smtClean="0">
                <a:solidFill>
                  <a:srgbClr val="B00000"/>
                </a:solidFill>
              </a:rPr>
              <a:t>Giovè</a:t>
            </a:r>
            <a:endParaRPr lang="it-IT" sz="2400" dirty="0" smtClean="0">
              <a:solidFill>
                <a:srgbClr val="B00000"/>
              </a:solidFill>
            </a:endParaRPr>
          </a:p>
          <a:p>
            <a:r>
              <a:rPr lang="it-IT" sz="2400" dirty="0" smtClean="0"/>
              <a:t>Paleografia latina</a:t>
            </a:r>
            <a:r>
              <a:rPr lang="it-IT" sz="2400" dirty="0" smtClean="0">
                <a:solidFill>
                  <a:srgbClr val="B00000"/>
                </a:solidFill>
              </a:rPr>
              <a:t>			Nicoletta </a:t>
            </a:r>
            <a:r>
              <a:rPr lang="it-IT" sz="2400" dirty="0" err="1" smtClean="0">
                <a:solidFill>
                  <a:srgbClr val="B00000"/>
                </a:solidFill>
              </a:rPr>
              <a:t>Giovè</a:t>
            </a:r>
            <a:endParaRPr lang="it-IT" sz="2400" dirty="0"/>
          </a:p>
          <a:p>
            <a:pPr>
              <a:lnSpc>
                <a:spcPts val="5780"/>
              </a:lnSpc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6877074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ChangeArrowheads="1"/>
          </p:cNvSpPr>
          <p:nvPr/>
        </p:nvSpPr>
        <p:spPr bwMode="auto">
          <a:xfrm>
            <a:off x="1427163" y="-100013"/>
            <a:ext cx="9251951" cy="1368426"/>
          </a:xfrm>
          <a:prstGeom prst="rect">
            <a:avLst/>
          </a:prstGeom>
          <a:solidFill>
            <a:srgbClr val="B3071B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Ins="360000" anchor="ctr"/>
          <a:lstStyle/>
          <a:p>
            <a:pPr algn="r"/>
            <a:r>
              <a:rPr lang="it-IT" sz="2400" dirty="0">
                <a:solidFill>
                  <a:schemeClr val="bg1"/>
                </a:solidFill>
              </a:rPr>
              <a:t>LINGUISTICA </a:t>
            </a:r>
            <a:r>
              <a:rPr lang="it-IT" sz="8000" dirty="0">
                <a:solidFill>
                  <a:schemeClr val="bg1"/>
                </a:solidFill>
              </a:rPr>
              <a:t>9-10</a:t>
            </a:r>
            <a:endParaRPr lang="it-IT" sz="1200" dirty="0">
              <a:solidFill>
                <a:schemeClr val="bg1"/>
              </a:solidFill>
            </a:endParaRPr>
          </a:p>
        </p:txBody>
      </p:sp>
      <p:pic>
        <p:nvPicPr>
          <p:cNvPr id="40962" name="Picture 3" descr="SigilloLogoLAST_WhiteOK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8150" y="96838"/>
            <a:ext cx="230028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3" name="Rectangle 4"/>
          <p:cNvSpPr>
            <a:spLocks noChangeArrowheads="1"/>
          </p:cNvSpPr>
          <p:nvPr/>
        </p:nvSpPr>
        <p:spPr bwMode="auto">
          <a:xfrm>
            <a:off x="1703388" y="1484314"/>
            <a:ext cx="7200900" cy="270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it-IT" sz="2400"/>
          </a:p>
          <a:p>
            <a:endParaRPr lang="it-IT" sz="2400"/>
          </a:p>
          <a:p>
            <a:endParaRPr lang="it-IT" sz="2400"/>
          </a:p>
          <a:p>
            <a:endParaRPr lang="it-IT" sz="2400"/>
          </a:p>
          <a:p>
            <a:endParaRPr lang="it-IT" sz="2400"/>
          </a:p>
          <a:p>
            <a:endParaRPr lang="it-IT" sz="3200"/>
          </a:p>
          <a:p>
            <a:endParaRPr lang="en-US"/>
          </a:p>
        </p:txBody>
      </p:sp>
      <p:sp>
        <p:nvSpPr>
          <p:cNvPr id="40964" name="CasellaDiTesto 1"/>
          <p:cNvSpPr txBox="1">
            <a:spLocks noChangeArrowheads="1"/>
          </p:cNvSpPr>
          <p:nvPr/>
        </p:nvSpPr>
        <p:spPr bwMode="auto">
          <a:xfrm>
            <a:off x="1847851" y="1628775"/>
            <a:ext cx="8640763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6000" dirty="0">
                <a:solidFill>
                  <a:srgbClr val="B00000"/>
                </a:solidFill>
              </a:rPr>
              <a:t>Affini e integrative</a:t>
            </a:r>
          </a:p>
        </p:txBody>
      </p:sp>
      <p:sp>
        <p:nvSpPr>
          <p:cNvPr id="3" name="Rettangolo 2"/>
          <p:cNvSpPr/>
          <p:nvPr/>
        </p:nvSpPr>
        <p:spPr>
          <a:xfrm>
            <a:off x="1919536" y="3212976"/>
            <a:ext cx="7848872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it-IT" sz="96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 + 6 </a:t>
            </a:r>
            <a:r>
              <a:rPr lang="it-IT" sz="4800" dirty="0" err="1"/>
              <a:t>cfu</a:t>
            </a:r>
            <a:r>
              <a:rPr lang="it-IT" sz="4800" dirty="0"/>
              <a:t> a scelta tra:</a:t>
            </a:r>
          </a:p>
        </p:txBody>
      </p:sp>
    </p:spTree>
    <p:extLst>
      <p:ext uri="{BB962C8B-B14F-4D97-AF65-F5344CB8AC3E}">
        <p14:creationId xmlns:p14="http://schemas.microsoft.com/office/powerpoint/2010/main" val="15334435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ChangeArrowheads="1"/>
          </p:cNvSpPr>
          <p:nvPr/>
        </p:nvSpPr>
        <p:spPr bwMode="auto">
          <a:xfrm>
            <a:off x="1427163" y="-100013"/>
            <a:ext cx="9251951" cy="1368426"/>
          </a:xfrm>
          <a:prstGeom prst="rect">
            <a:avLst/>
          </a:prstGeom>
          <a:solidFill>
            <a:srgbClr val="B3071B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Ins="360000" anchor="ctr"/>
          <a:lstStyle/>
          <a:p>
            <a:pPr algn="r"/>
            <a:endParaRPr lang="it-IT" sz="2400">
              <a:solidFill>
                <a:schemeClr val="bg1"/>
              </a:solidFill>
            </a:endParaRPr>
          </a:p>
        </p:txBody>
      </p:sp>
      <p:pic>
        <p:nvPicPr>
          <p:cNvPr id="54274" name="Picture 3" descr="SigilloLogoLAST_WhiteOK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8150" y="96838"/>
            <a:ext cx="230028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75" name="Rectangle 4"/>
          <p:cNvSpPr>
            <a:spLocks noChangeArrowheads="1"/>
          </p:cNvSpPr>
          <p:nvPr/>
        </p:nvSpPr>
        <p:spPr bwMode="auto">
          <a:xfrm>
            <a:off x="1703388" y="2301876"/>
            <a:ext cx="72009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it-IT" sz="36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4276" name="Text Box 8"/>
          <p:cNvSpPr txBox="1">
            <a:spLocks noChangeArrowheads="1"/>
          </p:cNvSpPr>
          <p:nvPr/>
        </p:nvSpPr>
        <p:spPr bwMode="auto">
          <a:xfrm>
            <a:off x="5663953" y="0"/>
            <a:ext cx="4875461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it-IT" sz="2800" b="0" dirty="0">
                <a:solidFill>
                  <a:schemeClr val="bg1"/>
                </a:solidFill>
              </a:rPr>
              <a:t>LINGUISTICA </a:t>
            </a:r>
            <a:r>
              <a:rPr lang="it-IT" sz="8800" dirty="0">
                <a:solidFill>
                  <a:schemeClr val="bg1"/>
                </a:solidFill>
              </a:rPr>
              <a:t>9-10</a:t>
            </a:r>
            <a:endParaRPr lang="it-IT" sz="1400" dirty="0">
              <a:solidFill>
                <a:schemeClr val="bg1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551709" y="1643401"/>
            <a:ext cx="923490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Linguistica computazionale</a:t>
            </a:r>
          </a:p>
          <a:p>
            <a:r>
              <a:rPr lang="it-IT" sz="2400" dirty="0" smtClean="0"/>
              <a:t>Lingua </a:t>
            </a:r>
            <a:r>
              <a:rPr lang="it-IT" sz="2400" dirty="0"/>
              <a:t>e letteratura galega </a:t>
            </a:r>
            <a:r>
              <a:rPr lang="it-IT" sz="2400" dirty="0" smtClean="0"/>
              <a:t>	</a:t>
            </a:r>
            <a:r>
              <a:rPr lang="it-IT" sz="2400" dirty="0" smtClean="0">
                <a:solidFill>
                  <a:srgbClr val="B00000"/>
                </a:solidFill>
              </a:rPr>
              <a:t>Rachele </a:t>
            </a:r>
            <a:r>
              <a:rPr lang="it-IT" sz="2400" dirty="0" err="1">
                <a:solidFill>
                  <a:srgbClr val="B00000"/>
                </a:solidFill>
              </a:rPr>
              <a:t>Fassanelli</a:t>
            </a:r>
            <a:endParaRPr lang="it-IT" sz="2400" dirty="0"/>
          </a:p>
          <a:p>
            <a:r>
              <a:rPr lang="it-IT" sz="2400" dirty="0"/>
              <a:t>Lingua e letteratura provenzale </a:t>
            </a:r>
            <a:r>
              <a:rPr lang="it-IT" sz="2400" dirty="0" smtClean="0"/>
              <a:t>	</a:t>
            </a:r>
            <a:r>
              <a:rPr lang="it-IT" sz="2400" dirty="0" smtClean="0">
                <a:solidFill>
                  <a:srgbClr val="B00000"/>
                </a:solidFill>
              </a:rPr>
              <a:t>Giosue </a:t>
            </a:r>
            <a:r>
              <a:rPr lang="it-IT" sz="2400" dirty="0" err="1">
                <a:solidFill>
                  <a:srgbClr val="B00000"/>
                </a:solidFill>
              </a:rPr>
              <a:t>Lachin</a:t>
            </a:r>
            <a:endParaRPr lang="it-IT" sz="2400" dirty="0"/>
          </a:p>
          <a:p>
            <a:r>
              <a:rPr lang="it-IT" sz="2400" dirty="0" smtClean="0">
                <a:solidFill>
                  <a:srgbClr val="00B050"/>
                </a:solidFill>
              </a:rPr>
              <a:t>Antropologia culturale 		</a:t>
            </a:r>
            <a:endParaRPr lang="it-IT" sz="2400" dirty="0">
              <a:solidFill>
                <a:srgbClr val="00B050"/>
              </a:solidFill>
            </a:endParaRPr>
          </a:p>
          <a:p>
            <a:r>
              <a:rPr lang="it-IT" sz="2400" dirty="0"/>
              <a:t>Archivistica </a:t>
            </a:r>
            <a:r>
              <a:rPr lang="it-IT" sz="2400" dirty="0" smtClean="0"/>
              <a:t>				</a:t>
            </a:r>
            <a:r>
              <a:rPr lang="it-IT" sz="2400" dirty="0" smtClean="0">
                <a:solidFill>
                  <a:srgbClr val="B00000"/>
                </a:solidFill>
              </a:rPr>
              <a:t>Mario </a:t>
            </a:r>
            <a:r>
              <a:rPr lang="it-IT" sz="2400" dirty="0">
                <a:solidFill>
                  <a:srgbClr val="B00000"/>
                </a:solidFill>
              </a:rPr>
              <a:t>Brogi</a:t>
            </a:r>
            <a:endParaRPr lang="it-IT" sz="2400" dirty="0"/>
          </a:p>
          <a:p>
            <a:r>
              <a:rPr lang="it-IT" sz="2400" dirty="0"/>
              <a:t>Psicologia della comunicazione </a:t>
            </a:r>
            <a:r>
              <a:rPr lang="it-IT" sz="2400" dirty="0" smtClean="0"/>
              <a:t>	</a:t>
            </a:r>
            <a:r>
              <a:rPr lang="it-IT" sz="2400" dirty="0" smtClean="0">
                <a:solidFill>
                  <a:srgbClr val="B00000"/>
                </a:solidFill>
              </a:rPr>
              <a:t>Lorella </a:t>
            </a:r>
            <a:r>
              <a:rPr lang="it-IT" sz="2400" dirty="0">
                <a:solidFill>
                  <a:srgbClr val="B00000"/>
                </a:solidFill>
              </a:rPr>
              <a:t>Lotto</a:t>
            </a:r>
          </a:p>
          <a:p>
            <a:r>
              <a:rPr lang="it-IT" sz="2400" dirty="0" smtClean="0"/>
              <a:t>Psicologia cognitiva 		</a:t>
            </a:r>
            <a:r>
              <a:rPr lang="it-IT" sz="2400" dirty="0" smtClean="0">
                <a:solidFill>
                  <a:srgbClr val="C00000"/>
                </a:solidFill>
              </a:rPr>
              <a:t>Simone </a:t>
            </a:r>
            <a:r>
              <a:rPr lang="it-IT" sz="2400" dirty="0" err="1" smtClean="0">
                <a:solidFill>
                  <a:srgbClr val="C00000"/>
                </a:solidFill>
              </a:rPr>
              <a:t>Cutini</a:t>
            </a:r>
            <a:r>
              <a:rPr lang="it-IT" sz="2400" dirty="0" smtClean="0"/>
              <a:t> </a:t>
            </a:r>
            <a:endParaRPr lang="it-IT" sz="2400" dirty="0"/>
          </a:p>
          <a:p>
            <a:r>
              <a:rPr lang="it-IT" sz="2400" dirty="0" smtClean="0"/>
              <a:t>Neuropsicologia 			</a:t>
            </a:r>
            <a:r>
              <a:rPr lang="it-IT" sz="2400" dirty="0" smtClean="0">
                <a:solidFill>
                  <a:srgbClr val="B00000"/>
                </a:solidFill>
              </a:rPr>
              <a:t>Carlo </a:t>
            </a:r>
            <a:r>
              <a:rPr lang="it-IT" sz="2400" dirty="0">
                <a:solidFill>
                  <a:srgbClr val="B00000"/>
                </a:solidFill>
              </a:rPr>
              <a:t>Semenza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8275592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ChangeArrowheads="1"/>
          </p:cNvSpPr>
          <p:nvPr/>
        </p:nvSpPr>
        <p:spPr bwMode="auto">
          <a:xfrm>
            <a:off x="1427163" y="-100013"/>
            <a:ext cx="9251951" cy="1368426"/>
          </a:xfrm>
          <a:prstGeom prst="rect">
            <a:avLst/>
          </a:prstGeom>
          <a:solidFill>
            <a:srgbClr val="B3071B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Ins="360000" anchor="ctr"/>
          <a:lstStyle/>
          <a:p>
            <a:pPr algn="r"/>
            <a:endParaRPr lang="it-IT" sz="2400">
              <a:solidFill>
                <a:schemeClr val="bg1"/>
              </a:solidFill>
            </a:endParaRPr>
          </a:p>
        </p:txBody>
      </p:sp>
      <p:pic>
        <p:nvPicPr>
          <p:cNvPr id="54274" name="Picture 3" descr="SigilloLogoLAST_WhiteOK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8150" y="96838"/>
            <a:ext cx="230028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75" name="Rectangle 4"/>
          <p:cNvSpPr>
            <a:spLocks noChangeArrowheads="1"/>
          </p:cNvSpPr>
          <p:nvPr/>
        </p:nvSpPr>
        <p:spPr bwMode="auto">
          <a:xfrm>
            <a:off x="1703388" y="2301876"/>
            <a:ext cx="72009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it-IT" sz="36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4276" name="Text Box 8"/>
          <p:cNvSpPr txBox="1">
            <a:spLocks noChangeArrowheads="1"/>
          </p:cNvSpPr>
          <p:nvPr/>
        </p:nvSpPr>
        <p:spPr bwMode="auto">
          <a:xfrm>
            <a:off x="5663953" y="0"/>
            <a:ext cx="487546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it-IT" sz="2800" b="0">
                <a:solidFill>
                  <a:schemeClr val="bg1"/>
                </a:solidFill>
              </a:rPr>
              <a:t>LINGUISTICA </a:t>
            </a:r>
            <a:endParaRPr lang="it-IT" sz="1400" dirty="0">
              <a:solidFill>
                <a:schemeClr val="bg1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631505" y="1052737"/>
            <a:ext cx="9155113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060"/>
              </a:lnSpc>
            </a:pPr>
            <a:r>
              <a:rPr lang="it-IT" sz="2400" dirty="0" smtClean="0"/>
              <a:t>Corsi validi per il percorso FIT che permette l'accesso all'insegnamento:</a:t>
            </a:r>
          </a:p>
          <a:p>
            <a:pPr>
              <a:lnSpc>
                <a:spcPts val="5060"/>
              </a:lnSpc>
            </a:pPr>
            <a:r>
              <a:rPr lang="it-IT" sz="2400" dirty="0" smtClean="0"/>
              <a:t>Glottodidattica</a:t>
            </a:r>
          </a:p>
          <a:p>
            <a:pPr>
              <a:lnSpc>
                <a:spcPts val="5060"/>
              </a:lnSpc>
            </a:pPr>
            <a:r>
              <a:rPr lang="it-IT" sz="2400" dirty="0" smtClean="0"/>
              <a:t>Didattica dell'italiano</a:t>
            </a:r>
          </a:p>
          <a:p>
            <a:pPr>
              <a:lnSpc>
                <a:spcPts val="5060"/>
              </a:lnSpc>
            </a:pPr>
            <a:r>
              <a:rPr lang="it-IT" sz="2400" dirty="0" smtClean="0"/>
              <a:t>Antropologia culturale </a:t>
            </a:r>
          </a:p>
          <a:p>
            <a:pPr>
              <a:lnSpc>
                <a:spcPts val="5060"/>
              </a:lnSpc>
            </a:pPr>
            <a:r>
              <a:rPr lang="it-IT" sz="2400" dirty="0" smtClean="0"/>
              <a:t>Multilinguismo e Cognizione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40349666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ChangeArrowheads="1"/>
          </p:cNvSpPr>
          <p:nvPr/>
        </p:nvSpPr>
        <p:spPr bwMode="auto">
          <a:xfrm>
            <a:off x="1427163" y="-100013"/>
            <a:ext cx="9251951" cy="1368426"/>
          </a:xfrm>
          <a:prstGeom prst="rect">
            <a:avLst/>
          </a:prstGeom>
          <a:solidFill>
            <a:srgbClr val="B3071B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Ins="360000" anchor="ctr"/>
          <a:lstStyle/>
          <a:p>
            <a:pPr algn="r"/>
            <a:endParaRPr lang="it-IT" sz="2400">
              <a:solidFill>
                <a:schemeClr val="bg1"/>
              </a:solidFill>
            </a:endParaRPr>
          </a:p>
        </p:txBody>
      </p:sp>
      <p:pic>
        <p:nvPicPr>
          <p:cNvPr id="47106" name="Picture 3" descr="SigilloLogoLAST_WhiteOK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8150" y="96838"/>
            <a:ext cx="230028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07" name="Rectangle 4"/>
          <p:cNvSpPr>
            <a:spLocks noChangeArrowheads="1"/>
          </p:cNvSpPr>
          <p:nvPr/>
        </p:nvSpPr>
        <p:spPr bwMode="auto">
          <a:xfrm>
            <a:off x="1703388" y="1484314"/>
            <a:ext cx="7200900" cy="270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it-IT" sz="2400"/>
          </a:p>
          <a:p>
            <a:endParaRPr lang="it-IT" sz="2400"/>
          </a:p>
          <a:p>
            <a:endParaRPr lang="it-IT" sz="2400"/>
          </a:p>
          <a:p>
            <a:endParaRPr lang="it-IT" sz="2400"/>
          </a:p>
          <a:p>
            <a:endParaRPr lang="it-IT" sz="2400"/>
          </a:p>
          <a:p>
            <a:endParaRPr lang="it-IT" sz="3200"/>
          </a:p>
          <a:p>
            <a:endParaRPr lang="en-US"/>
          </a:p>
        </p:txBody>
      </p:sp>
      <p:sp>
        <p:nvSpPr>
          <p:cNvPr id="47108" name="Text Box 8"/>
          <p:cNvSpPr txBox="1">
            <a:spLocks noChangeArrowheads="1"/>
          </p:cNvSpPr>
          <p:nvPr/>
        </p:nvSpPr>
        <p:spPr bwMode="auto">
          <a:xfrm>
            <a:off x="7935590" y="673532"/>
            <a:ext cx="244169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it-IT" sz="2800" b="0" dirty="0">
                <a:solidFill>
                  <a:schemeClr val="bg1"/>
                </a:solidFill>
              </a:rPr>
              <a:t>LINGUISTICA</a:t>
            </a:r>
            <a:endParaRPr lang="it-IT" sz="1400" b="0" dirty="0">
              <a:solidFill>
                <a:schemeClr val="bg1"/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1847528" y="1628800"/>
            <a:ext cx="7632848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IT" sz="96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+</a:t>
            </a:r>
            <a:r>
              <a:rPr lang="it-IT" sz="96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12/15</a:t>
            </a:r>
            <a:r>
              <a:rPr lang="it-IT" sz="3600" dirty="0" smtClean="0"/>
              <a:t> </a:t>
            </a:r>
            <a:r>
              <a:rPr lang="it-IT" sz="2800" dirty="0" err="1"/>
              <a:t>cfu</a:t>
            </a:r>
            <a:r>
              <a:rPr lang="it-IT" sz="2800" dirty="0"/>
              <a:t> a scelta 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1919537" y="2636913"/>
            <a:ext cx="5990749" cy="184665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IT" sz="96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+ 39</a:t>
            </a:r>
            <a:r>
              <a:rPr lang="it-IT" dirty="0"/>
              <a:t> </a:t>
            </a:r>
            <a:r>
              <a:rPr lang="it-IT" sz="2800" dirty="0" err="1"/>
              <a:t>cfu</a:t>
            </a:r>
            <a:r>
              <a:rPr lang="it-IT" sz="2800" dirty="0"/>
              <a:t> la tesi di laurea</a:t>
            </a:r>
            <a:endParaRPr lang="it-IT" dirty="0"/>
          </a:p>
          <a:p>
            <a:pPr>
              <a:defRPr/>
            </a:pP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991544" y="3645024"/>
            <a:ext cx="6891630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96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+ 3</a:t>
            </a:r>
            <a:r>
              <a:rPr lang="it-IT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it-IT" sz="2800" dirty="0" err="1"/>
              <a:t>cfu</a:t>
            </a:r>
            <a:r>
              <a:rPr lang="it-IT" sz="2800" dirty="0"/>
              <a:t> </a:t>
            </a:r>
            <a:r>
              <a:rPr lang="it-IT" sz="2800" dirty="0" err="1"/>
              <a:t>Stages</a:t>
            </a:r>
            <a:r>
              <a:rPr lang="it-IT" sz="2800" dirty="0"/>
              <a:t> e tirocini o seminari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2063553" y="4941168"/>
            <a:ext cx="6426759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 dirty="0">
                <a:solidFill>
                  <a:srgbClr val="B00000"/>
                </a:solidFill>
              </a:rPr>
              <a:t>Per un totale di</a:t>
            </a:r>
            <a:r>
              <a:rPr lang="it-IT" sz="3600" dirty="0"/>
              <a:t> </a:t>
            </a:r>
            <a:r>
              <a:rPr lang="it-IT" sz="96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120</a:t>
            </a:r>
            <a:r>
              <a:rPr lang="it-IT" sz="9600" dirty="0"/>
              <a:t> </a:t>
            </a:r>
            <a:r>
              <a:rPr lang="it-IT" sz="3600" dirty="0" err="1">
                <a:solidFill>
                  <a:srgbClr val="B00000"/>
                </a:solidFill>
              </a:rPr>
              <a:t>cfu</a:t>
            </a:r>
            <a:endParaRPr lang="it-IT" sz="3600" dirty="0">
              <a:solidFill>
                <a:srgbClr val="B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6087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ChangeArrowheads="1"/>
          </p:cNvSpPr>
          <p:nvPr/>
        </p:nvSpPr>
        <p:spPr bwMode="auto">
          <a:xfrm>
            <a:off x="1427163" y="-100013"/>
            <a:ext cx="9251951" cy="1368426"/>
          </a:xfrm>
          <a:prstGeom prst="rect">
            <a:avLst/>
          </a:prstGeom>
          <a:solidFill>
            <a:srgbClr val="B3071B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Ins="36000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LINGUISTICA </a:t>
            </a: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40962" name="Picture 3" descr="SigilloLogoLAST_WhiteOK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8150" y="96838"/>
            <a:ext cx="230028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3" name="Rectangle 4"/>
          <p:cNvSpPr>
            <a:spLocks noChangeArrowheads="1"/>
          </p:cNvSpPr>
          <p:nvPr/>
        </p:nvSpPr>
        <p:spPr bwMode="auto">
          <a:xfrm>
            <a:off x="1703388" y="1484314"/>
            <a:ext cx="7200900" cy="270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3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0964" name="CasellaDiTesto 1"/>
          <p:cNvSpPr txBox="1">
            <a:spLocks noChangeArrowheads="1"/>
          </p:cNvSpPr>
          <p:nvPr/>
        </p:nvSpPr>
        <p:spPr bwMode="auto">
          <a:xfrm>
            <a:off x="1439140" y="1263794"/>
            <a:ext cx="8640763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6000" noProof="0" dirty="0" smtClean="0">
                <a:solidFill>
                  <a:srgbClr val="B00000"/>
                </a:solidFill>
              </a:rPr>
              <a:t>Stage interni</a:t>
            </a:r>
            <a:endParaRPr kumimoji="0" lang="it-IT" sz="6000" b="1" i="0" u="none" strike="noStrike" kern="1200" cap="none" spc="0" normalizeH="0" baseline="0" noProof="0" dirty="0">
              <a:ln>
                <a:noFill/>
              </a:ln>
              <a:solidFill>
                <a:srgbClr val="B00000"/>
              </a:solidFill>
              <a:effectLst/>
              <a:uLnTx/>
              <a:uFillTx/>
              <a:latin typeface="Arial" charset="0"/>
              <a:ea typeface="ＭＳ Ｐゴシック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1904940" y="2366219"/>
            <a:ext cx="7848872" cy="4154983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0000"/>
                </a:solidFill>
                <a:effectLst/>
                <a:latin typeface="Arial"/>
              </a:rPr>
              <a:t>G</a:t>
            </a:r>
            <a:r>
              <a:rPr lang="it-IT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0000"/>
                </a:solidFill>
                <a:effectLst/>
                <a:latin typeface="Arial"/>
              </a:rPr>
              <a:t>li studenti possono scegliere uno stage interno. Al momento ne sono attivati </a:t>
            </a:r>
            <a:r>
              <a:rPr lang="it-IT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0000"/>
                </a:solidFill>
                <a:latin typeface="Arial"/>
              </a:rPr>
              <a:t>quattro</a:t>
            </a:r>
            <a:endParaRPr lang="it-IT" sz="24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000000"/>
              </a:solidFill>
              <a:effectLst/>
              <a:latin typeface="Arial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lang="it-IT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0000"/>
                </a:solidFill>
                <a:effectLst/>
                <a:latin typeface="Arial"/>
              </a:rPr>
              <a:t>Stage progetto </a:t>
            </a:r>
            <a:r>
              <a:rPr lang="it-IT" sz="24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0000"/>
                </a:solidFill>
                <a:effectLst/>
                <a:latin typeface="Arial"/>
              </a:rPr>
              <a:t>ASIt</a:t>
            </a:r>
            <a:r>
              <a:rPr lang="it-IT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0000"/>
                </a:solidFill>
                <a:effectLst/>
                <a:latin typeface="Arial"/>
              </a:rPr>
              <a:t> (atlante sintattico dei dialetti d´Italia) di raccolta dati e inserimento dei dati raccolti nel data base con </a:t>
            </a:r>
            <a:r>
              <a:rPr lang="it-IT" sz="24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0000"/>
                </a:solidFill>
                <a:effectLst/>
                <a:latin typeface="Arial"/>
              </a:rPr>
              <a:t>taggatura</a:t>
            </a:r>
            <a:endParaRPr lang="it-IT" sz="24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000000"/>
              </a:solidFill>
              <a:effectLst/>
              <a:latin typeface="Arial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lang="it-IT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0000"/>
                </a:solidFill>
                <a:effectLst/>
                <a:latin typeface="Arial"/>
              </a:rPr>
              <a:t>Stage progetto corpus sintatticamente annotato di italiano antico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lang="it-IT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0000"/>
                </a:solidFill>
                <a:effectLst/>
                <a:latin typeface="Arial"/>
              </a:rPr>
              <a:t>Stage progetto Gravo (Grammatica del </a:t>
            </a:r>
            <a:r>
              <a:rPr lang="it-IT" sz="2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0000"/>
                </a:solidFill>
                <a:effectLst/>
                <a:latin typeface="Arial"/>
              </a:rPr>
              <a:t>v</a:t>
            </a:r>
            <a:r>
              <a:rPr lang="it-IT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0000"/>
                </a:solidFill>
                <a:effectLst/>
                <a:latin typeface="Arial"/>
              </a:rPr>
              <a:t>eneto delle origini)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lang="it-IT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0000"/>
                </a:solidFill>
                <a:effectLst/>
                <a:latin typeface="Arial"/>
              </a:rPr>
              <a:t>Stage di acquisizione del linguaggio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136245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ChangeArrowheads="1"/>
          </p:cNvSpPr>
          <p:nvPr/>
        </p:nvSpPr>
        <p:spPr bwMode="auto">
          <a:xfrm>
            <a:off x="1427163" y="-100013"/>
            <a:ext cx="9251951" cy="1368426"/>
          </a:xfrm>
          <a:prstGeom prst="rect">
            <a:avLst/>
          </a:prstGeom>
          <a:solidFill>
            <a:srgbClr val="B3071B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Ins="36000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LINGUISTICA </a:t>
            </a: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40962" name="Picture 3" descr="SigilloLogoLAST_WhiteOK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8150" y="96838"/>
            <a:ext cx="230028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3" name="Rectangle 4"/>
          <p:cNvSpPr>
            <a:spLocks noChangeArrowheads="1"/>
          </p:cNvSpPr>
          <p:nvPr/>
        </p:nvSpPr>
        <p:spPr bwMode="auto">
          <a:xfrm>
            <a:off x="1703388" y="1484314"/>
            <a:ext cx="7200900" cy="270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3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0964" name="CasellaDiTesto 1"/>
          <p:cNvSpPr txBox="1">
            <a:spLocks noChangeArrowheads="1"/>
          </p:cNvSpPr>
          <p:nvPr/>
        </p:nvSpPr>
        <p:spPr bwMode="auto">
          <a:xfrm>
            <a:off x="1847851" y="1628775"/>
            <a:ext cx="8640763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6000" smtClean="0">
                <a:solidFill>
                  <a:srgbClr val="B00000"/>
                </a:solidFill>
              </a:rPr>
              <a:t>Altre attivitá</a:t>
            </a:r>
            <a:endParaRPr kumimoji="0" lang="it-IT" sz="6000" b="1" i="0" u="none" strike="noStrike" kern="1200" cap="none" spc="0" normalizeH="0" baseline="0" noProof="0" dirty="0">
              <a:ln>
                <a:noFill/>
              </a:ln>
              <a:solidFill>
                <a:srgbClr val="B00000"/>
              </a:solidFill>
              <a:effectLst/>
              <a:uLnTx/>
              <a:uFillTx/>
              <a:latin typeface="Arial" charset="0"/>
              <a:ea typeface="ＭＳ Ｐゴシック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1919536" y="3212976"/>
            <a:ext cx="7848872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Seminari</a:t>
            </a:r>
            <a:r>
              <a:rPr kumimoji="0" lang="it-IT" sz="24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 di ricerca di linguistica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400" dirty="0" smtClean="0">
                <a:solidFill>
                  <a:srgbClr val="000000"/>
                </a:solidFill>
                <a:latin typeface="Arial"/>
              </a:rPr>
              <a:t>Questi seminari valgono per il riconoscimento dei tre crediti (0,25 crediti a conferenza con relazione)</a:t>
            </a:r>
            <a:r>
              <a:rPr kumimoji="0" lang="it-IT" sz="24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 </a:t>
            </a: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357200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ChangeArrowheads="1"/>
          </p:cNvSpPr>
          <p:nvPr/>
        </p:nvSpPr>
        <p:spPr bwMode="auto">
          <a:xfrm>
            <a:off x="1427163" y="-100013"/>
            <a:ext cx="9251951" cy="1368426"/>
          </a:xfrm>
          <a:prstGeom prst="rect">
            <a:avLst/>
          </a:prstGeom>
          <a:solidFill>
            <a:srgbClr val="B3071B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Ins="36000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LINGUISTICA </a:t>
            </a: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40962" name="Picture 3" descr="SigilloLogoLAST_WhiteOK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8150" y="96838"/>
            <a:ext cx="230028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3" name="Rectangle 4"/>
          <p:cNvSpPr>
            <a:spLocks noChangeArrowheads="1"/>
          </p:cNvSpPr>
          <p:nvPr/>
        </p:nvSpPr>
        <p:spPr bwMode="auto">
          <a:xfrm>
            <a:off x="1703388" y="1484314"/>
            <a:ext cx="7200900" cy="270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3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0964" name="CasellaDiTesto 1"/>
          <p:cNvSpPr txBox="1">
            <a:spLocks noChangeArrowheads="1"/>
          </p:cNvSpPr>
          <p:nvPr/>
        </p:nvSpPr>
        <p:spPr bwMode="auto">
          <a:xfrm>
            <a:off x="1847851" y="1628775"/>
            <a:ext cx="8640763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6000" smtClean="0">
                <a:solidFill>
                  <a:srgbClr val="B00000"/>
                </a:solidFill>
              </a:rPr>
              <a:t>Altre attivitá</a:t>
            </a:r>
            <a:endParaRPr kumimoji="0" lang="it-IT" sz="6000" b="1" i="0" u="none" strike="noStrike" kern="1200" cap="none" spc="0" normalizeH="0" baseline="0" noProof="0" dirty="0">
              <a:ln>
                <a:noFill/>
              </a:ln>
              <a:solidFill>
                <a:srgbClr val="B00000"/>
              </a:solidFill>
              <a:effectLst/>
              <a:uLnTx/>
              <a:uFillTx/>
              <a:latin typeface="Arial" charset="0"/>
              <a:ea typeface="ＭＳ Ｐゴシック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1919536" y="3212976"/>
            <a:ext cx="7848872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kumimoji="0" lang="it-IT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Teamworking</a:t>
            </a: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:</a:t>
            </a:r>
            <a:r>
              <a:rPr kumimoji="0" lang="it-IT" sz="24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 incontro quindicinale seminariale con presentazione tesi e articoli da parte degli studenti: giovedì ore 12,30. </a:t>
            </a:r>
            <a:r>
              <a:rPr lang="it-IT" sz="2400" dirty="0">
                <a:solidFill>
                  <a:srgbClr val="000000"/>
                </a:solidFill>
              </a:rPr>
              <a:t>Questi seminari valgono per il riconoscimento dei tre crediti (0,25 crediti a conferenza con relazione)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0" i="0" u="none" strike="noStrike" kern="120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3278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ChangeArrowheads="1"/>
          </p:cNvSpPr>
          <p:nvPr/>
        </p:nvSpPr>
        <p:spPr bwMode="auto">
          <a:xfrm>
            <a:off x="1427163" y="-100013"/>
            <a:ext cx="9251951" cy="1368426"/>
          </a:xfrm>
          <a:prstGeom prst="rect">
            <a:avLst/>
          </a:prstGeom>
          <a:solidFill>
            <a:srgbClr val="B3071B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Ins="36000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LINGUISTICA </a:t>
            </a: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40962" name="Picture 3" descr="SigilloLogoLAST_WhiteOK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8150" y="96838"/>
            <a:ext cx="230028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3" name="Rectangle 4"/>
          <p:cNvSpPr>
            <a:spLocks noChangeArrowheads="1"/>
          </p:cNvSpPr>
          <p:nvPr/>
        </p:nvSpPr>
        <p:spPr bwMode="auto">
          <a:xfrm>
            <a:off x="1703388" y="1484314"/>
            <a:ext cx="7200900" cy="270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3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0964" name="CasellaDiTesto 1"/>
          <p:cNvSpPr txBox="1">
            <a:spLocks noChangeArrowheads="1"/>
          </p:cNvSpPr>
          <p:nvPr/>
        </p:nvSpPr>
        <p:spPr bwMode="auto">
          <a:xfrm>
            <a:off x="1847851" y="1628775"/>
            <a:ext cx="8640763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6000" smtClean="0">
                <a:solidFill>
                  <a:srgbClr val="B00000"/>
                </a:solidFill>
              </a:rPr>
              <a:t>Altre attivitá</a:t>
            </a:r>
            <a:endParaRPr kumimoji="0" lang="it-IT" sz="6000" b="1" i="0" u="none" strike="noStrike" kern="1200" cap="none" spc="0" normalizeH="0" baseline="0" noProof="0" dirty="0">
              <a:ln>
                <a:noFill/>
              </a:ln>
              <a:solidFill>
                <a:srgbClr val="B00000"/>
              </a:solidFill>
              <a:effectLst/>
              <a:uLnTx/>
              <a:uFillTx/>
              <a:latin typeface="Arial" charset="0"/>
              <a:ea typeface="ＭＳ Ｐゴシック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1919536" y="3212976"/>
            <a:ext cx="786019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2400" dirty="0" err="1" smtClean="0">
                <a:solidFill>
                  <a:srgbClr val="000000"/>
                </a:solidFill>
                <a:latin typeface="Arial"/>
              </a:rPr>
              <a:t>Linguistic</a:t>
            </a:r>
            <a:r>
              <a:rPr lang="it-IT" sz="24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it-IT" sz="2400" dirty="0" err="1" smtClean="0">
                <a:solidFill>
                  <a:srgbClr val="000000"/>
                </a:solidFill>
                <a:latin typeface="Arial"/>
              </a:rPr>
              <a:t>flashmob</a:t>
            </a:r>
            <a:r>
              <a:rPr lang="it-IT" sz="2400" dirty="0" smtClean="0">
                <a:solidFill>
                  <a:srgbClr val="000000"/>
                </a:solidFill>
                <a:latin typeface="Arial"/>
              </a:rPr>
              <a:t>: serie di dibattiti tematici su </a:t>
            </a:r>
            <a:r>
              <a:rPr lang="it-IT" sz="2400" dirty="0" err="1" smtClean="0">
                <a:solidFill>
                  <a:srgbClr val="000000"/>
                </a:solidFill>
                <a:latin typeface="Arial"/>
              </a:rPr>
              <a:t>youtube</a:t>
            </a:r>
            <a:r>
              <a:rPr lang="it-IT" sz="2400" dirty="0" smtClean="0">
                <a:solidFill>
                  <a:srgbClr val="000000"/>
                </a:solidFill>
                <a:latin typeface="Arial"/>
              </a:rPr>
              <a:t> con studiosi internazionali di linguistica. </a:t>
            </a:r>
          </a:p>
          <a:p>
            <a:pPr>
              <a:defRPr/>
            </a:pPr>
            <a:r>
              <a:rPr lang="it-IT" sz="2400" dirty="0" smtClean="0">
                <a:solidFill>
                  <a:srgbClr val="000000"/>
                </a:solidFill>
              </a:rPr>
              <a:t>Questi </a:t>
            </a:r>
            <a:r>
              <a:rPr lang="it-IT" sz="2400" dirty="0">
                <a:solidFill>
                  <a:srgbClr val="000000"/>
                </a:solidFill>
              </a:rPr>
              <a:t>seminari valgono per il riconoscimento dei tre crediti (0,25 crediti a conferenza con relazione)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2400" dirty="0" smtClean="0">
              <a:solidFill>
                <a:srgbClr val="000000"/>
              </a:solidFill>
              <a:latin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2400" dirty="0" smtClean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147990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ChangeArrowheads="1"/>
          </p:cNvSpPr>
          <p:nvPr/>
        </p:nvSpPr>
        <p:spPr bwMode="auto">
          <a:xfrm>
            <a:off x="1427163" y="-100013"/>
            <a:ext cx="9251951" cy="1368426"/>
          </a:xfrm>
          <a:prstGeom prst="rect">
            <a:avLst/>
          </a:prstGeom>
          <a:solidFill>
            <a:srgbClr val="B3071B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Ins="36000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LINGUISTICA </a:t>
            </a: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40962" name="Picture 3" descr="SigilloLogoLAST_WhiteOK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8150" y="96838"/>
            <a:ext cx="230028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3" name="Rectangle 4"/>
          <p:cNvSpPr>
            <a:spLocks noChangeArrowheads="1"/>
          </p:cNvSpPr>
          <p:nvPr/>
        </p:nvSpPr>
        <p:spPr bwMode="auto">
          <a:xfrm>
            <a:off x="1703388" y="1484314"/>
            <a:ext cx="7200900" cy="270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3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0964" name="CasellaDiTesto 1"/>
          <p:cNvSpPr txBox="1">
            <a:spLocks noChangeArrowheads="1"/>
          </p:cNvSpPr>
          <p:nvPr/>
        </p:nvSpPr>
        <p:spPr bwMode="auto">
          <a:xfrm>
            <a:off x="1847851" y="1628775"/>
            <a:ext cx="8640763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6000" smtClean="0">
                <a:solidFill>
                  <a:srgbClr val="B00000"/>
                </a:solidFill>
              </a:rPr>
              <a:t>Altre attivitá</a:t>
            </a:r>
            <a:endParaRPr kumimoji="0" lang="it-IT" sz="6000" b="1" i="0" u="none" strike="noStrike" kern="1200" cap="none" spc="0" normalizeH="0" baseline="0" noProof="0" dirty="0">
              <a:ln>
                <a:noFill/>
              </a:ln>
              <a:solidFill>
                <a:srgbClr val="B00000"/>
              </a:solidFill>
              <a:effectLst/>
              <a:uLnTx/>
              <a:uFillTx/>
              <a:latin typeface="Arial" charset="0"/>
              <a:ea typeface="ＭＳ Ｐゴシック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1919536" y="3212976"/>
            <a:ext cx="786019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2400" dirty="0" smtClean="0">
              <a:solidFill>
                <a:srgbClr val="000000"/>
              </a:solidFill>
              <a:latin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400" dirty="0" smtClean="0">
                <a:solidFill>
                  <a:srgbClr val="000000"/>
                </a:solidFill>
                <a:latin typeface="Arial"/>
              </a:rPr>
              <a:t>TEAM (</a:t>
            </a:r>
            <a:r>
              <a:rPr lang="it-IT" sz="2400" dirty="0" err="1" smtClean="0">
                <a:solidFill>
                  <a:srgbClr val="000000"/>
                </a:solidFill>
                <a:latin typeface="Arial"/>
              </a:rPr>
              <a:t>Theoretical</a:t>
            </a:r>
            <a:r>
              <a:rPr lang="it-IT" sz="2400" dirty="0" smtClean="0">
                <a:solidFill>
                  <a:srgbClr val="000000"/>
                </a:solidFill>
                <a:latin typeface="Arial"/>
              </a:rPr>
              <a:t> and </a:t>
            </a:r>
            <a:r>
              <a:rPr lang="it-IT" sz="2400" dirty="0" err="1" smtClean="0">
                <a:solidFill>
                  <a:srgbClr val="000000"/>
                </a:solidFill>
                <a:latin typeface="Arial"/>
              </a:rPr>
              <a:t>Empirical</a:t>
            </a:r>
            <a:r>
              <a:rPr lang="it-IT" sz="24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it-IT" sz="2400" dirty="0" err="1" smtClean="0">
                <a:solidFill>
                  <a:srgbClr val="000000"/>
                </a:solidFill>
                <a:latin typeface="Arial"/>
              </a:rPr>
              <a:t>Approaches</a:t>
            </a:r>
            <a:r>
              <a:rPr lang="it-IT" sz="2400" dirty="0" smtClean="0">
                <a:solidFill>
                  <a:srgbClr val="000000"/>
                </a:solidFill>
                <a:latin typeface="Arial"/>
              </a:rPr>
              <a:t> to </a:t>
            </a:r>
            <a:r>
              <a:rPr lang="it-IT" sz="2400" dirty="0" err="1" smtClean="0">
                <a:solidFill>
                  <a:srgbClr val="000000"/>
                </a:solidFill>
                <a:latin typeface="Arial"/>
              </a:rPr>
              <a:t>Microvariation</a:t>
            </a:r>
            <a:r>
              <a:rPr lang="it-IT" sz="2400" dirty="0" smtClean="0">
                <a:solidFill>
                  <a:srgbClr val="000000"/>
                </a:solidFill>
                <a:latin typeface="Arial"/>
              </a:rPr>
              <a:t>)</a:t>
            </a:r>
            <a:r>
              <a:rPr lang="it-IT" sz="2800" dirty="0" smtClean="0">
                <a:solidFill>
                  <a:srgbClr val="000000"/>
                </a:solidFill>
                <a:latin typeface="Arial"/>
              </a:rPr>
              <a:t> </a:t>
            </a:r>
            <a:endParaRPr kumimoji="0" lang="it-IT" sz="2800" b="0" i="0" u="none" strike="noStrike" kern="120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29943" y="4760790"/>
            <a:ext cx="3374346" cy="1788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1981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ChangeArrowheads="1"/>
          </p:cNvSpPr>
          <p:nvPr/>
        </p:nvSpPr>
        <p:spPr bwMode="auto">
          <a:xfrm>
            <a:off x="1427163" y="-100013"/>
            <a:ext cx="9251951" cy="1368426"/>
          </a:xfrm>
          <a:prstGeom prst="rect">
            <a:avLst/>
          </a:prstGeom>
          <a:solidFill>
            <a:srgbClr val="B3071B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Ins="360000" anchor="ctr"/>
          <a:lstStyle/>
          <a:p>
            <a:pPr algn="r"/>
            <a:endParaRPr lang="it-IT" sz="2400" dirty="0">
              <a:solidFill>
                <a:schemeClr val="bg1"/>
              </a:solidFill>
            </a:endParaRPr>
          </a:p>
          <a:p>
            <a:pPr algn="r"/>
            <a:endParaRPr lang="it-IT" sz="2400" dirty="0">
              <a:solidFill>
                <a:schemeClr val="bg1"/>
              </a:solidFill>
            </a:endParaRPr>
          </a:p>
          <a:p>
            <a:pPr algn="r"/>
            <a:r>
              <a:rPr lang="it-IT" sz="2400" dirty="0">
                <a:solidFill>
                  <a:schemeClr val="bg1"/>
                </a:solidFill>
              </a:rPr>
              <a:t>LINGUISTICA</a:t>
            </a:r>
          </a:p>
        </p:txBody>
      </p:sp>
      <p:pic>
        <p:nvPicPr>
          <p:cNvPr id="20482" name="Picture 3" descr="SigilloLogoLAST_WhiteOK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8150" y="96838"/>
            <a:ext cx="230028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Rectangle 4"/>
          <p:cNvSpPr>
            <a:spLocks noChangeArrowheads="1"/>
          </p:cNvSpPr>
          <p:nvPr/>
        </p:nvSpPr>
        <p:spPr bwMode="auto">
          <a:xfrm>
            <a:off x="1703388" y="2301875"/>
            <a:ext cx="72009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20485" name="CasellaDiTesto 3"/>
          <p:cNvSpPr txBox="1">
            <a:spLocks noChangeArrowheads="1"/>
          </p:cNvSpPr>
          <p:nvPr/>
        </p:nvSpPr>
        <p:spPr bwMode="auto">
          <a:xfrm>
            <a:off x="1919536" y="1412776"/>
            <a:ext cx="5451532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3200" dirty="0"/>
              <a:t>Dipartimento di riferimento</a:t>
            </a:r>
          </a:p>
          <a:p>
            <a:pPr eaLnBrk="1" hangingPunct="1"/>
            <a:endParaRPr lang="it-IT" sz="1800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2135561" y="2132857"/>
            <a:ext cx="835292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66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DISLL</a:t>
            </a:r>
          </a:p>
          <a:p>
            <a:pPr algn="r"/>
            <a:r>
              <a:rPr lang="it-IT" sz="24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it-IT" sz="32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</a:t>
            </a:r>
            <a:r>
              <a:rPr lang="it-IT" sz="32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oordinatrice</a:t>
            </a:r>
            <a:r>
              <a:rPr lang="it-IT" sz="32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: </a:t>
            </a:r>
            <a:r>
              <a:rPr lang="it-IT" sz="32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Cecilia Poletto</a:t>
            </a:r>
            <a:r>
              <a:rPr lang="it-IT" sz="32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endParaRPr lang="it-IT" sz="24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028361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ChangeArrowheads="1"/>
          </p:cNvSpPr>
          <p:nvPr/>
        </p:nvSpPr>
        <p:spPr bwMode="auto">
          <a:xfrm>
            <a:off x="1427163" y="-100013"/>
            <a:ext cx="9251951" cy="1368426"/>
          </a:xfrm>
          <a:prstGeom prst="rect">
            <a:avLst/>
          </a:prstGeom>
          <a:solidFill>
            <a:srgbClr val="B3071B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Ins="36000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LINGUISTICA </a:t>
            </a: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40962" name="Picture 3" descr="SigilloLogoLAST_WhiteOK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8150" y="96838"/>
            <a:ext cx="230028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3" name="Rectangle 4"/>
          <p:cNvSpPr>
            <a:spLocks noChangeArrowheads="1"/>
          </p:cNvSpPr>
          <p:nvPr/>
        </p:nvSpPr>
        <p:spPr bwMode="auto">
          <a:xfrm>
            <a:off x="1703388" y="1484314"/>
            <a:ext cx="7200900" cy="270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3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0964" name="CasellaDiTesto 1"/>
          <p:cNvSpPr txBox="1">
            <a:spLocks noChangeArrowheads="1"/>
          </p:cNvSpPr>
          <p:nvPr/>
        </p:nvSpPr>
        <p:spPr bwMode="auto">
          <a:xfrm>
            <a:off x="1847851" y="1628775"/>
            <a:ext cx="8640763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3600" dirty="0" smtClean="0">
                <a:solidFill>
                  <a:srgbClr val="B00000"/>
                </a:solidFill>
              </a:rPr>
              <a:t>ERASMUS</a:t>
            </a:r>
          </a:p>
          <a:p>
            <a:pPr lvl="0" algn="just" eaLnBrk="1" hangingPunct="1">
              <a:defRPr/>
            </a:pPr>
            <a:r>
              <a:rPr lang="it-IT" sz="2800" dirty="0" smtClean="0"/>
              <a:t>FLUSSI PER CL LINGUISTICA: Klagenfurt, Heidelberg, </a:t>
            </a:r>
            <a:r>
              <a:rPr lang="it-IT" sz="2800" dirty="0" err="1" smtClean="0"/>
              <a:t>Greifswald</a:t>
            </a:r>
            <a:r>
              <a:rPr lang="it-IT" sz="2800" dirty="0" smtClean="0"/>
              <a:t>, Potsdam, </a:t>
            </a:r>
            <a:r>
              <a:rPr lang="it-IT" sz="2800" dirty="0" err="1" smtClean="0"/>
              <a:t>Tubingen</a:t>
            </a:r>
            <a:r>
              <a:rPr lang="it-IT" sz="2800" dirty="0" smtClean="0"/>
              <a:t>, Zaragoza, Grenoble, Marseille, Mulhouse, Paris3, </a:t>
            </a:r>
            <a:r>
              <a:rPr lang="it-IT" sz="2800" dirty="0" err="1" smtClean="0"/>
              <a:t>Krakow</a:t>
            </a:r>
            <a:r>
              <a:rPr lang="it-IT" sz="2800" dirty="0" smtClean="0"/>
              <a:t>, </a:t>
            </a:r>
            <a:r>
              <a:rPr lang="it-IT" sz="2800" dirty="0" err="1" smtClean="0"/>
              <a:t>Warzsaw</a:t>
            </a:r>
            <a:r>
              <a:rPr lang="it-IT" sz="2800" dirty="0" smtClean="0"/>
              <a:t>, </a:t>
            </a:r>
            <a:r>
              <a:rPr lang="it-IT" sz="2800" dirty="0" err="1" smtClean="0"/>
              <a:t>Ghent</a:t>
            </a:r>
            <a:r>
              <a:rPr lang="it-IT" sz="2800" dirty="0" smtClean="0"/>
              <a:t>, Frankfurt </a:t>
            </a:r>
            <a:r>
              <a:rPr lang="it-IT" sz="2800" dirty="0" err="1" smtClean="0"/>
              <a:t>am</a:t>
            </a:r>
            <a:r>
              <a:rPr lang="it-IT" sz="2800" dirty="0" smtClean="0"/>
              <a:t> </a:t>
            </a:r>
            <a:r>
              <a:rPr lang="it-IT" sz="2800" dirty="0" err="1" smtClean="0"/>
              <a:t>Main</a:t>
            </a:r>
            <a:r>
              <a:rPr lang="it-IT" sz="2800" dirty="0" smtClean="0"/>
              <a:t>. Zara </a:t>
            </a:r>
            <a:r>
              <a:rPr lang="it-IT" sz="2800" dirty="0" err="1" smtClean="0"/>
              <a:t>Eger</a:t>
            </a:r>
            <a:r>
              <a:rPr lang="it-IT" sz="2800" dirty="0" smtClean="0"/>
              <a:t> </a:t>
            </a:r>
            <a:r>
              <a:rPr lang="it-IT" sz="2800" dirty="0"/>
              <a:t>(</a:t>
            </a:r>
            <a:r>
              <a:rPr lang="it-IT" sz="2800" dirty="0" smtClean="0"/>
              <a:t>Ungheria) Cluj </a:t>
            </a:r>
            <a:r>
              <a:rPr lang="it-IT" sz="2800" dirty="0"/>
              <a:t>(</a:t>
            </a:r>
            <a:r>
              <a:rPr lang="it-IT" sz="2800" dirty="0" smtClean="0"/>
              <a:t>Romania)</a:t>
            </a:r>
          </a:p>
          <a:p>
            <a:pPr lvl="0" eaLnBrk="1" hangingPunct="1">
              <a:defRPr/>
            </a:pPr>
            <a:r>
              <a:rPr lang="it-IT" sz="2800" dirty="0" smtClean="0"/>
              <a:t>ALTRE POSSIBILI DESTINAZIONI: http://www.unipd.it/</a:t>
            </a:r>
            <a:r>
              <a:rPr lang="it-IT" sz="2800" dirty="0" err="1" smtClean="0"/>
              <a:t>erasmus-scienze-umane-sociali-patrimonio-culturale</a:t>
            </a:r>
            <a:endParaRPr lang="it-IT" sz="2800" dirty="0" smtClean="0"/>
          </a:p>
          <a:p>
            <a:pPr lvl="0" eaLnBrk="1" hangingPunct="1">
              <a:defRPr/>
            </a:pPr>
            <a:endParaRPr kumimoji="0" lang="it-IT" sz="2800" b="1" i="0" u="none" strike="noStrike" kern="1200" cap="none" spc="0" normalizeH="0" baseline="0" noProof="0" dirty="0">
              <a:ln>
                <a:noFill/>
              </a:ln>
              <a:solidFill>
                <a:srgbClr val="B00000"/>
              </a:solidFill>
              <a:effectLst/>
              <a:uLnTx/>
              <a:uFillTx/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49513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ChangeArrowheads="1"/>
          </p:cNvSpPr>
          <p:nvPr/>
        </p:nvSpPr>
        <p:spPr bwMode="auto">
          <a:xfrm>
            <a:off x="1427163" y="-100013"/>
            <a:ext cx="9251951" cy="1368426"/>
          </a:xfrm>
          <a:prstGeom prst="rect">
            <a:avLst/>
          </a:prstGeom>
          <a:solidFill>
            <a:srgbClr val="B3071B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Ins="36000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LINGUISTICA </a:t>
            </a: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40962" name="Picture 3" descr="SigilloLogoLAST_WhiteOK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8150" y="96838"/>
            <a:ext cx="230028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3" name="Rectangle 4"/>
          <p:cNvSpPr>
            <a:spLocks noChangeArrowheads="1"/>
          </p:cNvSpPr>
          <p:nvPr/>
        </p:nvSpPr>
        <p:spPr bwMode="auto">
          <a:xfrm>
            <a:off x="1703388" y="1484314"/>
            <a:ext cx="7200900" cy="270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3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0964" name="CasellaDiTesto 1"/>
          <p:cNvSpPr txBox="1">
            <a:spLocks noChangeArrowheads="1"/>
          </p:cNvSpPr>
          <p:nvPr/>
        </p:nvSpPr>
        <p:spPr bwMode="auto">
          <a:xfrm>
            <a:off x="1847851" y="1628775"/>
            <a:ext cx="8640763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3600" dirty="0" smtClean="0">
                <a:solidFill>
                  <a:srgbClr val="B00000"/>
                </a:solidFill>
              </a:rPr>
              <a:t>ERASMUS</a:t>
            </a:r>
          </a:p>
          <a:p>
            <a:pPr lvl="0" eaLnBrk="1" hangingPunct="1">
              <a:defRPr/>
            </a:pPr>
            <a:r>
              <a:rPr lang="it-IT" sz="2800" dirty="0" smtClean="0"/>
              <a:t>ALTRE POSSIBILI DESTINAZIONI: </a:t>
            </a:r>
            <a:r>
              <a:rPr lang="it-IT" sz="2800" dirty="0" smtClean="0">
                <a:hlinkClick r:id="rId4"/>
              </a:rPr>
              <a:t>http://www.unipd.it/</a:t>
            </a:r>
            <a:r>
              <a:rPr lang="it-IT" sz="2800" dirty="0" err="1" smtClean="0">
                <a:hlinkClick r:id="rId4"/>
              </a:rPr>
              <a:t>erasmus-scienze-umane-sociali-patrimonio-culturale</a:t>
            </a:r>
            <a:endParaRPr lang="it-IT" sz="2800" dirty="0" smtClean="0"/>
          </a:p>
          <a:p>
            <a:pPr lvl="0" eaLnBrk="1" hangingPunct="1">
              <a:defRPr/>
            </a:pPr>
            <a:r>
              <a:rPr lang="it-IT" dirty="0" smtClean="0"/>
              <a:t>(non sono flussi dedicati, quindi occorre ‘negoziare’ con il docente responsabile, avendo motivazioni didattiche/scientifiche molto chiare; è preferibile puntare sui canali per </a:t>
            </a:r>
            <a:r>
              <a:rPr lang="it-IT" dirty="0" err="1" smtClean="0"/>
              <a:t>CL</a:t>
            </a:r>
            <a:r>
              <a:rPr lang="it-IT" dirty="0" smtClean="0"/>
              <a:t> magistrali)</a:t>
            </a:r>
          </a:p>
          <a:p>
            <a:pPr lvl="0" eaLnBrk="1" hangingPunct="1">
              <a:defRPr/>
            </a:pPr>
            <a:r>
              <a:rPr lang="it-IT" sz="2800" dirty="0" smtClean="0"/>
              <a:t>BANDO: gennaio </a:t>
            </a:r>
            <a:r>
              <a:rPr lang="it-IT" dirty="0" smtClean="0"/>
              <a:t>(http://www.unipd.it/servizi/esperienze-internazionali/studiare-</a:t>
            </a:r>
            <a:r>
              <a:rPr lang="it-IT" dirty="0" err="1" smtClean="0"/>
              <a:t>allestero</a:t>
            </a:r>
            <a:r>
              <a:rPr lang="it-IT" dirty="0" smtClean="0"/>
              <a:t>/</a:t>
            </a:r>
            <a:r>
              <a:rPr lang="it-IT" dirty="0" err="1" smtClean="0"/>
              <a:t>erasmus</a:t>
            </a:r>
            <a:r>
              <a:rPr lang="it-IT" dirty="0" smtClean="0"/>
              <a:t>-studio)</a:t>
            </a:r>
          </a:p>
          <a:p>
            <a:pPr lvl="0" eaLnBrk="1" hangingPunct="1">
              <a:defRPr/>
            </a:pPr>
            <a:endParaRPr kumimoji="0" lang="it-IT" sz="2800" b="1" i="0" u="none" strike="noStrike" kern="1200" cap="none" spc="0" normalizeH="0" baseline="0" noProof="0" dirty="0">
              <a:ln>
                <a:noFill/>
              </a:ln>
              <a:solidFill>
                <a:srgbClr val="B00000"/>
              </a:solidFill>
              <a:effectLst/>
              <a:uLnTx/>
              <a:uFillTx/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49513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ChangeArrowheads="1"/>
          </p:cNvSpPr>
          <p:nvPr/>
        </p:nvSpPr>
        <p:spPr bwMode="auto">
          <a:xfrm>
            <a:off x="1427163" y="-100013"/>
            <a:ext cx="9251951" cy="1368426"/>
          </a:xfrm>
          <a:prstGeom prst="rect">
            <a:avLst/>
          </a:prstGeom>
          <a:solidFill>
            <a:srgbClr val="B3071B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Ins="36000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LINGUISTICA </a:t>
            </a: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40962" name="Picture 3" descr="SigilloLogoLAST_WhiteOK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8150" y="96838"/>
            <a:ext cx="230028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3" name="Rectangle 4"/>
          <p:cNvSpPr>
            <a:spLocks noChangeArrowheads="1"/>
          </p:cNvSpPr>
          <p:nvPr/>
        </p:nvSpPr>
        <p:spPr bwMode="auto">
          <a:xfrm>
            <a:off x="1703388" y="1484314"/>
            <a:ext cx="7200900" cy="270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3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0964" name="CasellaDiTesto 1"/>
          <p:cNvSpPr txBox="1">
            <a:spLocks noChangeArrowheads="1"/>
          </p:cNvSpPr>
          <p:nvPr/>
        </p:nvSpPr>
        <p:spPr bwMode="auto">
          <a:xfrm>
            <a:off x="1821726" y="1646192"/>
            <a:ext cx="8640763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6000" smtClean="0">
                <a:solidFill>
                  <a:srgbClr val="B00000"/>
                </a:solidFill>
              </a:rPr>
              <a:t>QUALCHE CONSIGLIO</a:t>
            </a:r>
            <a:endParaRPr kumimoji="0" lang="it-IT" sz="6000" b="1" i="0" u="none" strike="noStrike" kern="1200" cap="none" spc="0" normalizeH="0" baseline="0" noProof="0" dirty="0">
              <a:ln>
                <a:noFill/>
              </a:ln>
              <a:solidFill>
                <a:srgbClr val="B00000"/>
              </a:solidFill>
              <a:effectLst/>
              <a:uLnTx/>
              <a:uFillTx/>
              <a:latin typeface="Arial" charset="0"/>
              <a:ea typeface="ＭＳ Ｐゴシック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1703388" y="2518651"/>
            <a:ext cx="786019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it-IT" sz="2800" dirty="0" smtClean="0">
                <a:solidFill>
                  <a:srgbClr val="000000"/>
                </a:solidFill>
                <a:latin typeface="Arial"/>
              </a:rPr>
              <a:t>Seguite regolarmente i corsi, comprese le esercitazioni. 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it-IT" sz="2800" dirty="0" smtClean="0">
                <a:solidFill>
                  <a:srgbClr val="000000"/>
                </a:solidFill>
                <a:latin typeface="Arial"/>
              </a:rPr>
              <a:t>Cominciate dai corsi di base, avrete tempo anche al secondo anno per seguire quelli </a:t>
            </a:r>
            <a:r>
              <a:rPr lang="it-IT" sz="2800" dirty="0" err="1" smtClean="0">
                <a:solidFill>
                  <a:srgbClr val="000000"/>
                </a:solidFill>
                <a:latin typeface="Arial"/>
              </a:rPr>
              <a:t>piú</a:t>
            </a:r>
            <a:r>
              <a:rPr lang="it-IT" sz="2800" dirty="0" smtClean="0">
                <a:solidFill>
                  <a:srgbClr val="000000"/>
                </a:solidFill>
                <a:latin typeface="Arial"/>
              </a:rPr>
              <a:t> specialistici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it-IT" sz="2800" dirty="0" smtClean="0">
                <a:solidFill>
                  <a:srgbClr val="000000"/>
                </a:solidFill>
                <a:latin typeface="Arial"/>
              </a:rPr>
              <a:t>Create dei gruppi di studio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it-IT" sz="2800" dirty="0">
                <a:solidFill>
                  <a:srgbClr val="000000"/>
                </a:solidFill>
              </a:rPr>
              <a:t>Chiedete la tesi </a:t>
            </a:r>
            <a:r>
              <a:rPr lang="it-IT" sz="2800" dirty="0" smtClean="0">
                <a:solidFill>
                  <a:srgbClr val="000000"/>
                </a:solidFill>
              </a:rPr>
              <a:t>al </a:t>
            </a:r>
            <a:r>
              <a:rPr lang="it-IT" sz="2800" dirty="0" err="1" smtClean="0">
                <a:solidFill>
                  <a:srgbClr val="000000"/>
                </a:solidFill>
              </a:rPr>
              <a:t>piú</a:t>
            </a:r>
            <a:r>
              <a:rPr lang="it-IT" sz="2800" dirty="0" smtClean="0">
                <a:solidFill>
                  <a:srgbClr val="000000"/>
                </a:solidFill>
              </a:rPr>
              <a:t> tardi all'inizio </a:t>
            </a:r>
            <a:r>
              <a:rPr lang="it-IT" sz="2800" dirty="0">
                <a:solidFill>
                  <a:srgbClr val="000000"/>
                </a:solidFill>
              </a:rPr>
              <a:t>del secondo anno e cominciate a leggere subito la bibliografia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it-IT" sz="2800" b="0" i="0" u="none" strike="noStrike" kern="120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800" b="0" i="0" u="none" strike="noStrike" kern="120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64246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ChangeArrowheads="1"/>
          </p:cNvSpPr>
          <p:nvPr/>
        </p:nvSpPr>
        <p:spPr bwMode="auto">
          <a:xfrm>
            <a:off x="1427163" y="-100013"/>
            <a:ext cx="9251951" cy="1368426"/>
          </a:xfrm>
          <a:prstGeom prst="rect">
            <a:avLst/>
          </a:prstGeom>
          <a:solidFill>
            <a:srgbClr val="B3071B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Ins="36000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LINGUISTICA </a:t>
            </a: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40962" name="Picture 3" descr="SigilloLogoLAST_WhiteOK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8150" y="96838"/>
            <a:ext cx="230028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3" name="Rectangle 4"/>
          <p:cNvSpPr>
            <a:spLocks noChangeArrowheads="1"/>
          </p:cNvSpPr>
          <p:nvPr/>
        </p:nvSpPr>
        <p:spPr bwMode="auto">
          <a:xfrm>
            <a:off x="1703388" y="1484314"/>
            <a:ext cx="7200900" cy="270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3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0964" name="CasellaDiTesto 1"/>
          <p:cNvSpPr txBox="1">
            <a:spLocks noChangeArrowheads="1"/>
          </p:cNvSpPr>
          <p:nvPr/>
        </p:nvSpPr>
        <p:spPr bwMode="auto">
          <a:xfrm>
            <a:off x="1847851" y="1628775"/>
            <a:ext cx="8640763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6000" noProof="0" smtClean="0">
                <a:solidFill>
                  <a:srgbClr val="B00000"/>
                </a:solidFill>
              </a:rPr>
              <a:t>Grazie per l'attenzione e...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6000" noProof="0" smtClean="0">
                <a:solidFill>
                  <a:srgbClr val="B00000"/>
                </a:solidFill>
              </a:rPr>
              <a:t> benvenuti! </a:t>
            </a:r>
            <a:endParaRPr kumimoji="0" lang="it-IT" sz="6000" b="1" i="0" u="none" strike="noStrike" kern="1200" cap="none" spc="0" normalizeH="0" baseline="0" noProof="0" dirty="0">
              <a:ln>
                <a:noFill/>
              </a:ln>
              <a:solidFill>
                <a:srgbClr val="B00000"/>
              </a:solidFill>
              <a:effectLst/>
              <a:uLnTx/>
              <a:uFillTx/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9765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ChangeArrowheads="1"/>
          </p:cNvSpPr>
          <p:nvPr/>
        </p:nvSpPr>
        <p:spPr bwMode="auto">
          <a:xfrm>
            <a:off x="1427163" y="-100013"/>
            <a:ext cx="9251951" cy="1368426"/>
          </a:xfrm>
          <a:prstGeom prst="rect">
            <a:avLst/>
          </a:prstGeom>
          <a:solidFill>
            <a:srgbClr val="B3071B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Ins="360000" anchor="ctr"/>
          <a:lstStyle/>
          <a:p>
            <a:pPr algn="r"/>
            <a:endParaRPr lang="it-IT" sz="2400" dirty="0">
              <a:solidFill>
                <a:schemeClr val="bg1"/>
              </a:solidFill>
            </a:endParaRPr>
          </a:p>
          <a:p>
            <a:pPr algn="r"/>
            <a:endParaRPr lang="it-IT" sz="2400" dirty="0">
              <a:solidFill>
                <a:schemeClr val="bg1"/>
              </a:solidFill>
            </a:endParaRPr>
          </a:p>
          <a:p>
            <a:pPr algn="r"/>
            <a:r>
              <a:rPr lang="it-IT" sz="2400" dirty="0">
                <a:solidFill>
                  <a:schemeClr val="bg1"/>
                </a:solidFill>
              </a:rPr>
              <a:t>LINGUISTICA </a:t>
            </a:r>
          </a:p>
        </p:txBody>
      </p:sp>
      <p:pic>
        <p:nvPicPr>
          <p:cNvPr id="22530" name="Picture 3" descr="SigilloLogoLAST_WhiteOK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8150" y="96838"/>
            <a:ext cx="230028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Rectangle 4"/>
          <p:cNvSpPr>
            <a:spLocks noChangeArrowheads="1"/>
          </p:cNvSpPr>
          <p:nvPr/>
        </p:nvSpPr>
        <p:spPr bwMode="auto">
          <a:xfrm>
            <a:off x="1703388" y="2301875"/>
            <a:ext cx="72009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22533" name="CasellaDiTesto 3"/>
          <p:cNvSpPr txBox="1">
            <a:spLocks noChangeArrowheads="1"/>
          </p:cNvSpPr>
          <p:nvPr/>
        </p:nvSpPr>
        <p:spPr bwMode="auto">
          <a:xfrm>
            <a:off x="1774825" y="1268413"/>
            <a:ext cx="4883150" cy="141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3200"/>
              <a:t>Requisiti di ammissione</a:t>
            </a:r>
          </a:p>
          <a:p>
            <a:pPr eaLnBrk="1" hangingPunct="1"/>
            <a:endParaRPr lang="it-IT" sz="1800"/>
          </a:p>
          <a:p>
            <a:pPr eaLnBrk="1" hangingPunct="1"/>
            <a:endParaRPr lang="it-IT" sz="1800"/>
          </a:p>
          <a:p>
            <a:pPr eaLnBrk="1" hangingPunct="1"/>
            <a:endParaRPr lang="it-IT" sz="1800"/>
          </a:p>
        </p:txBody>
      </p:sp>
      <p:sp>
        <p:nvSpPr>
          <p:cNvPr id="3" name="CasellaDiTesto 2"/>
          <p:cNvSpPr txBox="1"/>
          <p:nvPr/>
        </p:nvSpPr>
        <p:spPr>
          <a:xfrm>
            <a:off x="1511797" y="2492896"/>
            <a:ext cx="7467109" cy="455509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200" dirty="0">
                <a:solidFill>
                  <a:srgbClr val="B00000"/>
                </a:solidFill>
              </a:rPr>
              <a:t>Voto di laurea minimo</a:t>
            </a:r>
            <a:r>
              <a:rPr lang="it-IT" sz="3200" dirty="0"/>
              <a:t> </a:t>
            </a:r>
            <a:r>
              <a:rPr lang="it-IT" sz="72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100</a:t>
            </a:r>
            <a:r>
              <a:rPr lang="it-IT" sz="48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/110</a:t>
            </a:r>
            <a:endParaRPr lang="it-IT" sz="4800" dirty="0"/>
          </a:p>
          <a:p>
            <a:pPr>
              <a:defRPr/>
            </a:pPr>
            <a:endParaRPr lang="it-IT" sz="3200" dirty="0"/>
          </a:p>
          <a:p>
            <a:pPr>
              <a:defRPr/>
            </a:pPr>
            <a:r>
              <a:rPr lang="it-IT" sz="2800" dirty="0"/>
              <a:t>Laurea </a:t>
            </a:r>
            <a:endParaRPr lang="it-IT" sz="2800" dirty="0" smtClean="0"/>
          </a:p>
          <a:p>
            <a:pPr>
              <a:defRPr/>
            </a:pPr>
            <a:r>
              <a:rPr lang="it-IT" sz="2800" dirty="0" smtClean="0"/>
              <a:t>   in </a:t>
            </a:r>
            <a:r>
              <a:rPr lang="it-IT" sz="2800" dirty="0"/>
              <a:t>Lettere antiche</a:t>
            </a:r>
          </a:p>
          <a:p>
            <a:pPr>
              <a:defRPr/>
            </a:pPr>
            <a:r>
              <a:rPr lang="it-IT" sz="2800" dirty="0"/>
              <a:t>o in Lettere moderne</a:t>
            </a:r>
          </a:p>
          <a:p>
            <a:pPr>
              <a:defRPr/>
            </a:pPr>
            <a:r>
              <a:rPr lang="it-IT" sz="2800" dirty="0" smtClean="0"/>
              <a:t>o in </a:t>
            </a:r>
            <a:r>
              <a:rPr lang="it-IT" sz="2800" dirty="0"/>
              <a:t>Lingue, letterature </a:t>
            </a:r>
            <a:r>
              <a:rPr lang="it-IT" sz="2800" dirty="0" smtClean="0"/>
              <a:t>e </a:t>
            </a:r>
            <a:r>
              <a:rPr lang="it-IT" sz="2800" dirty="0"/>
              <a:t>mediazione </a:t>
            </a:r>
            <a:r>
              <a:rPr lang="it-IT" sz="2800" dirty="0" smtClean="0"/>
              <a:t>culturale</a:t>
            </a:r>
          </a:p>
          <a:p>
            <a:pPr>
              <a:defRPr/>
            </a:pPr>
            <a:r>
              <a:rPr lang="it-IT" sz="2800" dirty="0" smtClean="0"/>
              <a:t>o in Logopedia </a:t>
            </a:r>
            <a:endParaRPr lang="it-IT" sz="2800" dirty="0"/>
          </a:p>
          <a:p>
            <a:pPr>
              <a:defRPr/>
            </a:pPr>
            <a:endParaRPr lang="it-IT" sz="2800" dirty="0"/>
          </a:p>
          <a:p>
            <a:pPr>
              <a:defRPr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283699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ChangeArrowheads="1"/>
          </p:cNvSpPr>
          <p:nvPr/>
        </p:nvSpPr>
        <p:spPr bwMode="auto">
          <a:xfrm>
            <a:off x="1427163" y="-100013"/>
            <a:ext cx="9251951" cy="1368426"/>
          </a:xfrm>
          <a:prstGeom prst="rect">
            <a:avLst/>
          </a:prstGeom>
          <a:solidFill>
            <a:srgbClr val="B3071B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Ins="360000" anchor="ctr"/>
          <a:lstStyle/>
          <a:p>
            <a:pPr algn="r"/>
            <a:endParaRPr lang="it-IT" sz="2400">
              <a:solidFill>
                <a:schemeClr val="bg1"/>
              </a:solidFill>
            </a:endParaRPr>
          </a:p>
        </p:txBody>
      </p:sp>
      <p:pic>
        <p:nvPicPr>
          <p:cNvPr id="24578" name="Picture 3" descr="SigilloLogoLAST_WhiteOK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8150" y="96838"/>
            <a:ext cx="230028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9" name="Rectangle 4"/>
          <p:cNvSpPr>
            <a:spLocks noChangeArrowheads="1"/>
          </p:cNvSpPr>
          <p:nvPr/>
        </p:nvSpPr>
        <p:spPr bwMode="auto">
          <a:xfrm>
            <a:off x="1703388" y="2301875"/>
            <a:ext cx="72009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24580" name="Text Box 8"/>
          <p:cNvSpPr txBox="1">
            <a:spLocks noChangeArrowheads="1"/>
          </p:cNvSpPr>
          <p:nvPr/>
        </p:nvSpPr>
        <p:spPr bwMode="auto">
          <a:xfrm>
            <a:off x="8352357" y="188640"/>
            <a:ext cx="2282825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endParaRPr lang="it-IT" sz="2800" b="0" dirty="0">
              <a:solidFill>
                <a:schemeClr val="bg1"/>
              </a:solidFill>
            </a:endParaRPr>
          </a:p>
          <a:p>
            <a:pPr algn="r" eaLnBrk="1" hangingPunct="1"/>
            <a:r>
              <a:rPr lang="it-IT" b="0" dirty="0" smtClean="0">
                <a:solidFill>
                  <a:schemeClr val="bg1"/>
                </a:solidFill>
              </a:rPr>
              <a:t>Requisiti 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24581" name="CasellaDiTesto 3"/>
          <p:cNvSpPr txBox="1">
            <a:spLocks noChangeArrowheads="1"/>
          </p:cNvSpPr>
          <p:nvPr/>
        </p:nvSpPr>
        <p:spPr bwMode="auto">
          <a:xfrm>
            <a:off x="1919536" y="1916832"/>
            <a:ext cx="8748464" cy="1564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5040"/>
              </a:lnSpc>
            </a:pPr>
            <a:endParaRPr lang="it-IT" sz="3200" dirty="0"/>
          </a:p>
          <a:p>
            <a:pPr eaLnBrk="1" hangingPunct="1"/>
            <a:endParaRPr lang="it-IT" sz="1800" dirty="0"/>
          </a:p>
          <a:p>
            <a:pPr eaLnBrk="1" hangingPunct="1"/>
            <a:endParaRPr lang="it-IT" sz="1800" dirty="0"/>
          </a:p>
          <a:p>
            <a:pPr eaLnBrk="1" hangingPunct="1"/>
            <a:endParaRPr lang="it-IT" sz="18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1703388" y="2019072"/>
            <a:ext cx="8352928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</a:t>
            </a:r>
            <a:r>
              <a:rPr lang="it-IT" dirty="0" smtClean="0"/>
              <a:t>ossesso </a:t>
            </a:r>
            <a:r>
              <a:rPr lang="it-IT" dirty="0"/>
              <a:t>della laurea nella classe/i L-10 Lettere con almeno 15 CFU conseguiti</a:t>
            </a:r>
          </a:p>
          <a:p>
            <a:r>
              <a:rPr lang="it-IT" dirty="0"/>
              <a:t>nei SSD L-LIN/01 e/o L-FIL-LET/12; </a:t>
            </a:r>
            <a:endParaRPr lang="it-IT" dirty="0" smtClean="0"/>
          </a:p>
          <a:p>
            <a:r>
              <a:rPr lang="it-IT" dirty="0" smtClean="0"/>
              <a:t>o L-11 </a:t>
            </a:r>
            <a:r>
              <a:rPr lang="it-IT" dirty="0"/>
              <a:t>Lingue e culture moderne con </a:t>
            </a:r>
            <a:r>
              <a:rPr lang="it-IT" dirty="0" smtClean="0"/>
              <a:t>almeno15 </a:t>
            </a:r>
            <a:r>
              <a:rPr lang="it-IT" dirty="0"/>
              <a:t>CFU conseguiti nei SSD L-LIN/01 e/o L-FIL-LET/12; </a:t>
            </a:r>
            <a:endParaRPr lang="it-IT" dirty="0" smtClean="0"/>
          </a:p>
          <a:p>
            <a:r>
              <a:rPr lang="it-IT" dirty="0" smtClean="0"/>
              <a:t>o </a:t>
            </a:r>
            <a:r>
              <a:rPr lang="it-IT" dirty="0"/>
              <a:t>L12 </a:t>
            </a:r>
            <a:r>
              <a:rPr lang="it-IT" dirty="0" smtClean="0"/>
              <a:t>Mediazione linguistica </a:t>
            </a:r>
            <a:r>
              <a:rPr lang="it-IT" dirty="0"/>
              <a:t>con almeno 15 CFU conseguiti nei SSD L-LIN/01 e/o L-FIL-LET/12; </a:t>
            </a:r>
            <a:endParaRPr lang="it-IT" dirty="0" smtClean="0"/>
          </a:p>
          <a:p>
            <a:r>
              <a:rPr lang="it-IT" dirty="0"/>
              <a:t>o</a:t>
            </a:r>
            <a:r>
              <a:rPr lang="it-IT" dirty="0" smtClean="0"/>
              <a:t> L/STN-2 </a:t>
            </a:r>
            <a:r>
              <a:rPr lang="it-IT" dirty="0"/>
              <a:t>Professioni sanitarie della riabilitazione - "Logopedia", con almeno 15</a:t>
            </a:r>
          </a:p>
          <a:p>
            <a:r>
              <a:rPr lang="it-IT" dirty="0"/>
              <a:t>CFU conseguiti nei SSD L-LIN/01 e/o L-FIL-LET/12 ex DM 270/04, </a:t>
            </a:r>
            <a:endParaRPr lang="it-IT" dirty="0" smtClean="0"/>
          </a:p>
          <a:p>
            <a:r>
              <a:rPr lang="it-IT" dirty="0" smtClean="0"/>
              <a:t>o </a:t>
            </a:r>
            <a:r>
              <a:rPr lang="it-IT" dirty="0"/>
              <a:t>in </a:t>
            </a:r>
            <a:r>
              <a:rPr lang="it-IT" dirty="0" smtClean="0"/>
              <a:t>alternativa il </a:t>
            </a:r>
            <a:r>
              <a:rPr lang="it-IT" dirty="0"/>
              <a:t>conseguimento di 50 CFU nei SSD L-FIL-LET/01-15, L-LIN/01-21, L-OR/21, </a:t>
            </a:r>
            <a:r>
              <a:rPr lang="it-IT" dirty="0" smtClean="0"/>
              <a:t>LOR/ 18</a:t>
            </a:r>
            <a:r>
              <a:rPr lang="it-IT" dirty="0"/>
              <a:t>, M-FIL-02 e M-FIL/05. Di questi CFU, almeno 15 devono essere </a:t>
            </a:r>
            <a:r>
              <a:rPr lang="it-IT" dirty="0" smtClean="0"/>
              <a:t>conseguiti nei </a:t>
            </a:r>
            <a:r>
              <a:rPr lang="it-IT" dirty="0"/>
              <a:t>SSD L-LIN/01 e/o L-FIL-LET/12.</a:t>
            </a:r>
            <a:endParaRPr lang="it-IT" sz="2000" dirty="0">
              <a:solidFill>
                <a:srgbClr val="B00000"/>
              </a:solidFill>
            </a:endParaRPr>
          </a:p>
          <a:p>
            <a:endParaRPr lang="it-IT" sz="2400" dirty="0"/>
          </a:p>
          <a:p>
            <a:endParaRPr lang="it-IT" sz="2800" dirty="0"/>
          </a:p>
          <a:p>
            <a:endParaRPr lang="it-IT" sz="28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711679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ChangeArrowheads="1"/>
          </p:cNvSpPr>
          <p:nvPr/>
        </p:nvSpPr>
        <p:spPr bwMode="auto">
          <a:xfrm>
            <a:off x="1427163" y="-100013"/>
            <a:ext cx="9251951" cy="1368426"/>
          </a:xfrm>
          <a:prstGeom prst="rect">
            <a:avLst/>
          </a:prstGeom>
          <a:solidFill>
            <a:srgbClr val="B3071B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Ins="360000" anchor="ctr"/>
          <a:lstStyle/>
          <a:p>
            <a:pPr algn="r"/>
            <a:endParaRPr lang="it-IT" sz="2400">
              <a:solidFill>
                <a:schemeClr val="bg1"/>
              </a:solidFill>
            </a:endParaRPr>
          </a:p>
        </p:txBody>
      </p:sp>
      <p:pic>
        <p:nvPicPr>
          <p:cNvPr id="52226" name="Picture 3" descr="SigilloLogoLAST_WhiteOK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8150" y="96838"/>
            <a:ext cx="230028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27" name="Rectangle 4"/>
          <p:cNvSpPr>
            <a:spLocks noChangeArrowheads="1"/>
          </p:cNvSpPr>
          <p:nvPr/>
        </p:nvSpPr>
        <p:spPr bwMode="auto">
          <a:xfrm>
            <a:off x="1703388" y="2301875"/>
            <a:ext cx="72009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52228" name="Text Box 8"/>
          <p:cNvSpPr txBox="1">
            <a:spLocks noChangeArrowheads="1"/>
          </p:cNvSpPr>
          <p:nvPr/>
        </p:nvSpPr>
        <p:spPr bwMode="auto">
          <a:xfrm>
            <a:off x="7680326" y="673532"/>
            <a:ext cx="266414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it-IT" sz="2800" b="0" dirty="0">
                <a:solidFill>
                  <a:schemeClr val="bg1"/>
                </a:solidFill>
              </a:rPr>
              <a:t>LINGUISTICA</a:t>
            </a:r>
            <a:endParaRPr lang="it-IT" sz="1400" dirty="0">
              <a:solidFill>
                <a:schemeClr val="bg1"/>
              </a:solidFill>
            </a:endParaRPr>
          </a:p>
        </p:txBody>
      </p:sp>
      <p:sp>
        <p:nvSpPr>
          <p:cNvPr id="52229" name="CasellaDiTesto 3"/>
          <p:cNvSpPr txBox="1">
            <a:spLocks noChangeArrowheads="1"/>
          </p:cNvSpPr>
          <p:nvPr/>
        </p:nvSpPr>
        <p:spPr bwMode="auto">
          <a:xfrm>
            <a:off x="1919288" y="2017713"/>
            <a:ext cx="59055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4800"/>
              <a:t>Percorso formativo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7248129" y="1196753"/>
            <a:ext cx="1825051" cy="36317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115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18</a:t>
            </a:r>
            <a:endParaRPr lang="it-IT" sz="115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>
              <a:defRPr/>
            </a:pPr>
            <a:r>
              <a:rPr lang="it-IT" sz="115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19</a:t>
            </a:r>
            <a:endParaRPr lang="it-IT" sz="115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2231" name="CasellaDiTesto 2"/>
          <p:cNvSpPr txBox="1">
            <a:spLocks noChangeArrowheads="1"/>
          </p:cNvSpPr>
          <p:nvPr/>
        </p:nvSpPr>
        <p:spPr bwMode="auto">
          <a:xfrm>
            <a:off x="3221368" y="2708275"/>
            <a:ext cx="432402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it-IT" sz="4800" dirty="0">
                <a:solidFill>
                  <a:srgbClr val="B3071B"/>
                </a:solidFill>
              </a:rPr>
              <a:t>insegnamenti</a:t>
            </a:r>
          </a:p>
          <a:p>
            <a:pPr algn="r" eaLnBrk="1" hangingPunct="1"/>
            <a:r>
              <a:rPr lang="it-IT" sz="4800" dirty="0">
                <a:solidFill>
                  <a:srgbClr val="B3071B"/>
                </a:solidFill>
              </a:rPr>
              <a:t>caratterizzanti</a:t>
            </a:r>
          </a:p>
        </p:txBody>
      </p:sp>
    </p:spTree>
    <p:extLst>
      <p:ext uri="{BB962C8B-B14F-4D97-AF65-F5344CB8AC3E}">
        <p14:creationId xmlns:p14="http://schemas.microsoft.com/office/powerpoint/2010/main" val="12283801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ChangeArrowheads="1"/>
          </p:cNvSpPr>
          <p:nvPr/>
        </p:nvSpPr>
        <p:spPr bwMode="auto">
          <a:xfrm>
            <a:off x="1427163" y="-100013"/>
            <a:ext cx="9251951" cy="1368426"/>
          </a:xfrm>
          <a:prstGeom prst="rect">
            <a:avLst/>
          </a:prstGeom>
          <a:solidFill>
            <a:srgbClr val="B3071B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Ins="360000" anchor="ctr"/>
          <a:lstStyle/>
          <a:p>
            <a:pPr algn="r"/>
            <a:endParaRPr lang="it-IT" sz="2400">
              <a:solidFill>
                <a:schemeClr val="bg1"/>
              </a:solidFill>
            </a:endParaRPr>
          </a:p>
        </p:txBody>
      </p:sp>
      <p:pic>
        <p:nvPicPr>
          <p:cNvPr id="54274" name="Picture 3" descr="SigilloLogoLAST_WhiteOK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8150" y="96838"/>
            <a:ext cx="230028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75" name="Rectangle 4"/>
          <p:cNvSpPr>
            <a:spLocks noChangeArrowheads="1"/>
          </p:cNvSpPr>
          <p:nvPr/>
        </p:nvSpPr>
        <p:spPr bwMode="auto">
          <a:xfrm>
            <a:off x="1703388" y="2301876"/>
            <a:ext cx="72009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it-IT" sz="36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4276" name="Text Box 8"/>
          <p:cNvSpPr txBox="1">
            <a:spLocks noChangeArrowheads="1"/>
          </p:cNvSpPr>
          <p:nvPr/>
        </p:nvSpPr>
        <p:spPr bwMode="auto">
          <a:xfrm>
            <a:off x="6456041" y="0"/>
            <a:ext cx="4083373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it-IT" sz="2800" b="0" dirty="0">
                <a:solidFill>
                  <a:schemeClr val="bg1"/>
                </a:solidFill>
              </a:rPr>
              <a:t>LINGUISTICA</a:t>
            </a:r>
            <a:r>
              <a:rPr lang="it-IT" sz="8800" dirty="0">
                <a:solidFill>
                  <a:schemeClr val="bg1"/>
                </a:solidFill>
              </a:rPr>
              <a:t>1-4</a:t>
            </a:r>
            <a:endParaRPr lang="it-IT" sz="1400" dirty="0">
              <a:solidFill>
                <a:schemeClr val="bg1"/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8490259" y="4995952"/>
            <a:ext cx="3701741" cy="186204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IT" sz="115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r>
              <a:rPr lang="it-IT" sz="7200" dirty="0"/>
              <a:t> </a:t>
            </a:r>
            <a:r>
              <a:rPr lang="it-IT" sz="7200" dirty="0" err="1"/>
              <a:t>cfu</a:t>
            </a:r>
            <a:endParaRPr lang="it-IT" sz="72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1626204" y="1499859"/>
            <a:ext cx="49888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u="sng" dirty="0"/>
              <a:t>Quattro esami a scelta tra: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1657217" y="2368861"/>
            <a:ext cx="6696744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80"/>
              </a:lnSpc>
            </a:pPr>
            <a:r>
              <a:rPr lang="it-IT" sz="2000" dirty="0"/>
              <a:t>Fonetica e fonologia</a:t>
            </a:r>
            <a:r>
              <a:rPr lang="it-IT" sz="2000" dirty="0">
                <a:solidFill>
                  <a:srgbClr val="C00000"/>
                </a:solidFill>
              </a:rPr>
              <a:t> </a:t>
            </a:r>
            <a:r>
              <a:rPr lang="it-IT" sz="2000" dirty="0" smtClean="0">
                <a:solidFill>
                  <a:srgbClr val="C00000"/>
                </a:solidFill>
              </a:rPr>
              <a:t>Tommaso </a:t>
            </a:r>
            <a:r>
              <a:rPr lang="it-IT" sz="2000" dirty="0" err="1" smtClean="0">
                <a:solidFill>
                  <a:srgbClr val="C00000"/>
                </a:solidFill>
              </a:rPr>
              <a:t>Balsemin</a:t>
            </a:r>
            <a:endParaRPr lang="it-IT" sz="2000" dirty="0">
              <a:solidFill>
                <a:srgbClr val="C00000"/>
              </a:solidFill>
            </a:endParaRPr>
          </a:p>
          <a:p>
            <a:pPr>
              <a:lnSpc>
                <a:spcPts val="3580"/>
              </a:lnSpc>
            </a:pPr>
            <a:r>
              <a:rPr lang="it-IT" sz="2000" dirty="0"/>
              <a:t>Morfologia </a:t>
            </a:r>
            <a:r>
              <a:rPr lang="it-IT" sz="2000" dirty="0">
                <a:solidFill>
                  <a:srgbClr val="B00000"/>
                </a:solidFill>
              </a:rPr>
              <a:t>Davide Bertocci</a:t>
            </a:r>
          </a:p>
          <a:p>
            <a:pPr>
              <a:lnSpc>
                <a:spcPts val="3580"/>
              </a:lnSpc>
            </a:pPr>
            <a:r>
              <a:rPr lang="it-IT" sz="2000" dirty="0" err="1" smtClean="0"/>
              <a:t>Syntax</a:t>
            </a:r>
            <a:r>
              <a:rPr lang="it-IT" sz="2000" dirty="0" smtClean="0"/>
              <a:t> </a:t>
            </a:r>
            <a:r>
              <a:rPr lang="it-IT" sz="2000" dirty="0">
                <a:solidFill>
                  <a:srgbClr val="C00000"/>
                </a:solidFill>
              </a:rPr>
              <a:t>Cecilia Poletto</a:t>
            </a:r>
          </a:p>
          <a:p>
            <a:pPr>
              <a:lnSpc>
                <a:spcPts val="3580"/>
              </a:lnSpc>
            </a:pPr>
            <a:r>
              <a:rPr lang="it-IT" sz="2000" dirty="0"/>
              <a:t>Pragmatica </a:t>
            </a:r>
            <a:r>
              <a:rPr lang="it-IT" sz="2000" dirty="0">
                <a:solidFill>
                  <a:srgbClr val="B00000"/>
                </a:solidFill>
              </a:rPr>
              <a:t>Sara Gesuato</a:t>
            </a:r>
          </a:p>
          <a:p>
            <a:pPr>
              <a:lnSpc>
                <a:spcPts val="3580"/>
              </a:lnSpc>
            </a:pPr>
            <a:r>
              <a:rPr lang="it-IT" sz="2000" dirty="0" smtClean="0"/>
              <a:t>Linguistica storica  </a:t>
            </a:r>
            <a:r>
              <a:rPr lang="it-IT" sz="2000" dirty="0" smtClean="0">
                <a:solidFill>
                  <a:srgbClr val="B00000"/>
                </a:solidFill>
              </a:rPr>
              <a:t>Elena </a:t>
            </a:r>
            <a:r>
              <a:rPr lang="it-IT" sz="2000" dirty="0" err="1" smtClean="0">
                <a:solidFill>
                  <a:srgbClr val="B00000"/>
                </a:solidFill>
              </a:rPr>
              <a:t>Triantafillis</a:t>
            </a:r>
            <a:endParaRPr lang="it-IT" sz="2000" dirty="0">
              <a:solidFill>
                <a:srgbClr val="B00000"/>
              </a:solidFill>
            </a:endParaRPr>
          </a:p>
          <a:p>
            <a:pPr>
              <a:lnSpc>
                <a:spcPts val="3580"/>
              </a:lnSpc>
            </a:pPr>
            <a:endParaRPr lang="de-DE" sz="2000" dirty="0">
              <a:solidFill>
                <a:srgbClr val="FF0000"/>
              </a:solidFill>
            </a:endParaRPr>
          </a:p>
          <a:p>
            <a:pPr>
              <a:lnSpc>
                <a:spcPts val="3580"/>
              </a:lnSpc>
            </a:pPr>
            <a:endParaRPr lang="it-IT" sz="2400" dirty="0">
              <a:solidFill>
                <a:srgbClr val="FF0000"/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104688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ChangeArrowheads="1"/>
          </p:cNvSpPr>
          <p:nvPr/>
        </p:nvSpPr>
        <p:spPr bwMode="auto">
          <a:xfrm>
            <a:off x="1427163" y="-100013"/>
            <a:ext cx="9251951" cy="1368426"/>
          </a:xfrm>
          <a:prstGeom prst="rect">
            <a:avLst/>
          </a:prstGeom>
          <a:solidFill>
            <a:srgbClr val="B3071B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Ins="360000" anchor="ctr"/>
          <a:lstStyle/>
          <a:p>
            <a:pPr algn="r"/>
            <a:endParaRPr lang="it-IT" sz="2400">
              <a:solidFill>
                <a:schemeClr val="bg1"/>
              </a:solidFill>
            </a:endParaRPr>
          </a:p>
        </p:txBody>
      </p:sp>
      <p:pic>
        <p:nvPicPr>
          <p:cNvPr id="54274" name="Picture 3" descr="SigilloLogoLAST_WhiteOK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8150" y="96838"/>
            <a:ext cx="230028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75" name="Rectangle 4"/>
          <p:cNvSpPr>
            <a:spLocks noChangeArrowheads="1"/>
          </p:cNvSpPr>
          <p:nvPr/>
        </p:nvSpPr>
        <p:spPr bwMode="auto">
          <a:xfrm>
            <a:off x="1703388" y="2301876"/>
            <a:ext cx="72009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it-IT" sz="36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4276" name="Text Box 8"/>
          <p:cNvSpPr txBox="1">
            <a:spLocks noChangeArrowheads="1"/>
          </p:cNvSpPr>
          <p:nvPr/>
        </p:nvSpPr>
        <p:spPr bwMode="auto">
          <a:xfrm>
            <a:off x="6456041" y="0"/>
            <a:ext cx="4083373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it-IT" sz="2800" b="0" dirty="0">
                <a:solidFill>
                  <a:schemeClr val="bg1"/>
                </a:solidFill>
              </a:rPr>
              <a:t>LINGUISTICA </a:t>
            </a:r>
            <a:r>
              <a:rPr lang="it-IT" sz="8800" dirty="0">
                <a:solidFill>
                  <a:schemeClr val="bg1"/>
                </a:solidFill>
              </a:rPr>
              <a:t>5</a:t>
            </a:r>
            <a:endParaRPr lang="it-IT" sz="1400" dirty="0">
              <a:solidFill>
                <a:schemeClr val="bg1"/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8490259" y="4995952"/>
            <a:ext cx="3701741" cy="186204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IT" sz="115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9</a:t>
            </a:r>
            <a:r>
              <a:rPr lang="it-IT" sz="7200" dirty="0"/>
              <a:t> </a:t>
            </a:r>
            <a:r>
              <a:rPr lang="it-IT" sz="7200" dirty="0" err="1"/>
              <a:t>cfu</a:t>
            </a:r>
            <a:endParaRPr lang="it-IT" sz="72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1351237" y="1629790"/>
            <a:ext cx="42835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u="sng" dirty="0"/>
              <a:t>Un esame a scelta tra: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1353580" y="2636912"/>
            <a:ext cx="9765622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sz="2400" dirty="0"/>
          </a:p>
          <a:p>
            <a:r>
              <a:rPr lang="it-IT" sz="2400" dirty="0"/>
              <a:t>Storia della lingua italiana </a:t>
            </a:r>
            <a:r>
              <a:rPr lang="it-IT" sz="2400" dirty="0" smtClean="0"/>
              <a:t>medievale e rinascimentale  </a:t>
            </a:r>
            <a:r>
              <a:rPr lang="it-IT" sz="2400" dirty="0" smtClean="0">
                <a:solidFill>
                  <a:srgbClr val="B00000"/>
                </a:solidFill>
              </a:rPr>
              <a:t>Luca Zuliani</a:t>
            </a:r>
            <a:endParaRPr lang="it-IT" sz="2400" dirty="0">
              <a:solidFill>
                <a:srgbClr val="B00000"/>
              </a:solidFill>
            </a:endParaRPr>
          </a:p>
          <a:p>
            <a:r>
              <a:rPr lang="it-IT" sz="2400" dirty="0"/>
              <a:t>Storia della lingua italiana </a:t>
            </a:r>
            <a:r>
              <a:rPr lang="it-IT" sz="2400" dirty="0" smtClean="0"/>
              <a:t>moderna e contemporanea  </a:t>
            </a:r>
            <a:r>
              <a:rPr lang="it-IT" sz="2400" dirty="0" smtClean="0">
                <a:solidFill>
                  <a:srgbClr val="B00000"/>
                </a:solidFill>
              </a:rPr>
              <a:t>Tobia Zanon</a:t>
            </a:r>
            <a:endParaRPr lang="it-IT" sz="2400" dirty="0"/>
          </a:p>
          <a:p>
            <a:r>
              <a:rPr lang="it-IT" sz="2400" dirty="0" smtClean="0"/>
              <a:t>Language </a:t>
            </a:r>
            <a:r>
              <a:rPr lang="it-IT" sz="2400" dirty="0" err="1" smtClean="0"/>
              <a:t>acquisition</a:t>
            </a:r>
            <a:r>
              <a:rPr lang="it-IT" sz="2400" dirty="0" smtClean="0">
                <a:solidFill>
                  <a:srgbClr val="C00000"/>
                </a:solidFill>
              </a:rPr>
              <a:t> Emanuela Sanfelici/Elena </a:t>
            </a:r>
            <a:r>
              <a:rPr lang="it-IT" sz="2400" dirty="0" err="1" smtClean="0">
                <a:solidFill>
                  <a:srgbClr val="C00000"/>
                </a:solidFill>
              </a:rPr>
              <a:t>Pagliarini</a:t>
            </a:r>
            <a:endParaRPr lang="it-IT" sz="2400" dirty="0" smtClean="0">
              <a:solidFill>
                <a:srgbClr val="C00000"/>
              </a:solidFill>
            </a:endParaRPr>
          </a:p>
          <a:p>
            <a:r>
              <a:rPr lang="it-IT" sz="2400" dirty="0" smtClean="0"/>
              <a:t>Tipologia e variazione linguistica</a:t>
            </a:r>
            <a:r>
              <a:rPr lang="it-IT" sz="2400" dirty="0" smtClean="0">
                <a:solidFill>
                  <a:srgbClr val="B00000"/>
                </a:solidFill>
              </a:rPr>
              <a:t>  </a:t>
            </a:r>
            <a:r>
              <a:rPr lang="it-IT" sz="2400" dirty="0">
                <a:solidFill>
                  <a:srgbClr val="B00000"/>
                </a:solidFill>
              </a:rPr>
              <a:t>Jacopo </a:t>
            </a:r>
            <a:r>
              <a:rPr lang="it-IT" sz="2400" dirty="0" smtClean="0">
                <a:solidFill>
                  <a:srgbClr val="B00000"/>
                </a:solidFill>
              </a:rPr>
              <a:t>Garzonio/Emanuela Sanfelici</a:t>
            </a:r>
          </a:p>
          <a:p>
            <a:endParaRPr lang="it-IT" sz="2400" dirty="0">
              <a:solidFill>
                <a:srgbClr val="C00000"/>
              </a:solidFill>
            </a:endParaRPr>
          </a:p>
          <a:p>
            <a:endParaRPr lang="it-IT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51762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ChangeArrowheads="1"/>
          </p:cNvSpPr>
          <p:nvPr/>
        </p:nvSpPr>
        <p:spPr bwMode="auto">
          <a:xfrm>
            <a:off x="1427163" y="-100013"/>
            <a:ext cx="9251951" cy="1368426"/>
          </a:xfrm>
          <a:prstGeom prst="rect">
            <a:avLst/>
          </a:prstGeom>
          <a:solidFill>
            <a:srgbClr val="B3071B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Ins="360000" anchor="ctr"/>
          <a:lstStyle/>
          <a:p>
            <a:pPr algn="r"/>
            <a:endParaRPr lang="it-IT" sz="2400">
              <a:solidFill>
                <a:schemeClr val="bg1"/>
              </a:solidFill>
            </a:endParaRPr>
          </a:p>
        </p:txBody>
      </p:sp>
      <p:pic>
        <p:nvPicPr>
          <p:cNvPr id="54274" name="Picture 3" descr="SigilloLogoLAST_WhiteOK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8150" y="96838"/>
            <a:ext cx="230028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75" name="Rectangle 4"/>
          <p:cNvSpPr>
            <a:spLocks noChangeArrowheads="1"/>
          </p:cNvSpPr>
          <p:nvPr/>
        </p:nvSpPr>
        <p:spPr bwMode="auto">
          <a:xfrm>
            <a:off x="1703388" y="2301876"/>
            <a:ext cx="72009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it-IT" sz="36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4276" name="Text Box 8"/>
          <p:cNvSpPr txBox="1">
            <a:spLocks noChangeArrowheads="1"/>
          </p:cNvSpPr>
          <p:nvPr/>
        </p:nvSpPr>
        <p:spPr bwMode="auto">
          <a:xfrm>
            <a:off x="6456041" y="0"/>
            <a:ext cx="4083373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it-IT" sz="2800" b="0" dirty="0">
                <a:solidFill>
                  <a:schemeClr val="bg1"/>
                </a:solidFill>
              </a:rPr>
              <a:t>LINGUISTICA </a:t>
            </a:r>
            <a:r>
              <a:rPr lang="it-IT" sz="8800" dirty="0">
                <a:solidFill>
                  <a:schemeClr val="bg1"/>
                </a:solidFill>
              </a:rPr>
              <a:t>6</a:t>
            </a:r>
            <a:endParaRPr lang="it-IT" sz="1400" dirty="0">
              <a:solidFill>
                <a:schemeClr val="bg1"/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8490259" y="4786506"/>
            <a:ext cx="3701741" cy="186204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IT" sz="115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r>
              <a:rPr lang="it-IT" sz="7200" dirty="0"/>
              <a:t> </a:t>
            </a:r>
            <a:r>
              <a:rPr lang="it-IT" sz="7200" dirty="0" err="1"/>
              <a:t>cfu</a:t>
            </a:r>
            <a:endParaRPr lang="it-IT" sz="72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1847529" y="1556793"/>
            <a:ext cx="42835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u="sng" dirty="0"/>
              <a:t>Un esame a scelta tra: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1636954" y="2163377"/>
            <a:ext cx="855724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Metodi linguistici di analisi dei testi </a:t>
            </a:r>
            <a:r>
              <a:rPr lang="it-IT" sz="2400" dirty="0" smtClean="0">
                <a:solidFill>
                  <a:srgbClr val="B00000"/>
                </a:solidFill>
              </a:rPr>
              <a:t>Michele </a:t>
            </a:r>
            <a:r>
              <a:rPr lang="it-IT" sz="2400" dirty="0" err="1">
                <a:solidFill>
                  <a:srgbClr val="B00000"/>
                </a:solidFill>
              </a:rPr>
              <a:t>Cortelazzo</a:t>
            </a:r>
            <a:endParaRPr lang="it-IT" sz="2400" dirty="0">
              <a:solidFill>
                <a:srgbClr val="B00000"/>
              </a:solidFill>
            </a:endParaRPr>
          </a:p>
          <a:p>
            <a:r>
              <a:rPr lang="it-IT" sz="2400" dirty="0" smtClean="0"/>
              <a:t>Filologia </a:t>
            </a:r>
            <a:r>
              <a:rPr lang="it-IT" sz="2400" dirty="0"/>
              <a:t>germanica 		</a:t>
            </a:r>
            <a:r>
              <a:rPr lang="it-IT" sz="2400" dirty="0" smtClean="0"/>
              <a:t>	</a:t>
            </a:r>
            <a:r>
              <a:rPr lang="it-IT" sz="2400" dirty="0" smtClean="0">
                <a:solidFill>
                  <a:srgbClr val="B00000"/>
                </a:solidFill>
              </a:rPr>
              <a:t>Marcello </a:t>
            </a:r>
            <a:r>
              <a:rPr lang="it-IT" sz="2400" dirty="0">
                <a:solidFill>
                  <a:srgbClr val="B00000"/>
                </a:solidFill>
              </a:rPr>
              <a:t>Meli</a:t>
            </a:r>
          </a:p>
          <a:p>
            <a:r>
              <a:rPr lang="it-IT" sz="2400" dirty="0"/>
              <a:t>Filosofia del </a:t>
            </a:r>
            <a:r>
              <a:rPr lang="it-IT" sz="2400" dirty="0" smtClean="0"/>
              <a:t>linguaggio </a:t>
            </a:r>
            <a:r>
              <a:rPr lang="it-IT" sz="2400" dirty="0" err="1" smtClean="0"/>
              <a:t>av</a:t>
            </a:r>
            <a:r>
              <a:rPr lang="it-IT" sz="2400" dirty="0" smtClean="0"/>
              <a:t>. </a:t>
            </a:r>
            <a:r>
              <a:rPr lang="it-IT" sz="2400" dirty="0"/>
              <a:t>	</a:t>
            </a:r>
            <a:r>
              <a:rPr lang="it-IT" sz="2400" dirty="0" smtClean="0">
                <a:solidFill>
                  <a:srgbClr val="C00000"/>
                </a:solidFill>
              </a:rPr>
              <a:t>Massimiliano Carrara</a:t>
            </a:r>
            <a:endParaRPr lang="it-IT" sz="2400" dirty="0">
              <a:solidFill>
                <a:srgbClr val="C00000"/>
              </a:solidFill>
            </a:endParaRPr>
          </a:p>
          <a:p>
            <a:r>
              <a:rPr lang="it-IT" sz="2400" dirty="0">
                <a:solidFill>
                  <a:srgbClr val="00B050"/>
                </a:solidFill>
              </a:rPr>
              <a:t>Glottodidattica</a:t>
            </a:r>
            <a:r>
              <a:rPr lang="it-IT" sz="2400" dirty="0"/>
              <a:t> 		</a:t>
            </a:r>
            <a:r>
              <a:rPr lang="it-IT" sz="2400" dirty="0" smtClean="0"/>
              <a:t>	</a:t>
            </a:r>
            <a:r>
              <a:rPr lang="it-IT" sz="2400" dirty="0" smtClean="0">
                <a:solidFill>
                  <a:srgbClr val="B00000"/>
                </a:solidFill>
              </a:rPr>
              <a:t>Matteo </a:t>
            </a:r>
            <a:r>
              <a:rPr lang="it-IT" sz="2400" dirty="0" err="1">
                <a:solidFill>
                  <a:srgbClr val="B00000"/>
                </a:solidFill>
              </a:rPr>
              <a:t>Santipolo</a:t>
            </a:r>
            <a:endParaRPr lang="it-IT" sz="2400" dirty="0">
              <a:solidFill>
                <a:srgbClr val="B00000"/>
              </a:solidFill>
            </a:endParaRPr>
          </a:p>
          <a:p>
            <a:r>
              <a:rPr lang="de-DE" sz="2400" dirty="0" smtClean="0">
                <a:solidFill>
                  <a:srgbClr val="00B050"/>
                </a:solidFill>
              </a:rPr>
              <a:t>Didattica </a:t>
            </a:r>
            <a:r>
              <a:rPr lang="de-DE" sz="2400" dirty="0" err="1" smtClean="0">
                <a:solidFill>
                  <a:srgbClr val="00B050"/>
                </a:solidFill>
              </a:rPr>
              <a:t>dell</a:t>
            </a:r>
            <a:r>
              <a:rPr lang="it-IT" sz="2400" dirty="0" smtClean="0">
                <a:solidFill>
                  <a:srgbClr val="00B050"/>
                </a:solidFill>
              </a:rPr>
              <a:t>’italiano  </a:t>
            </a:r>
            <a:r>
              <a:rPr lang="it-IT" sz="2400" dirty="0" smtClean="0">
                <a:solidFill>
                  <a:srgbClr val="B00000"/>
                </a:solidFill>
              </a:rPr>
              <a:t>		Elena </a:t>
            </a:r>
            <a:r>
              <a:rPr lang="it-IT" sz="2400" dirty="0" err="1" smtClean="0">
                <a:solidFill>
                  <a:srgbClr val="B00000"/>
                </a:solidFill>
              </a:rPr>
              <a:t>Duso</a:t>
            </a:r>
            <a:endParaRPr lang="it-IT" sz="2400" dirty="0" smtClean="0">
              <a:solidFill>
                <a:srgbClr val="B00000"/>
              </a:solidFill>
            </a:endParaRPr>
          </a:p>
          <a:p>
            <a:r>
              <a:rPr lang="it-IT" sz="2400" dirty="0" smtClean="0"/>
              <a:t>Dialettologia</a:t>
            </a:r>
            <a:r>
              <a:rPr lang="it-IT" sz="2400" dirty="0" smtClean="0">
                <a:solidFill>
                  <a:srgbClr val="B00000"/>
                </a:solidFill>
              </a:rPr>
              <a:t>				Jacopo Garzonio</a:t>
            </a:r>
          </a:p>
          <a:p>
            <a:r>
              <a:rPr lang="it-IT" sz="2400" dirty="0" smtClean="0"/>
              <a:t>Machine </a:t>
            </a:r>
            <a:r>
              <a:rPr lang="it-IT" sz="2400" dirty="0" err="1" smtClean="0"/>
              <a:t>learning</a:t>
            </a:r>
            <a:r>
              <a:rPr lang="it-IT" sz="2400" dirty="0" smtClean="0"/>
              <a:t> for </a:t>
            </a:r>
            <a:r>
              <a:rPr lang="it-IT" sz="2400" dirty="0" err="1" smtClean="0"/>
              <a:t>Linguistics</a:t>
            </a:r>
            <a:r>
              <a:rPr lang="it-IT" sz="2400" dirty="0" smtClean="0">
                <a:solidFill>
                  <a:srgbClr val="B00000"/>
                </a:solidFill>
              </a:rPr>
              <a:t>    </a:t>
            </a:r>
            <a:r>
              <a:rPr lang="it-IT" sz="2400" dirty="0" err="1" smtClean="0">
                <a:solidFill>
                  <a:srgbClr val="B00000"/>
                </a:solidFill>
              </a:rPr>
              <a:t>Georgios</a:t>
            </a:r>
            <a:r>
              <a:rPr lang="it-IT" sz="2400" dirty="0" smtClean="0">
                <a:solidFill>
                  <a:srgbClr val="B00000"/>
                </a:solidFill>
              </a:rPr>
              <a:t> </a:t>
            </a:r>
            <a:r>
              <a:rPr lang="it-IT" sz="2400" dirty="0" err="1" smtClean="0">
                <a:solidFill>
                  <a:srgbClr val="B00000"/>
                </a:solidFill>
              </a:rPr>
              <a:t>Mikros</a:t>
            </a:r>
            <a:endParaRPr lang="it-IT" sz="2400" dirty="0" smtClean="0">
              <a:solidFill>
                <a:srgbClr val="B00000"/>
              </a:solidFill>
            </a:endParaRPr>
          </a:p>
          <a:p>
            <a:r>
              <a:rPr lang="it-IT" sz="2400" dirty="0" smtClean="0"/>
              <a:t>Sociolinguistica</a:t>
            </a:r>
            <a:r>
              <a:rPr lang="it-IT" sz="2400" dirty="0" smtClean="0">
                <a:solidFill>
                  <a:srgbClr val="B00000"/>
                </a:solidFill>
              </a:rPr>
              <a:t>			Matteo </a:t>
            </a:r>
            <a:r>
              <a:rPr lang="it-IT" sz="2400" dirty="0" err="1" smtClean="0">
                <a:solidFill>
                  <a:srgbClr val="B00000"/>
                </a:solidFill>
              </a:rPr>
              <a:t>Santipolo</a:t>
            </a:r>
            <a:endParaRPr lang="it-IT" sz="2400" dirty="0">
              <a:solidFill>
                <a:srgbClr val="B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6442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ChangeArrowheads="1"/>
          </p:cNvSpPr>
          <p:nvPr/>
        </p:nvSpPr>
        <p:spPr bwMode="auto">
          <a:xfrm>
            <a:off x="1427163" y="-100013"/>
            <a:ext cx="9251951" cy="1368426"/>
          </a:xfrm>
          <a:prstGeom prst="rect">
            <a:avLst/>
          </a:prstGeom>
          <a:solidFill>
            <a:srgbClr val="B3071B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Ins="360000" anchor="ctr"/>
          <a:lstStyle/>
          <a:p>
            <a:pPr algn="r"/>
            <a:endParaRPr lang="it-IT" sz="2400">
              <a:solidFill>
                <a:schemeClr val="bg1"/>
              </a:solidFill>
            </a:endParaRPr>
          </a:p>
        </p:txBody>
      </p:sp>
      <p:pic>
        <p:nvPicPr>
          <p:cNvPr id="54274" name="Picture 3" descr="SigilloLogoLAST_WhiteOK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8150" y="96838"/>
            <a:ext cx="230028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75" name="Rectangle 4"/>
          <p:cNvSpPr>
            <a:spLocks noChangeArrowheads="1"/>
          </p:cNvSpPr>
          <p:nvPr/>
        </p:nvSpPr>
        <p:spPr bwMode="auto">
          <a:xfrm>
            <a:off x="1703388" y="2301876"/>
            <a:ext cx="72009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it-IT" sz="36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4276" name="Text Box 8"/>
          <p:cNvSpPr txBox="1">
            <a:spLocks noChangeArrowheads="1"/>
          </p:cNvSpPr>
          <p:nvPr/>
        </p:nvSpPr>
        <p:spPr bwMode="auto">
          <a:xfrm>
            <a:off x="6456041" y="0"/>
            <a:ext cx="4083373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it-IT" sz="2800" b="0" dirty="0">
                <a:solidFill>
                  <a:schemeClr val="bg1"/>
                </a:solidFill>
              </a:rPr>
              <a:t>LINGUISTICA </a:t>
            </a:r>
            <a:r>
              <a:rPr lang="it-IT" sz="8800" dirty="0">
                <a:solidFill>
                  <a:schemeClr val="bg1"/>
                </a:solidFill>
              </a:rPr>
              <a:t>7</a:t>
            </a:r>
            <a:endParaRPr lang="it-IT" sz="1400" dirty="0">
              <a:solidFill>
                <a:schemeClr val="bg1"/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8490259" y="4820761"/>
            <a:ext cx="3701741" cy="186204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IT" sz="115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9</a:t>
            </a:r>
            <a:r>
              <a:rPr lang="it-IT" sz="7200" dirty="0"/>
              <a:t> </a:t>
            </a:r>
            <a:r>
              <a:rPr lang="it-IT" sz="7200" dirty="0" err="1"/>
              <a:t>cfu</a:t>
            </a:r>
            <a:endParaRPr lang="it-IT" sz="72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1847529" y="1556793"/>
            <a:ext cx="42835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u="sng" dirty="0"/>
              <a:t>Un esame a scelta tra: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1919536" y="2333685"/>
            <a:ext cx="7088800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solidFill>
                  <a:srgbClr val="000000"/>
                </a:solidFill>
              </a:rPr>
              <a:t>Lingua spagnola/francese/portoghese e brasiliana/</a:t>
            </a:r>
          </a:p>
          <a:p>
            <a:r>
              <a:rPr lang="it-IT" sz="2400" dirty="0" smtClean="0">
                <a:solidFill>
                  <a:srgbClr val="000000"/>
                </a:solidFill>
              </a:rPr>
              <a:t>tedesca/romena/ungherese/russa </a:t>
            </a:r>
            <a:endParaRPr lang="it-IT" sz="2400" dirty="0">
              <a:solidFill>
                <a:srgbClr val="000000"/>
              </a:solidFill>
            </a:endParaRPr>
          </a:p>
          <a:p>
            <a:r>
              <a:rPr lang="it-IT" sz="2400" dirty="0">
                <a:solidFill>
                  <a:srgbClr val="000000"/>
                </a:solidFill>
              </a:rPr>
              <a:t>Fonetica acustica dell’italiano e dell’inglese </a:t>
            </a:r>
          </a:p>
          <a:p>
            <a:r>
              <a:rPr lang="it-IT" sz="2400" dirty="0">
                <a:solidFill>
                  <a:srgbClr val="000000"/>
                </a:solidFill>
              </a:rPr>
              <a:t>Lingua e letteratura sanscrita </a:t>
            </a:r>
          </a:p>
          <a:p>
            <a:r>
              <a:rPr lang="it-IT" sz="2400" dirty="0">
                <a:solidFill>
                  <a:srgbClr val="000000"/>
                </a:solidFill>
              </a:rPr>
              <a:t>Filologia </a:t>
            </a:r>
            <a:r>
              <a:rPr lang="it-IT" sz="2400" dirty="0" smtClean="0">
                <a:solidFill>
                  <a:srgbClr val="000000"/>
                </a:solidFill>
              </a:rPr>
              <a:t>romanza avanzato</a:t>
            </a:r>
          </a:p>
          <a:p>
            <a:endParaRPr lang="it-IT" sz="2400" dirty="0">
              <a:solidFill>
                <a:srgbClr val="000000"/>
              </a:solidFill>
            </a:endParaRPr>
          </a:p>
          <a:p>
            <a:endParaRPr lang="it-IT" sz="2400" dirty="0">
              <a:solidFill>
                <a:srgbClr val="000000"/>
              </a:solidFill>
            </a:endParaRPr>
          </a:p>
          <a:p>
            <a:endParaRPr lang="it-IT" sz="2400" dirty="0"/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5203881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714</Words>
  <Application>Microsoft Office PowerPoint</Application>
  <PresentationFormat>Widescreen</PresentationFormat>
  <Paragraphs>242</Paragraphs>
  <Slides>23</Slides>
  <Notes>22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23</vt:i4>
      </vt:variant>
    </vt:vector>
  </HeadingPairs>
  <TitlesOfParts>
    <vt:vector size="27" baseType="lpstr">
      <vt:lpstr>ＭＳ Ｐゴシック</vt:lpstr>
      <vt:lpstr>Arial</vt:lpstr>
      <vt:lpstr>Calibri</vt:lpstr>
      <vt:lpstr>Struttura predefinita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Cecilia Poletto</dc:creator>
  <cp:lastModifiedBy>HP</cp:lastModifiedBy>
  <cp:revision>36</cp:revision>
  <dcterms:created xsi:type="dcterms:W3CDTF">2017-10-06T15:50:54Z</dcterms:created>
  <dcterms:modified xsi:type="dcterms:W3CDTF">2020-06-08T08:27:07Z</dcterms:modified>
</cp:coreProperties>
</file>