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6" r:id="rId4"/>
    <p:sldId id="269" r:id="rId5"/>
    <p:sldId id="257" r:id="rId6"/>
    <p:sldId id="261" r:id="rId7"/>
    <p:sldId id="263" r:id="rId8"/>
    <p:sldId id="262" r:id="rId9"/>
    <p:sldId id="259" r:id="rId10"/>
    <p:sldId id="260" r:id="rId11"/>
    <p:sldId id="268" r:id="rId12"/>
    <p:sldId id="271" r:id="rId13"/>
    <p:sldId id="272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BF06223B-2280-4705-B7C4-F3028CF0B0F9}">
          <p14:sldIdLst>
            <p14:sldId id="256"/>
            <p14:sldId id="267"/>
            <p14:sldId id="266"/>
            <p14:sldId id="269"/>
            <p14:sldId id="257"/>
            <p14:sldId id="261"/>
            <p14:sldId id="263"/>
            <p14:sldId id="262"/>
            <p14:sldId id="259"/>
            <p14:sldId id="260"/>
          </p14:sldIdLst>
        </p14:section>
        <p14:section name="Sezione senza titolo" id="{09DCC93F-5A2D-4E3F-BF95-F2EF48578B85}">
          <p14:sldIdLst>
            <p14:sldId id="268"/>
            <p14:sldId id="271"/>
            <p14:sldId id="272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io Canzian" initials="DC" lastIdx="1" clrIdx="0">
    <p:extLst>
      <p:ext uri="{19B8F6BF-5375-455C-9EA6-DF929625EA0E}">
        <p15:presenceInfo xmlns:p15="http://schemas.microsoft.com/office/powerpoint/2012/main" userId="38a9d8760cf31e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100" d="100"/>
          <a:sy n="100" d="100"/>
        </p:scale>
        <p:origin x="60" y="-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riaveneta.it/venezia/110-storia-veneta/1471-la-guerra-del-1372-1373-tra-venezia-e-padova.html" TargetMode="External"/><Relationship Id="rId2" Type="http://schemas.openxmlformats.org/officeDocument/2006/relationships/hyperlink" Target="https://www.treccani.it/enciclopedia/nicoletto-d-alessio_(Dizionario-Biografico)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eccani.it/enciclopedia/carrara-francesco-da-il-vecchio_%28Dizionario-Biografico%29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a802802.us.archive.org/25/items/p1arerumitalicarums17card/p1arerumitalicarums17card.pdf" TargetMode="External"/><Relationship Id="rId2" Type="http://schemas.openxmlformats.org/officeDocument/2006/relationships/hyperlink" Target="https://archive.org/details/p2rerumitalicarums12car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ntrostudimuratoriani.it/strumenti/ris-2-tomo-17-1-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pedia.org/wiki/Francesco_I_da_Carrara#Seconda_guerra_contro_Venezi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eccani.it/enciclopedia/nicoletto-d-alessio_(Dizionario-Biografico)/" TargetMode="External"/><Relationship Id="rId2" Type="http://schemas.openxmlformats.org/officeDocument/2006/relationships/hyperlink" Target="https://www.storiaveneta.it/venezia/110-storia-veneta/1471-la-guerra-del-1372-1373-tra-venezia-e-padova.html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upload.wikimedia.org/wikipedia/commons/2/2a/Territori_degli_Scaligeri_nel_1336.svg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opac.regesta-imperii.de/lang_en/anzeige.php?zeitschrift=Nuova+rivista+storica" TargetMode="External"/><Relationship Id="rId4" Type="http://schemas.openxmlformats.org/officeDocument/2006/relationships/hyperlink" Target="https://www.treccani.it/enciclopedia/venezia-e-l-entroterra_%28Storia-di-Venezia%29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E0AC97-2044-41FE-BB56-4C501F6DF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427737"/>
            <a:ext cx="8915399" cy="3305768"/>
          </a:xfrm>
        </p:spPr>
        <p:txBody>
          <a:bodyPr>
            <a:normAutofit fontScale="90000"/>
          </a:bodyPr>
          <a:lstStyle/>
          <a:p>
            <a:r>
              <a:rPr lang="it-IT" dirty="0"/>
              <a:t>La guerra dei confini (1372-1373)nella cronaca di Nicoletto d’Alessio, </a:t>
            </a:r>
            <a:r>
              <a:rPr lang="it-IT" i="1" dirty="0"/>
              <a:t>La istoria della presente guerra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CA51817-5E9C-4F96-A716-B9A67F3335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Laboratorio di storia militare 2020-2021</a:t>
            </a:r>
          </a:p>
          <a:p>
            <a:endParaRPr lang="it-IT" dirty="0"/>
          </a:p>
          <a:p>
            <a:r>
              <a:rPr lang="it-IT" dirty="0"/>
              <a:t>25 novembre 2020</a:t>
            </a:r>
          </a:p>
        </p:txBody>
      </p:sp>
    </p:spTree>
    <p:extLst>
      <p:ext uri="{BB962C8B-B14F-4D97-AF65-F5344CB8AC3E}">
        <p14:creationId xmlns:p14="http://schemas.microsoft.com/office/powerpoint/2010/main" val="1283584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D2A9EA-0851-443C-BDA7-97ABDAE7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Perché Francesco da Carrara accetta condizioni di pace sfavorevoli (cfr. D’Alessio, p. 160)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DB459C-EDA4-4C91-83F9-97FA6061A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1) incapacità di sostenere le grandi spese per difetto di denaro, ch’era aggravato dal differito rimborso ungherese degli anticipi fatti alle milizie stanziate nel padovano; e anche difetto di vettovagliamento;</a:t>
            </a:r>
          </a:p>
          <a:p>
            <a:r>
              <a:rPr lang="it-IT" dirty="0"/>
              <a:t>2) insufficienza e indugi dei soccorsi militari;</a:t>
            </a:r>
          </a:p>
          <a:p>
            <a:r>
              <a:rPr lang="it-IT" dirty="0"/>
              <a:t>3) paura della congiura e del tradimento;</a:t>
            </a:r>
          </a:p>
          <a:p>
            <a:r>
              <a:rPr lang="it-IT" dirty="0"/>
              <a:t>4) paura della superiorità e potenza dei Veneziani, che respingere dal territorio padovano era ormai impresa disperata;</a:t>
            </a:r>
          </a:p>
          <a:p>
            <a:r>
              <a:rPr lang="it-IT" dirty="0"/>
              <a:t>5) protesta dei baroni ungheresi e minacciata sollevazione, se non fosse stato liberato il voivoda Stefano.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1320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E2E6A7-6EA6-4526-8219-5A1AE1F7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Bibliografia e sitografia: Nicoletto d’Alessio e la sua cronaca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2D88D5-794C-4C84-A8D8-8BE2A39F1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M. </a:t>
            </a:r>
            <a:r>
              <a:rPr lang="it-IT" dirty="0" err="1"/>
              <a:t>Zabbia</a:t>
            </a:r>
            <a:r>
              <a:rPr lang="it-IT" dirty="0"/>
              <a:t>, </a:t>
            </a:r>
            <a:r>
              <a:rPr lang="it-IT" i="1" dirty="0"/>
              <a:t>I notai e la cronachistica italiana nel Trecento</a:t>
            </a:r>
            <a:r>
              <a:rPr lang="it-IT" dirty="0"/>
              <a:t>, Roma, Istituto storico italiano per il medioevo, 1999.</a:t>
            </a:r>
          </a:p>
          <a:p>
            <a:r>
              <a:rPr lang="it-IT" dirty="0"/>
              <a:t>P. </a:t>
            </a:r>
            <a:r>
              <a:rPr lang="it-IT" dirty="0" err="1"/>
              <a:t>Sambin</a:t>
            </a:r>
            <a:r>
              <a:rPr lang="it-IT" dirty="0"/>
              <a:t>, v. </a:t>
            </a:r>
            <a:r>
              <a:rPr lang="it-IT" i="1" dirty="0" err="1"/>
              <a:t>Alesssio</a:t>
            </a:r>
            <a:r>
              <a:rPr lang="it-IT" i="1" dirty="0"/>
              <a:t>, Nicoletto d’, </a:t>
            </a:r>
            <a:r>
              <a:rPr lang="it-IT" dirty="0"/>
              <a:t>in </a:t>
            </a:r>
            <a:r>
              <a:rPr lang="it-IT" dirty="0" err="1"/>
              <a:t>DBI</a:t>
            </a:r>
            <a:r>
              <a:rPr lang="it-IT" dirty="0"/>
              <a:t>, 2, 1960 </a:t>
            </a:r>
            <a:r>
              <a:rPr lang="it-IT" dirty="0" err="1">
                <a:hlinkClick r:id="rId2"/>
              </a:rPr>
              <a:t>https</a:t>
            </a:r>
            <a:r>
              <a:rPr lang="it-IT" dirty="0">
                <a:hlinkClick r:id="rId2"/>
              </a:rPr>
              <a:t>://</a:t>
            </a:r>
            <a:r>
              <a:rPr lang="it-IT" dirty="0" err="1">
                <a:hlinkClick r:id="rId2"/>
              </a:rPr>
              <a:t>www.treccani.it</a:t>
            </a:r>
            <a:r>
              <a:rPr lang="it-IT" dirty="0">
                <a:hlinkClick r:id="rId2"/>
              </a:rPr>
              <a:t>/enciclopedia/</a:t>
            </a:r>
            <a:r>
              <a:rPr lang="it-IT" dirty="0" err="1">
                <a:hlinkClick r:id="rId2"/>
              </a:rPr>
              <a:t>nicoletto</a:t>
            </a:r>
            <a:r>
              <a:rPr lang="it-IT" dirty="0">
                <a:hlinkClick r:id="rId2"/>
              </a:rPr>
              <a:t>-d-</a:t>
            </a:r>
            <a:r>
              <a:rPr lang="it-IT" dirty="0" err="1">
                <a:hlinkClick r:id="rId2"/>
              </a:rPr>
              <a:t>alessio</a:t>
            </a:r>
            <a:r>
              <a:rPr lang="it-IT" dirty="0">
                <a:hlinkClick r:id="rId2"/>
              </a:rPr>
              <a:t>_(Dizionario-Biografico)/</a:t>
            </a:r>
            <a:endParaRPr lang="it-IT" dirty="0"/>
          </a:p>
          <a:p>
            <a:r>
              <a:rPr lang="it-IT" dirty="0"/>
              <a:t>P. </a:t>
            </a:r>
            <a:r>
              <a:rPr lang="it-IT" dirty="0" err="1"/>
              <a:t>Sambin</a:t>
            </a:r>
            <a:r>
              <a:rPr lang="it-IT" dirty="0"/>
              <a:t>, </a:t>
            </a:r>
            <a:r>
              <a:rPr lang="it-IT" i="1" dirty="0"/>
              <a:t>Schede per Nicoletto d'Alessio</a:t>
            </a:r>
            <a:r>
              <a:rPr lang="it-IT" dirty="0"/>
              <a:t>, in </a:t>
            </a:r>
            <a:r>
              <a:rPr lang="it-IT" i="1" dirty="0"/>
              <a:t>Arch</a:t>
            </a:r>
            <a:r>
              <a:rPr lang="it-IT" dirty="0"/>
              <a:t>.</a:t>
            </a:r>
            <a:r>
              <a:rPr lang="it-IT" i="1" dirty="0"/>
              <a:t> veneto</a:t>
            </a:r>
            <a:r>
              <a:rPr lang="it-IT" dirty="0"/>
              <a:t>, </a:t>
            </a:r>
            <a:r>
              <a:rPr lang="it-IT" dirty="0" err="1"/>
              <a:t>a.s</a:t>
            </a:r>
            <a:r>
              <a:rPr lang="it-IT" dirty="0"/>
              <a:t>, XLVIII-XLIX (1951), pp. 145-147</a:t>
            </a:r>
          </a:p>
          <a:p>
            <a:r>
              <a:rPr lang="it-IT" dirty="0"/>
              <a:t>P. </a:t>
            </a:r>
            <a:r>
              <a:rPr lang="it-IT" dirty="0" err="1"/>
              <a:t>Sambin</a:t>
            </a:r>
            <a:r>
              <a:rPr lang="it-IT" dirty="0"/>
              <a:t>, </a:t>
            </a:r>
            <a:r>
              <a:rPr lang="it-IT" i="1" dirty="0"/>
              <a:t>La guerra del 1372 tra Venezia e Padova</a:t>
            </a:r>
            <a:r>
              <a:rPr lang="it-IT" dirty="0"/>
              <a:t>, in </a:t>
            </a:r>
            <a:r>
              <a:rPr lang="it-IT" i="1" dirty="0"/>
              <a:t>Arch</a:t>
            </a:r>
            <a:r>
              <a:rPr lang="it-IT" dirty="0"/>
              <a:t>.</a:t>
            </a:r>
            <a:r>
              <a:rPr lang="it-IT" i="1" dirty="0"/>
              <a:t> veneto</a:t>
            </a:r>
            <a:r>
              <a:rPr lang="it-IT" dirty="0"/>
              <a:t>, s. 5, XXXVIII-XLI (1946-47) </a:t>
            </a:r>
            <a:r>
              <a:rPr lang="it-IT" dirty="0" err="1">
                <a:hlinkClick r:id="rId3"/>
              </a:rPr>
              <a:t>https</a:t>
            </a:r>
            <a:r>
              <a:rPr lang="it-IT" dirty="0">
                <a:hlinkClick r:id="rId3"/>
              </a:rPr>
              <a:t>://</a:t>
            </a:r>
            <a:r>
              <a:rPr lang="it-IT" dirty="0" err="1">
                <a:hlinkClick r:id="rId3"/>
              </a:rPr>
              <a:t>www.storiaveneta.it</a:t>
            </a:r>
            <a:r>
              <a:rPr lang="it-IT" dirty="0">
                <a:hlinkClick r:id="rId3"/>
              </a:rPr>
              <a:t>/</a:t>
            </a:r>
            <a:r>
              <a:rPr lang="it-IT" dirty="0" err="1">
                <a:hlinkClick r:id="rId3"/>
              </a:rPr>
              <a:t>venezia</a:t>
            </a:r>
            <a:r>
              <a:rPr lang="it-IT" dirty="0">
                <a:hlinkClick r:id="rId3"/>
              </a:rPr>
              <a:t>/110-storia-veneta/1471-la-guerra-del-1372-1373-tra-</a:t>
            </a:r>
            <a:r>
              <a:rPr lang="it-IT" dirty="0" err="1">
                <a:hlinkClick r:id="rId3"/>
              </a:rPr>
              <a:t>venezia</a:t>
            </a:r>
            <a:r>
              <a:rPr lang="it-IT" dirty="0">
                <a:hlinkClick r:id="rId3"/>
              </a:rPr>
              <a:t>-e-</a:t>
            </a:r>
            <a:r>
              <a:rPr lang="it-IT" dirty="0" err="1">
                <a:hlinkClick r:id="rId3"/>
              </a:rPr>
              <a:t>padova.html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9281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EECCD1-57B5-435B-A754-6BB0A1E1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Bibliografia e sitografia sui Carraresi e su Padova carrarese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678C80-9976-4539-8354-DD96C49BE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B. Kohl, </a:t>
            </a:r>
            <a:r>
              <a:rPr lang="it-IT" i="1" dirty="0"/>
              <a:t>Padua under the da Carrara (1318-1405)</a:t>
            </a:r>
            <a:r>
              <a:rPr lang="it-IT" dirty="0"/>
              <a:t>, Baltimore, John Hopkins University, 1998</a:t>
            </a:r>
          </a:p>
          <a:p>
            <a:r>
              <a:rPr lang="it-IT" dirty="0"/>
              <a:t>S. </a:t>
            </a:r>
            <a:r>
              <a:rPr lang="it-IT" dirty="0" err="1"/>
              <a:t>Collodo</a:t>
            </a:r>
            <a:r>
              <a:rPr lang="it-IT" dirty="0"/>
              <a:t>, </a:t>
            </a:r>
            <a:r>
              <a:rPr lang="it-IT" i="1" dirty="0"/>
              <a:t>Una società in trasformazione. Padova tra XI e XV secolo</a:t>
            </a:r>
            <a:r>
              <a:rPr lang="it-IT" dirty="0"/>
              <a:t>, Padova 1990 (capitoli dedicati)</a:t>
            </a:r>
          </a:p>
          <a:p>
            <a:r>
              <a:rPr lang="it-IT" dirty="0"/>
              <a:t>Voce «Francesco I da Carrara» in </a:t>
            </a:r>
            <a:r>
              <a:rPr lang="it-IT" dirty="0" err="1"/>
              <a:t>DBI</a:t>
            </a:r>
            <a:r>
              <a:rPr lang="it-IT" dirty="0"/>
              <a:t>, </a:t>
            </a:r>
            <a:r>
              <a:rPr lang="it-IT" dirty="0" err="1">
                <a:hlinkClick r:id="rId2"/>
              </a:rPr>
              <a:t>https</a:t>
            </a:r>
            <a:r>
              <a:rPr lang="it-IT" dirty="0">
                <a:hlinkClick r:id="rId2"/>
              </a:rPr>
              <a:t>://</a:t>
            </a:r>
            <a:r>
              <a:rPr lang="it-IT" dirty="0" err="1">
                <a:hlinkClick r:id="rId2"/>
              </a:rPr>
              <a:t>www.treccani.it</a:t>
            </a:r>
            <a:r>
              <a:rPr lang="it-IT" dirty="0">
                <a:hlinkClick r:id="rId2"/>
              </a:rPr>
              <a:t>/enciclopedia/</a:t>
            </a:r>
            <a:r>
              <a:rPr lang="it-IT" dirty="0" err="1">
                <a:hlinkClick r:id="rId2"/>
              </a:rPr>
              <a:t>carrara-f</a:t>
            </a:r>
            <a:r>
              <a:rPr lang="it-IT" dirty="0">
                <a:hlinkClick r:id="rId2"/>
              </a:rPr>
              <a:t>rancesco-da-il-vecchio_%28Dizionario-Biografico%29/</a:t>
            </a:r>
            <a:endParaRPr lang="it-IT" dirty="0"/>
          </a:p>
          <a:p>
            <a:r>
              <a:rPr lang="it-IT" dirty="0"/>
              <a:t>S. Bortolami, «Per </a:t>
            </a:r>
            <a:r>
              <a:rPr lang="it-IT" dirty="0" err="1"/>
              <a:t>acresiere</a:t>
            </a:r>
            <a:r>
              <a:rPr lang="it-IT" dirty="0"/>
              <a:t> et </a:t>
            </a:r>
            <a:r>
              <a:rPr lang="it-IT" dirty="0" err="1"/>
              <a:t>multiplicare</a:t>
            </a:r>
            <a:r>
              <a:rPr lang="it-IT" dirty="0"/>
              <a:t> il suo territorio». </a:t>
            </a:r>
            <a:r>
              <a:rPr lang="it-IT" i="1" dirty="0"/>
              <a:t>Villaggi e borghi di fondazione preordinata nelle Venezie medioevali</a:t>
            </a:r>
            <a:r>
              <a:rPr lang="it-IT" dirty="0"/>
              <a:t>, in </a:t>
            </a:r>
            <a:r>
              <a:rPr lang="it-IT" i="1" dirty="0"/>
              <a:t>Castelfranco Veneto nel quadro delle nuove fondazioni medievali</a:t>
            </a:r>
            <a:r>
              <a:rPr lang="it-IT" dirty="0"/>
              <a:t>, a cura di S. Bortolami e G. Cecchetto, Castelfranco Veneto, 2001, pp. 81-137.</a:t>
            </a:r>
          </a:p>
          <a:p>
            <a:r>
              <a:rPr lang="it-IT" dirty="0"/>
              <a:t>R. Simonetti, </a:t>
            </a:r>
            <a:r>
              <a:rPr lang="it-IT" i="1" dirty="0"/>
              <a:t>Da Padova a Venezia nel medioevo. Terre mobili, confini, conflitti</a:t>
            </a:r>
            <a:r>
              <a:rPr lang="it-IT" dirty="0"/>
              <a:t>, Roma, Viella, 2009, </a:t>
            </a:r>
            <a:r>
              <a:rPr lang="it-IT" b="1" dirty="0"/>
              <a:t>in particolare pp. 178-193 (e bibliografia citata)</a:t>
            </a:r>
          </a:p>
          <a:p>
            <a:pPr marL="0" indent="0">
              <a:buNone/>
            </a:pPr>
            <a:endParaRPr lang="it-IT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36926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91BAF0-0341-4193-AEC2-4E3EA8BA4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Altre fonti cronistiche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F53975-B120-40F3-B3C3-3DB67A1AA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err="1"/>
              <a:t>Raphayni</a:t>
            </a:r>
            <a:r>
              <a:rPr lang="it-IT" sz="2400" dirty="0"/>
              <a:t> de </a:t>
            </a:r>
            <a:r>
              <a:rPr lang="it-IT" sz="2400" dirty="0" err="1"/>
              <a:t>Caresinis</a:t>
            </a:r>
            <a:r>
              <a:rPr lang="it-IT" sz="2400" dirty="0"/>
              <a:t> </a:t>
            </a:r>
            <a:r>
              <a:rPr lang="it-IT" sz="2400" i="1" dirty="0" err="1"/>
              <a:t>Chronica</a:t>
            </a:r>
            <a:r>
              <a:rPr lang="it-IT" sz="2400" i="1" dirty="0"/>
              <a:t>, aa. 1343-1388</a:t>
            </a:r>
            <a:r>
              <a:rPr lang="it-IT" sz="2400" dirty="0"/>
              <a:t>, a cura di E. Pastorello, in </a:t>
            </a:r>
            <a:r>
              <a:rPr lang="it-IT" sz="2400" dirty="0" err="1"/>
              <a:t>RIS</a:t>
            </a:r>
            <a:r>
              <a:rPr lang="it-IT" sz="2400" baseline="30000" dirty="0" err="1"/>
              <a:t>2</a:t>
            </a:r>
            <a:r>
              <a:rPr lang="it-IT" sz="2400" dirty="0"/>
              <a:t>, XII/2, Bologna 1923 </a:t>
            </a:r>
            <a:r>
              <a:rPr lang="it-IT" sz="2400" dirty="0" err="1">
                <a:hlinkClick r:id="rId2"/>
              </a:rPr>
              <a:t>https</a:t>
            </a:r>
            <a:r>
              <a:rPr lang="it-IT" sz="2400" dirty="0">
                <a:hlinkClick r:id="rId2"/>
              </a:rPr>
              <a:t>://</a:t>
            </a:r>
            <a:r>
              <a:rPr lang="it-IT" sz="2400" dirty="0" err="1">
                <a:hlinkClick r:id="rId2"/>
              </a:rPr>
              <a:t>archive.org</a:t>
            </a:r>
            <a:r>
              <a:rPr lang="it-IT" sz="2400" dirty="0">
                <a:hlinkClick r:id="rId2"/>
              </a:rPr>
              <a:t>/</a:t>
            </a:r>
            <a:r>
              <a:rPr lang="it-IT" sz="2400" dirty="0" err="1">
                <a:hlinkClick r:id="rId2"/>
              </a:rPr>
              <a:t>details</a:t>
            </a:r>
            <a:r>
              <a:rPr lang="it-IT" sz="2400" dirty="0">
                <a:hlinkClick r:id="rId2"/>
              </a:rPr>
              <a:t>/</a:t>
            </a:r>
            <a:r>
              <a:rPr lang="it-IT" sz="2400" dirty="0" err="1">
                <a:hlinkClick r:id="rId2"/>
              </a:rPr>
              <a:t>p2rerumitalicarums12card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Galeazzo e Bartolomeo </a:t>
            </a:r>
            <a:r>
              <a:rPr lang="it-IT" sz="2400" dirty="0" err="1"/>
              <a:t>Gatari</a:t>
            </a:r>
            <a:r>
              <a:rPr lang="it-IT" sz="2400" dirty="0"/>
              <a:t>, </a:t>
            </a:r>
            <a:r>
              <a:rPr lang="it-IT" sz="2400" i="1" dirty="0"/>
              <a:t>Cronaca carrarese confrontata con la redazione di Andrea </a:t>
            </a:r>
            <a:r>
              <a:rPr lang="it-IT" sz="2400" i="1" dirty="0" err="1"/>
              <a:t>Gatari</a:t>
            </a:r>
            <a:r>
              <a:rPr lang="it-IT" sz="2400" i="1" dirty="0"/>
              <a:t> (aa. 1318-1407</a:t>
            </a:r>
            <a:r>
              <a:rPr lang="it-IT" sz="2400" dirty="0"/>
              <a:t>, a cura di A. </a:t>
            </a:r>
            <a:r>
              <a:rPr lang="it-IT" sz="2400" dirty="0" err="1"/>
              <a:t>Medin</a:t>
            </a:r>
            <a:r>
              <a:rPr lang="it-IT" sz="2400" dirty="0"/>
              <a:t> e G. Tolomei, in </a:t>
            </a:r>
            <a:r>
              <a:rPr lang="it-IT" sz="2400" dirty="0" err="1"/>
              <a:t>RIS</a:t>
            </a:r>
            <a:r>
              <a:rPr lang="it-IT" sz="2400" baseline="30000" dirty="0" err="1"/>
              <a:t>2</a:t>
            </a:r>
            <a:r>
              <a:rPr lang="it-IT" sz="2400" dirty="0"/>
              <a:t>, XVII/1, Città di Castello, 1909. </a:t>
            </a:r>
          </a:p>
          <a:p>
            <a:pPr marL="0" indent="0">
              <a:buNone/>
            </a:pPr>
            <a:r>
              <a:rPr lang="it-IT" sz="2400" i="1" dirty="0" err="1">
                <a:hlinkClick r:id="rId3"/>
              </a:rPr>
              <a:t>https</a:t>
            </a:r>
            <a:r>
              <a:rPr lang="it-IT" sz="2400" i="1" dirty="0">
                <a:hlinkClick r:id="rId3"/>
              </a:rPr>
              <a:t>://</a:t>
            </a:r>
            <a:r>
              <a:rPr lang="it-IT" sz="2400" i="1" dirty="0" err="1">
                <a:hlinkClick r:id="rId3"/>
              </a:rPr>
              <a:t>ia802802.us.archive.org</a:t>
            </a:r>
            <a:r>
              <a:rPr lang="it-IT" sz="2400" i="1" dirty="0">
                <a:hlinkClick r:id="rId3"/>
              </a:rPr>
              <a:t>/25/items/</a:t>
            </a:r>
            <a:r>
              <a:rPr lang="it-IT" sz="2400" i="1" dirty="0" err="1">
                <a:hlinkClick r:id="rId3"/>
              </a:rPr>
              <a:t>p1arerumitalicarums17card</a:t>
            </a:r>
            <a:r>
              <a:rPr lang="it-IT" sz="2400" i="1" dirty="0">
                <a:hlinkClick r:id="rId3"/>
              </a:rPr>
              <a:t>/</a:t>
            </a:r>
            <a:r>
              <a:rPr lang="it-IT" sz="2400" i="1" dirty="0" err="1">
                <a:hlinkClick r:id="rId3"/>
              </a:rPr>
              <a:t>p1arerumitalicarums17card.pdf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372371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89D756-BF54-44D5-9AF3-214831D0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voce «Guerra dei confini»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388979-7E85-4AE9-B13C-9B4459644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1. Guerra dei confini (1372-1373):</a:t>
            </a:r>
          </a:p>
          <a:p>
            <a:pPr lvl="1"/>
            <a:r>
              <a:rPr lang="it-IT" dirty="0"/>
              <a:t>Le premesse politico-militari</a:t>
            </a:r>
          </a:p>
          <a:p>
            <a:pPr lvl="2"/>
            <a:r>
              <a:rPr lang="it-IT" dirty="0"/>
              <a:t>La guerra combattuta: gli scontri principali</a:t>
            </a:r>
          </a:p>
          <a:p>
            <a:pPr lvl="2"/>
            <a:r>
              <a:rPr lang="it-IT" dirty="0"/>
              <a:t>La guerra diplomatica: la rete delle alleanze carraresi (in particolare, il re Luigi il Grande d’Ungheria)</a:t>
            </a:r>
          </a:p>
          <a:p>
            <a:pPr lvl="1"/>
            <a:r>
              <a:rPr lang="it-IT" dirty="0"/>
              <a:t>La conclusione</a:t>
            </a:r>
          </a:p>
          <a:p>
            <a:r>
              <a:rPr lang="it-IT" dirty="0"/>
              <a:t>2. Le fonti principali:</a:t>
            </a:r>
          </a:p>
          <a:p>
            <a:pPr lvl="1"/>
            <a:r>
              <a:rPr lang="it-IT" dirty="0"/>
              <a:t>La cronaca del notaio Nicoletto d’Alessio</a:t>
            </a:r>
          </a:p>
          <a:p>
            <a:pPr lvl="2"/>
            <a:r>
              <a:rPr lang="it-IT" dirty="0">
                <a:highlight>
                  <a:srgbClr val="FFFF00"/>
                </a:highlight>
              </a:rPr>
              <a:t>Nicoletto d’Alessio</a:t>
            </a:r>
          </a:p>
          <a:p>
            <a:pPr lvl="1"/>
            <a:r>
              <a:rPr lang="it-IT" dirty="0"/>
              <a:t>La cronaca dei </a:t>
            </a:r>
            <a:r>
              <a:rPr lang="it-IT" dirty="0" err="1"/>
              <a:t>Gatari</a:t>
            </a:r>
            <a:r>
              <a:rPr lang="it-IT" dirty="0"/>
              <a:t> (</a:t>
            </a:r>
            <a:r>
              <a:rPr lang="it-IT" dirty="0" err="1">
                <a:hlinkClick r:id="rId2"/>
              </a:rPr>
              <a:t>https</a:t>
            </a:r>
            <a:r>
              <a:rPr lang="it-IT" dirty="0">
                <a:hlinkClick r:id="rId2"/>
              </a:rPr>
              <a:t>://</a:t>
            </a:r>
            <a:r>
              <a:rPr lang="it-IT" dirty="0" err="1">
                <a:hlinkClick r:id="rId2"/>
              </a:rPr>
              <a:t>www.centrostudimuratoriani.it</a:t>
            </a:r>
            <a:r>
              <a:rPr lang="it-IT" dirty="0">
                <a:hlinkClick r:id="rId2"/>
              </a:rPr>
              <a:t>/strumenti/</a:t>
            </a:r>
            <a:r>
              <a:rPr lang="it-IT" dirty="0" err="1">
                <a:hlinkClick r:id="rId2"/>
              </a:rPr>
              <a:t>ris</a:t>
            </a:r>
            <a:r>
              <a:rPr lang="it-IT" dirty="0">
                <a:hlinkClick r:id="rId2"/>
              </a:rPr>
              <a:t>-2-tomo-17-1-3/</a:t>
            </a:r>
            <a:r>
              <a:rPr lang="it-IT" dirty="0"/>
              <a:t>) </a:t>
            </a:r>
          </a:p>
          <a:p>
            <a:pPr lvl="1"/>
            <a:r>
              <a:rPr lang="it-IT" dirty="0"/>
              <a:t>Fonti veneziane?</a:t>
            </a:r>
          </a:p>
          <a:p>
            <a:r>
              <a:rPr lang="it-IT" dirty="0"/>
              <a:t>3. L’apparato cartografico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910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F39C33-CDDB-4C7D-AE75-D74925A65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Guerra per i confini: pochissime tracce in </a:t>
            </a:r>
            <a:r>
              <a:rPr lang="it-IT" dirty="0" err="1"/>
              <a:t>wikipedia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D0A766-31EB-4ED0-B01D-A38FEFF24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>
                <a:hlinkClick r:id="rId2"/>
              </a:rPr>
              <a:t>https</a:t>
            </a:r>
            <a:r>
              <a:rPr lang="it-IT" dirty="0">
                <a:hlinkClick r:id="rId2"/>
              </a:rPr>
              <a:t>://</a:t>
            </a:r>
            <a:r>
              <a:rPr lang="it-IT" dirty="0" err="1">
                <a:hlinkClick r:id="rId2"/>
              </a:rPr>
              <a:t>it.wikipedia.org</a:t>
            </a:r>
            <a:r>
              <a:rPr lang="it-IT" dirty="0">
                <a:hlinkClick r:id="rId2"/>
              </a:rPr>
              <a:t>/wiki/</a:t>
            </a:r>
            <a:r>
              <a:rPr lang="it-IT" dirty="0" err="1">
                <a:hlinkClick r:id="rId2"/>
              </a:rPr>
              <a:t>Francesco_I_da_Carrara#Seconda_guerra_contro_Venezia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146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1C6205-917B-4B57-9375-DD058A9D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799" y="446088"/>
            <a:ext cx="3505199" cy="976312"/>
          </a:xfr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>
            <a:normAutofit fontScale="90000"/>
          </a:bodyPr>
          <a:lstStyle/>
          <a:p>
            <a:r>
              <a:rPr lang="it-IT" dirty="0"/>
              <a:t>La Cronaca del </a:t>
            </a:r>
            <a:r>
              <a:rPr lang="it-IT" dirty="0" err="1"/>
              <a:t>protoscriba</a:t>
            </a:r>
            <a:r>
              <a:rPr lang="it-IT" dirty="0"/>
              <a:t> carrarese </a:t>
            </a:r>
            <a:r>
              <a:rPr lang="it-IT" b="1" dirty="0"/>
              <a:t>Nicoletto d’Alessio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AFF78F-1977-42A2-8357-148D24C2C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9998" y="446088"/>
            <a:ext cx="6424614" cy="6083300"/>
          </a:xfrm>
        </p:spPr>
        <p:txBody>
          <a:bodyPr>
            <a:normAutofit/>
          </a:bodyPr>
          <a:lstStyle/>
          <a:p>
            <a:r>
              <a:rPr lang="it-IT" dirty="0"/>
              <a:t>Chi era </a:t>
            </a:r>
            <a:r>
              <a:rPr lang="it-IT" b="1" dirty="0"/>
              <a:t>Nicoletto d’Alessio</a:t>
            </a:r>
            <a:r>
              <a:rPr lang="it-IT" dirty="0"/>
              <a:t>?</a:t>
            </a:r>
          </a:p>
          <a:p>
            <a:pPr lvl="1"/>
            <a:r>
              <a:rPr lang="it-IT" dirty="0"/>
              <a:t>Nato a Capodistria attorno al 1320, entro il 1348 è </a:t>
            </a:r>
            <a:r>
              <a:rPr lang="it-IT" i="1" dirty="0" err="1"/>
              <a:t>notarius</a:t>
            </a:r>
            <a:r>
              <a:rPr lang="it-IT" i="1" dirty="0"/>
              <a:t> domini ducis </a:t>
            </a:r>
            <a:r>
              <a:rPr lang="it-IT" dirty="0"/>
              <a:t>a Venezia. Subisce una lunga condanna per un complotto, ma nel 1354 è già notaio alla cancelleria carrarese. Dove fa carriera: da notaio, a scriba a </a:t>
            </a:r>
            <a:r>
              <a:rPr lang="it-IT" dirty="0" err="1"/>
              <a:t>protoscriba</a:t>
            </a:r>
            <a:r>
              <a:rPr lang="it-IT" dirty="0"/>
              <a:t>. Muore nel 1393.</a:t>
            </a:r>
          </a:p>
          <a:p>
            <a:pPr lvl="1"/>
            <a:r>
              <a:rPr lang="it-IT" dirty="0"/>
              <a:t>Fu amico e corrispondente di Francesco Petrarca; fu tra i rogati al testamento del poeta nel 1370</a:t>
            </a:r>
          </a:p>
          <a:p>
            <a:pPr lvl="1"/>
            <a:r>
              <a:rPr lang="it-IT" dirty="0"/>
              <a:t>Scrive in volgare, probabilmente entro il 1376, un dettagliatissimo resoconto della guerra combattuta tra il suo signore, Francesco I da Carrara, e Venezia dal 1372 al 1373. Il libro rappresenta una obiettiva difesa delle ragioni carraresi. </a:t>
            </a:r>
          </a:p>
          <a:p>
            <a:pPr lvl="1"/>
            <a:r>
              <a:rPr lang="it-IT" dirty="0"/>
              <a:t>Una particolarità di questa cronaca è rappresentata dal continuo riferimento ad atti ufficiali o a documenti, soprattutto lettere, ma anche pronunciamenti e trattati.</a:t>
            </a:r>
          </a:p>
          <a:p>
            <a:pPr lvl="1"/>
            <a:endParaRPr lang="it-IT" dirty="0"/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9509259C-4B39-446B-9D43-215910A41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0913" y="1884363"/>
            <a:ext cx="3505199" cy="4262436"/>
          </a:xfr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>
            <a:normAutofit fontScale="92500" lnSpcReduction="20000"/>
          </a:bodyPr>
          <a:lstStyle/>
          <a:p>
            <a:r>
              <a:rPr lang="it-IT" dirty="0"/>
              <a:t>P. </a:t>
            </a:r>
            <a:r>
              <a:rPr lang="it-IT" dirty="0" err="1"/>
              <a:t>Sambin</a:t>
            </a:r>
            <a:r>
              <a:rPr lang="it-IT" dirty="0"/>
              <a:t>, </a:t>
            </a:r>
            <a:r>
              <a:rPr lang="it-IT" i="1" dirty="0"/>
              <a:t>La guerra del 1372 tra Venezia e Padova</a:t>
            </a:r>
            <a:r>
              <a:rPr lang="it-IT" dirty="0"/>
              <a:t>, in </a:t>
            </a:r>
            <a:r>
              <a:rPr lang="it-IT" i="1" dirty="0"/>
              <a:t>Arch</a:t>
            </a:r>
            <a:r>
              <a:rPr lang="it-IT" dirty="0"/>
              <a:t>.</a:t>
            </a:r>
            <a:r>
              <a:rPr lang="it-IT" i="1" dirty="0"/>
              <a:t> veneto</a:t>
            </a:r>
            <a:r>
              <a:rPr lang="it-IT" dirty="0"/>
              <a:t>, s. 5, XXXVIII-XLI (1946-47) </a:t>
            </a:r>
          </a:p>
          <a:p>
            <a:r>
              <a:rPr lang="it-IT" dirty="0"/>
              <a:t>P. </a:t>
            </a:r>
            <a:r>
              <a:rPr lang="it-IT" dirty="0" err="1"/>
              <a:t>Sambin</a:t>
            </a:r>
            <a:r>
              <a:rPr lang="it-IT" dirty="0"/>
              <a:t>, </a:t>
            </a:r>
            <a:r>
              <a:rPr lang="it-IT" i="1" dirty="0"/>
              <a:t>Schede per Nicoletto d'Alessio</a:t>
            </a:r>
            <a:r>
              <a:rPr lang="it-IT" dirty="0"/>
              <a:t>, in </a:t>
            </a:r>
            <a:r>
              <a:rPr lang="it-IT" i="1" dirty="0"/>
              <a:t>Arch</a:t>
            </a:r>
            <a:r>
              <a:rPr lang="it-IT" dirty="0"/>
              <a:t>.</a:t>
            </a:r>
            <a:r>
              <a:rPr lang="it-IT" i="1" dirty="0"/>
              <a:t> veneto</a:t>
            </a:r>
            <a:r>
              <a:rPr lang="it-IT" dirty="0"/>
              <a:t>, </a:t>
            </a:r>
            <a:r>
              <a:rPr lang="it-IT" dirty="0" err="1"/>
              <a:t>a.s</a:t>
            </a:r>
            <a:r>
              <a:rPr lang="it-IT" dirty="0"/>
              <a:t>, XLVIII-XLIX (1951), pp. 145-147</a:t>
            </a:r>
          </a:p>
          <a:p>
            <a:r>
              <a:rPr lang="it-IT" dirty="0" err="1">
                <a:hlinkClick r:id="rId2"/>
              </a:rPr>
              <a:t>https</a:t>
            </a:r>
            <a:r>
              <a:rPr lang="it-IT" dirty="0">
                <a:hlinkClick r:id="rId2"/>
              </a:rPr>
              <a:t>://</a:t>
            </a:r>
            <a:r>
              <a:rPr lang="it-IT" dirty="0" err="1">
                <a:hlinkClick r:id="rId2"/>
              </a:rPr>
              <a:t>www.storiaveneta.it</a:t>
            </a:r>
            <a:r>
              <a:rPr lang="it-IT" dirty="0">
                <a:hlinkClick r:id="rId2"/>
              </a:rPr>
              <a:t>/</a:t>
            </a:r>
            <a:r>
              <a:rPr lang="it-IT" dirty="0" err="1">
                <a:hlinkClick r:id="rId2"/>
              </a:rPr>
              <a:t>venezia</a:t>
            </a:r>
            <a:r>
              <a:rPr lang="it-IT" dirty="0">
                <a:hlinkClick r:id="rId2"/>
              </a:rPr>
              <a:t>/110-storia-veneta/1471-la-guerra-del-1372-1373-tra-</a:t>
            </a:r>
            <a:r>
              <a:rPr lang="it-IT" dirty="0" err="1">
                <a:hlinkClick r:id="rId2"/>
              </a:rPr>
              <a:t>venezia</a:t>
            </a:r>
            <a:r>
              <a:rPr lang="it-IT" dirty="0">
                <a:hlinkClick r:id="rId2"/>
              </a:rPr>
              <a:t>-e-</a:t>
            </a:r>
            <a:r>
              <a:rPr lang="it-IT" dirty="0" err="1">
                <a:hlinkClick r:id="rId2"/>
              </a:rPr>
              <a:t>padova.html</a:t>
            </a:r>
            <a:endParaRPr lang="it-IT" dirty="0"/>
          </a:p>
          <a:p>
            <a:r>
              <a:rPr lang="it-IT" dirty="0"/>
              <a:t>P. </a:t>
            </a:r>
            <a:r>
              <a:rPr lang="it-IT" dirty="0" err="1"/>
              <a:t>Sambin</a:t>
            </a:r>
            <a:r>
              <a:rPr lang="it-IT" dirty="0"/>
              <a:t>, v. </a:t>
            </a:r>
            <a:r>
              <a:rPr lang="it-IT" i="1" dirty="0" err="1"/>
              <a:t>Alesssio</a:t>
            </a:r>
            <a:r>
              <a:rPr lang="it-IT" i="1" dirty="0"/>
              <a:t>, Nicoletto d’, </a:t>
            </a:r>
            <a:r>
              <a:rPr lang="it-IT" dirty="0"/>
              <a:t>in </a:t>
            </a:r>
            <a:r>
              <a:rPr lang="it-IT" dirty="0" err="1"/>
              <a:t>DBI</a:t>
            </a:r>
            <a:r>
              <a:rPr lang="it-IT" dirty="0"/>
              <a:t>, 2, 1960 </a:t>
            </a:r>
            <a:r>
              <a:rPr lang="it-IT" dirty="0" err="1">
                <a:hlinkClick r:id="rId3"/>
              </a:rPr>
              <a:t>https</a:t>
            </a:r>
            <a:r>
              <a:rPr lang="it-IT" dirty="0">
                <a:hlinkClick r:id="rId3"/>
              </a:rPr>
              <a:t>://</a:t>
            </a:r>
            <a:r>
              <a:rPr lang="it-IT" dirty="0" err="1">
                <a:hlinkClick r:id="rId3"/>
              </a:rPr>
              <a:t>www.treccani.it</a:t>
            </a:r>
            <a:r>
              <a:rPr lang="it-IT" dirty="0">
                <a:hlinkClick r:id="rId3"/>
              </a:rPr>
              <a:t>/enciclopedia/</a:t>
            </a:r>
            <a:r>
              <a:rPr lang="it-IT" dirty="0" err="1">
                <a:hlinkClick r:id="rId3"/>
              </a:rPr>
              <a:t>nicoletto</a:t>
            </a:r>
            <a:r>
              <a:rPr lang="it-IT" dirty="0">
                <a:hlinkClick r:id="rId3"/>
              </a:rPr>
              <a:t>-d-</a:t>
            </a:r>
            <a:r>
              <a:rPr lang="it-IT" dirty="0" err="1">
                <a:hlinkClick r:id="rId3"/>
              </a:rPr>
              <a:t>alessio</a:t>
            </a:r>
            <a:r>
              <a:rPr lang="it-IT" dirty="0">
                <a:hlinkClick r:id="rId3"/>
              </a:rPr>
              <a:t>_(Dizionario-Biografico)/</a:t>
            </a:r>
            <a:endParaRPr lang="it-IT" dirty="0"/>
          </a:p>
          <a:p>
            <a:r>
              <a:rPr lang="it-IT" dirty="0"/>
              <a:t>G. Arnaldi, L. Capo, </a:t>
            </a:r>
            <a:r>
              <a:rPr lang="it-IT" i="1" dirty="0"/>
              <a:t>I cronisti di Venezia e della Marca Trevigiana</a:t>
            </a:r>
            <a:r>
              <a:rPr lang="it-IT" dirty="0"/>
              <a:t>, in </a:t>
            </a:r>
            <a:r>
              <a:rPr lang="it-IT" i="1" dirty="0"/>
              <a:t>Storia della cultura veneta</a:t>
            </a:r>
            <a:r>
              <a:rPr lang="it-IT" dirty="0"/>
              <a:t>, II, </a:t>
            </a:r>
            <a:r>
              <a:rPr lang="it-IT" i="1" dirty="0"/>
              <a:t>Il Trecento</a:t>
            </a:r>
            <a:r>
              <a:rPr lang="it-IT" dirty="0"/>
              <a:t>, Vicenza, Neri Pozza, 1976, pp. 272-337</a:t>
            </a:r>
          </a:p>
          <a:p>
            <a:r>
              <a:rPr lang="it-IT" dirty="0"/>
              <a:t>M. </a:t>
            </a:r>
            <a:r>
              <a:rPr lang="it-IT" dirty="0" err="1"/>
              <a:t>Zabbia</a:t>
            </a:r>
            <a:r>
              <a:rPr lang="it-IT" dirty="0"/>
              <a:t>, </a:t>
            </a:r>
            <a:r>
              <a:rPr lang="it-IT" i="1" dirty="0"/>
              <a:t>I notai e la cronachistica italiana nel Trecento</a:t>
            </a:r>
            <a:r>
              <a:rPr lang="it-IT" dirty="0"/>
              <a:t>, Roma, Istituto storico italiano per il medioevo, 1999.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989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624857F7-5D29-4016-820D-E588320B4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800"/>
              <a:t>La </a:t>
            </a:r>
            <a:r>
              <a:rPr lang="it-IT" sz="2800" i="1"/>
              <a:t>Istoria della presente guerra</a:t>
            </a:r>
            <a:r>
              <a:rPr lang="it-IT" sz="2800"/>
              <a:t>, di Nicoletto d’Alessio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2050" name="Picture 2" descr="Gesta magnifica domus carrariensis vol. II (fasc. 14 tomo XVII parte I) by  L. A. Muratori: DISCRETO USATO | Biblioteca di Babele">
            <a:extLst>
              <a:ext uri="{FF2B5EF4-FFF2-40B4-BE49-F238E27FC236}">
                <a16:creationId xmlns:a16="http://schemas.microsoft.com/office/drawing/2014/main" id="{064FD956-CC0B-4EF1-B09D-5FFEBAC943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267"/>
          <a:stretch/>
        </p:blipFill>
        <p:spPr bwMode="auto">
          <a:xfrm>
            <a:off x="-1555" y="1731"/>
            <a:ext cx="467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604ADF-0CDB-4CD0-8F7B-8FA27D0D8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1400"/>
              <a:t>E’ pubblicata nei </a:t>
            </a:r>
            <a:r>
              <a:rPr lang="it-IT" sz="1400" i="1"/>
              <a:t>Rerum </a:t>
            </a:r>
            <a:r>
              <a:rPr lang="it-IT" sz="1400" i="1" err="1"/>
              <a:t>italicarum</a:t>
            </a:r>
            <a:r>
              <a:rPr lang="it-IT" sz="1400" i="1"/>
              <a:t> </a:t>
            </a:r>
            <a:r>
              <a:rPr lang="it-IT" sz="1400" i="1" err="1"/>
              <a:t>scriptores</a:t>
            </a:r>
            <a:r>
              <a:rPr lang="it-IT" sz="1400"/>
              <a:t>, Tomo XVII, parte I, vol. III, a cura di Roberto Cessi, 1965.</a:t>
            </a:r>
          </a:p>
          <a:p>
            <a:pPr>
              <a:lnSpc>
                <a:spcPct val="90000"/>
              </a:lnSpc>
            </a:pPr>
            <a:r>
              <a:rPr lang="it-IT" sz="1400"/>
              <a:t>E’ divisa in due parti: la prima dedicata alle cause e allo svolgimento della guerra in terraferma; la seconda alla guerra sul mare (cioè sulle lagune), e alla conclusione</a:t>
            </a:r>
          </a:p>
          <a:p>
            <a:pPr>
              <a:lnSpc>
                <a:spcPct val="90000"/>
              </a:lnSpc>
            </a:pPr>
            <a:r>
              <a:rPr lang="it-IT" sz="1400"/>
              <a:t>La lingua è il volgare. In volgare sono anche tradotte tutte le lettere e tutti i documenti (circa 2/3 dell’intera opera) che l’autore riporta. </a:t>
            </a:r>
          </a:p>
          <a:p>
            <a:pPr>
              <a:lnSpc>
                <a:spcPct val="90000"/>
              </a:lnSpc>
            </a:pPr>
            <a:r>
              <a:rPr lang="it-IT" sz="1400"/>
              <a:t>Il testo rappresenta certamente una difesa delle ragioni di Francesco I da  Carrara di fronte alla prepotenza e alla inaffidabilità di Venezia. Ma il tono è quello di un autore che cerca di essere il più possibile oggettivo, non tacendo gli errori di Francesco e senza risparmiargli critiche. Per questa ragione si è ritenuto che l’autore non abbia scritto su commissione. </a:t>
            </a:r>
          </a:p>
        </p:txBody>
      </p:sp>
    </p:spTree>
    <p:extLst>
      <p:ext uri="{BB962C8B-B14F-4D97-AF65-F5344CB8AC3E}">
        <p14:creationId xmlns:p14="http://schemas.microsoft.com/office/powerpoint/2010/main" val="3510608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7F273F-F59D-4417-9FC3-B7337053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632" y="624109"/>
            <a:ext cx="2487168" cy="5614951"/>
          </a:xfrm>
        </p:spPr>
        <p:txBody>
          <a:bodyPr>
            <a:normAutofit/>
          </a:bodyPr>
          <a:lstStyle/>
          <a:p>
            <a:r>
              <a:rPr lang="it-IT" sz="3200" dirty="0"/>
              <a:t>Cause immediate</a:t>
            </a:r>
            <a:br>
              <a:rPr lang="it-IT" sz="3200" dirty="0"/>
            </a:br>
            <a:r>
              <a:rPr lang="it-IT" sz="3200" dirty="0"/>
              <a:t>(pretesti dei veneziani?)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F1490A-BCF0-4FBE-B481-BD3DDC59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0016" y="624110"/>
            <a:ext cx="6804596" cy="3484903"/>
          </a:xfrm>
        </p:spPr>
        <p:txBody>
          <a:bodyPr>
            <a:normAutofit/>
          </a:bodyPr>
          <a:lstStyle/>
          <a:p>
            <a:r>
              <a:rPr lang="it-IT" dirty="0"/>
              <a:t>Le cause immediate riguardano i confini tra il territorio di Padova e il margine lagunare veneto</a:t>
            </a:r>
          </a:p>
          <a:p>
            <a:r>
              <a:rPr lang="it-IT" dirty="0"/>
              <a:t>Il problema dei nuovi insediamenti ad Oriago e nel «delta </a:t>
            </a:r>
            <a:r>
              <a:rPr lang="it-IT" dirty="0" err="1"/>
              <a:t>ilariano</a:t>
            </a:r>
            <a:r>
              <a:rPr lang="it-IT" dirty="0"/>
              <a:t>». La fondazione di Villanova: </a:t>
            </a:r>
          </a:p>
          <a:p>
            <a:pPr lvl="1"/>
            <a:r>
              <a:rPr lang="it-IT" dirty="0"/>
              <a:t>terreno padovano o veneziano? </a:t>
            </a:r>
          </a:p>
          <a:p>
            <a:pPr lvl="1"/>
            <a:r>
              <a:rPr lang="it-IT" dirty="0"/>
              <a:t>insediamento civile o apprestamento militare? </a:t>
            </a:r>
          </a:p>
          <a:p>
            <a:r>
              <a:rPr lang="it-IT" dirty="0"/>
              <a:t>I Veneziani sabotano ogni tentativo di accordo, ponendo nuove condizioni (la torre di San Boldo)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1026" name="Picture 2" descr="La Riviera del Brenta">
            <a:extLst>
              <a:ext uri="{FF2B5EF4-FFF2-40B4-BE49-F238E27FC236}">
                <a16:creationId xmlns:a16="http://schemas.microsoft.com/office/drawing/2014/main" id="{E68CFCAD-DBF1-4D4C-8C16-FA3E16715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7977" y="4294208"/>
            <a:ext cx="6537321" cy="194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68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B605F7-2377-46EE-B508-0CFB91E82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112" y="446088"/>
            <a:ext cx="3505199" cy="976312"/>
          </a:xfrm>
        </p:spPr>
        <p:txBody>
          <a:bodyPr/>
          <a:lstStyle/>
          <a:p>
            <a:r>
              <a:rPr lang="it-IT" dirty="0"/>
              <a:t>Le cause profonde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5CE2A0-2021-4874-9D62-F1532F151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237" y="522288"/>
            <a:ext cx="5181600" cy="5414963"/>
          </a:xfrm>
        </p:spPr>
        <p:txBody>
          <a:bodyPr/>
          <a:lstStyle/>
          <a:p>
            <a:r>
              <a:rPr lang="it-IT" dirty="0"/>
              <a:t>La ridefinizione degli equilibri politici nel territorio dell’antica Marca Trevigiana nella prima metà del Trecento</a:t>
            </a:r>
          </a:p>
          <a:p>
            <a:pPr lvl="1"/>
            <a:r>
              <a:rPr lang="it-IT" dirty="0"/>
              <a:t>Ascesa e declino degli Scaligeri</a:t>
            </a:r>
          </a:p>
          <a:p>
            <a:pPr lvl="2"/>
            <a:r>
              <a:rPr lang="it-IT" dirty="0" err="1">
                <a:hlinkClick r:id="rId2"/>
              </a:rPr>
              <a:t>https</a:t>
            </a:r>
            <a:r>
              <a:rPr lang="it-IT" dirty="0">
                <a:hlinkClick r:id="rId2"/>
              </a:rPr>
              <a:t>://</a:t>
            </a:r>
            <a:r>
              <a:rPr lang="it-IT" dirty="0" err="1">
                <a:hlinkClick r:id="rId2"/>
              </a:rPr>
              <a:t>upload.wikimedia.org</a:t>
            </a:r>
            <a:r>
              <a:rPr lang="it-IT" dirty="0">
                <a:hlinkClick r:id="rId2"/>
              </a:rPr>
              <a:t>/</a:t>
            </a:r>
            <a:r>
              <a:rPr lang="it-IT" dirty="0" err="1">
                <a:hlinkClick r:id="rId2"/>
              </a:rPr>
              <a:t>wikipedia</a:t>
            </a:r>
            <a:r>
              <a:rPr lang="it-IT" dirty="0">
                <a:hlinkClick r:id="rId2"/>
              </a:rPr>
              <a:t>/</a:t>
            </a:r>
            <a:r>
              <a:rPr lang="it-IT" dirty="0" err="1">
                <a:hlinkClick r:id="rId2"/>
              </a:rPr>
              <a:t>commons</a:t>
            </a:r>
            <a:r>
              <a:rPr lang="it-IT" dirty="0">
                <a:hlinkClick r:id="rId2"/>
              </a:rPr>
              <a:t>/2/</a:t>
            </a:r>
            <a:r>
              <a:rPr lang="it-IT" dirty="0" err="1">
                <a:hlinkClick r:id="rId2"/>
              </a:rPr>
              <a:t>2a</a:t>
            </a:r>
            <a:r>
              <a:rPr lang="it-IT" dirty="0">
                <a:hlinkClick r:id="rId2"/>
              </a:rPr>
              <a:t>/</a:t>
            </a:r>
            <a:r>
              <a:rPr lang="it-IT" dirty="0" err="1">
                <a:hlinkClick r:id="rId2"/>
              </a:rPr>
              <a:t>Territori_degli_Scaligeri_nel_1336.svg</a:t>
            </a:r>
            <a:endParaRPr lang="it-IT" dirty="0"/>
          </a:p>
          <a:p>
            <a:pPr lvl="1"/>
            <a:r>
              <a:rPr lang="it-IT" dirty="0"/>
              <a:t>La «liberazione» di Padova (1337-8)</a:t>
            </a:r>
          </a:p>
          <a:p>
            <a:pPr lvl="1"/>
            <a:r>
              <a:rPr lang="it-IT" dirty="0"/>
              <a:t>Venezia «sbarca» in Terraferma: l’annessione di Treviso del 1339</a:t>
            </a:r>
          </a:p>
          <a:p>
            <a:pPr lvl="1"/>
            <a:r>
              <a:rPr lang="it-IT" dirty="0"/>
              <a:t>Padova stato cuscinetto tra Venezia e le potenze della pianura centro-orientale (Scaligeri, poi Visconti).</a:t>
            </a:r>
          </a:p>
          <a:p>
            <a:pPr lvl="1"/>
            <a:r>
              <a:rPr lang="it-IT" dirty="0"/>
              <a:t>Le ambizioni dei Carraresi: lo sguardo alla pianura veneta e all’Adriatico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E70EE88-0673-4452-B499-079C2CF67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89112" y="1720851"/>
            <a:ext cx="3505199" cy="5116512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it-IT" dirty="0" err="1">
                <a:hlinkClick r:id="rId4"/>
              </a:rPr>
              <a:t>https</a:t>
            </a:r>
            <a:r>
              <a:rPr lang="it-IT" dirty="0">
                <a:hlinkClick r:id="rId4"/>
              </a:rPr>
              <a:t>://</a:t>
            </a:r>
            <a:r>
              <a:rPr lang="it-IT" dirty="0" err="1">
                <a:hlinkClick r:id="rId4"/>
              </a:rPr>
              <a:t>www.treccani.it</a:t>
            </a:r>
            <a:r>
              <a:rPr lang="it-IT" dirty="0">
                <a:hlinkClick r:id="rId4"/>
              </a:rPr>
              <a:t>/enciclopedia/</a:t>
            </a:r>
            <a:r>
              <a:rPr lang="it-IT" dirty="0" err="1">
                <a:hlinkClick r:id="rId4"/>
              </a:rPr>
              <a:t>venezia</a:t>
            </a:r>
            <a:r>
              <a:rPr lang="it-IT" dirty="0">
                <a:hlinkClick r:id="rId4"/>
              </a:rPr>
              <a:t>-e-l-entroterra_%</a:t>
            </a:r>
            <a:r>
              <a:rPr lang="it-IT" dirty="0" err="1">
                <a:hlinkClick r:id="rId4"/>
              </a:rPr>
              <a:t>28Storia-di-Venezia%29</a:t>
            </a:r>
            <a:r>
              <a:rPr lang="it-IT" dirty="0">
                <a:hlinkClick r:id="rId4"/>
              </a:rPr>
              <a:t>/</a:t>
            </a:r>
            <a:r>
              <a:rPr lang="it-IT" dirty="0"/>
              <a:t>)</a:t>
            </a:r>
          </a:p>
          <a:p>
            <a:r>
              <a:rPr lang="it-IT" dirty="0"/>
              <a:t>G.M. </a:t>
            </a:r>
            <a:r>
              <a:rPr lang="it-IT" dirty="0" err="1"/>
              <a:t>Varanini</a:t>
            </a:r>
            <a:r>
              <a:rPr lang="it-IT" dirty="0"/>
              <a:t>, </a:t>
            </a:r>
            <a:r>
              <a:rPr lang="it-IT" i="1" dirty="0"/>
              <a:t>Istituzioni, politica e società nel Veneto, 1329-1403</a:t>
            </a:r>
            <a:r>
              <a:rPr lang="it-IT" dirty="0"/>
              <a:t>, in </a:t>
            </a:r>
            <a:r>
              <a:rPr lang="it-IT" i="1" dirty="0"/>
              <a:t>Il Veneto nel Medioevo. Le signorie trecentesche</a:t>
            </a:r>
            <a:r>
              <a:rPr lang="it-IT" dirty="0"/>
              <a:t>, a cura di A. Castagnetti e G.M. </a:t>
            </a:r>
            <a:r>
              <a:rPr lang="it-IT" dirty="0" err="1"/>
              <a:t>Varanini</a:t>
            </a:r>
            <a:r>
              <a:rPr lang="it-IT" dirty="0"/>
              <a:t>, Verona, Banca Popolare di Verona, 1995.</a:t>
            </a:r>
          </a:p>
          <a:p>
            <a:r>
              <a:rPr lang="it-IT" dirty="0"/>
              <a:t>G. M. </a:t>
            </a:r>
            <a:r>
              <a:rPr lang="it-IT" dirty="0" err="1"/>
              <a:t>Varanini</a:t>
            </a:r>
            <a:r>
              <a:rPr lang="it-IT" dirty="0"/>
              <a:t>, </a:t>
            </a:r>
            <a:r>
              <a:rPr lang="it-IT" i="1" dirty="0"/>
              <a:t>Esperienze di governo personale nelle città dell’Italia nord-orientale (secoli XIII-XIV</a:t>
            </a:r>
            <a:r>
              <a:rPr lang="it-IT" dirty="0"/>
              <a:t>), in </a:t>
            </a:r>
            <a:r>
              <a:rPr lang="it-IT" i="1" dirty="0"/>
              <a:t>Signorie cittadine nell’Italia comunale</a:t>
            </a:r>
            <a:r>
              <a:rPr lang="it-IT" dirty="0"/>
              <a:t>, a cura di </a:t>
            </a:r>
            <a:r>
              <a:rPr lang="it-IT" dirty="0" err="1"/>
              <a:t>J.C</a:t>
            </a:r>
            <a:r>
              <a:rPr lang="it-IT" dirty="0"/>
              <a:t>. </a:t>
            </a:r>
            <a:r>
              <a:rPr lang="it-IT" dirty="0" err="1"/>
              <a:t>Maire</a:t>
            </a:r>
            <a:r>
              <a:rPr lang="it-IT" dirty="0"/>
              <a:t> </a:t>
            </a:r>
            <a:r>
              <a:rPr lang="it-IT" dirty="0" err="1"/>
              <a:t>Vigueur</a:t>
            </a:r>
            <a:r>
              <a:rPr lang="it-IT" dirty="0"/>
              <a:t>, Roma, Viella, 2013, p. 45-76.</a:t>
            </a:r>
          </a:p>
          <a:p>
            <a:r>
              <a:rPr lang="it-IT" dirty="0"/>
              <a:t>G.M. </a:t>
            </a:r>
            <a:r>
              <a:rPr lang="it-IT" dirty="0" err="1"/>
              <a:t>Varanini</a:t>
            </a:r>
            <a:r>
              <a:rPr lang="it-IT" dirty="0"/>
              <a:t>, </a:t>
            </a:r>
            <a:r>
              <a:rPr lang="it-IT" i="1" dirty="0"/>
              <a:t>La crisi decisiva della signoria scaligera. Esercito e società nella guerra contro Padova (1386 1387)</a:t>
            </a:r>
            <a:r>
              <a:rPr lang="it-IT" dirty="0"/>
              <a:t>, in </a:t>
            </a:r>
            <a:r>
              <a:rPr lang="it-IT" i="1" dirty="0"/>
              <a:t>La guerra scaligero-carrarese e la battaglia del Castagnaro (1387)</a:t>
            </a:r>
            <a:r>
              <a:rPr lang="it-IT" dirty="0"/>
              <a:t>, a cura di G.M. </a:t>
            </a:r>
            <a:r>
              <a:rPr lang="it-IT" dirty="0" err="1"/>
              <a:t>Varanini</a:t>
            </a:r>
            <a:r>
              <a:rPr lang="it-IT" dirty="0"/>
              <a:t> e F. Bianchi, Istituto per le ricerche di storia sociale e religiosa – Vicenza, 2015, pp. 59-91.</a:t>
            </a:r>
          </a:p>
          <a:p>
            <a:r>
              <a:rPr lang="it-IT" dirty="0"/>
              <a:t>S. </a:t>
            </a:r>
            <a:r>
              <a:rPr lang="it-IT" dirty="0" err="1"/>
              <a:t>Collodo</a:t>
            </a:r>
            <a:r>
              <a:rPr lang="it-IT" dirty="0"/>
              <a:t>, </a:t>
            </a:r>
            <a:r>
              <a:rPr lang="it-IT" i="1" dirty="0"/>
              <a:t>Signore e mercanti. Storia di un’alleanza a Padova nel Trecento</a:t>
            </a:r>
            <a:r>
              <a:rPr lang="it-IT" dirty="0"/>
              <a:t>, </a:t>
            </a:r>
            <a:r>
              <a:rPr lang="it-IT" dirty="0">
                <a:hlinkClick r:id="rId5"/>
              </a:rPr>
              <a:t>«</a:t>
            </a:r>
            <a:r>
              <a:rPr lang="it-IT" u="sng" dirty="0">
                <a:hlinkClick r:id="rId5"/>
              </a:rPr>
              <a:t>Nuova rivista storica</a:t>
            </a:r>
            <a:r>
              <a:rPr lang="it-IT" u="sng" dirty="0"/>
              <a:t>»</a:t>
            </a:r>
            <a:r>
              <a:rPr lang="it-IT" dirty="0"/>
              <a:t> vol. 71 (1987) p. 489-530 (Ripubblicato in </a:t>
            </a:r>
            <a:r>
              <a:rPr lang="it-IT" i="1" dirty="0"/>
              <a:t>Una società in trasformazione. Padova tra XI e XV secolo</a:t>
            </a:r>
            <a:r>
              <a:rPr lang="it-IT" dirty="0"/>
              <a:t>, Padova, 1990, </a:t>
            </a:r>
            <a:r>
              <a:rPr lang="it-IT" dirty="0" err="1"/>
              <a:t>pp</a:t>
            </a:r>
            <a:r>
              <a:rPr lang="it-IT" dirty="0"/>
              <a:t>…)</a:t>
            </a:r>
            <a:br>
              <a:rPr lang="it-IT" dirty="0"/>
            </a:br>
            <a:endParaRPr lang="it-IT" dirty="0"/>
          </a:p>
          <a:p>
            <a:r>
              <a:rPr lang="it-IT" dirty="0"/>
              <a:t>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68192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79D1BD-339F-4476-9948-5AC80B565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Principali scontri: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C49EA9-262E-4556-8768-801F128FE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L’inizio della guerra: l’attacco a Solagna, fine settembre 1372 (D’Alessio I, 107, p. 61; </a:t>
            </a:r>
            <a:r>
              <a:rPr lang="it-IT" dirty="0" err="1"/>
              <a:t>Gatari</a:t>
            </a:r>
            <a:r>
              <a:rPr lang="it-IT" dirty="0"/>
              <a:t>, p. 66)</a:t>
            </a:r>
          </a:p>
          <a:p>
            <a:r>
              <a:rPr lang="it-IT" dirty="0"/>
              <a:t>Principali scontri: l’attacco alla «Torre del </a:t>
            </a:r>
            <a:r>
              <a:rPr lang="it-IT" dirty="0" err="1"/>
              <a:t>curame</a:t>
            </a:r>
            <a:r>
              <a:rPr lang="it-IT" dirty="0"/>
              <a:t>», 15 dicembre 1372 (D’</a:t>
            </a:r>
            <a:r>
              <a:rPr lang="it-IT" dirty="0" err="1"/>
              <a:t>Alessio,II</a:t>
            </a:r>
            <a:r>
              <a:rPr lang="it-IT" dirty="0"/>
              <a:t>, 2, p. 88; </a:t>
            </a:r>
            <a:r>
              <a:rPr lang="it-IT" dirty="0" err="1"/>
              <a:t>Gatari</a:t>
            </a:r>
            <a:r>
              <a:rPr lang="it-IT" dirty="0"/>
              <a:t>, p. 79)</a:t>
            </a:r>
          </a:p>
          <a:p>
            <a:r>
              <a:rPr lang="it-IT" dirty="0"/>
              <a:t>l’attacco alla fossa veneziana (</a:t>
            </a:r>
            <a:r>
              <a:rPr lang="it-IT" dirty="0" err="1"/>
              <a:t>Piovado</a:t>
            </a:r>
            <a:r>
              <a:rPr lang="it-IT" dirty="0"/>
              <a:t> di Sacco, tra Lova e la Torre del </a:t>
            </a:r>
            <a:r>
              <a:rPr lang="it-IT" dirty="0" err="1"/>
              <a:t>Curame</a:t>
            </a:r>
            <a:r>
              <a:rPr lang="it-IT" dirty="0"/>
              <a:t>), 14 maggio 1373 (D’Alessio, II, 62-66,  p. 118; </a:t>
            </a:r>
            <a:r>
              <a:rPr lang="it-IT" dirty="0" err="1"/>
              <a:t>Gatari</a:t>
            </a:r>
            <a:r>
              <a:rPr lang="it-IT" dirty="0"/>
              <a:t>, p. 103-106)</a:t>
            </a:r>
          </a:p>
          <a:p>
            <a:r>
              <a:rPr lang="it-IT" dirty="0"/>
              <a:t>Sconfitta di Padova (sconfitta di </a:t>
            </a:r>
            <a:r>
              <a:rPr lang="it-IT" dirty="0" err="1"/>
              <a:t>Buoncoforto</a:t>
            </a:r>
            <a:r>
              <a:rPr lang="it-IT" dirty="0"/>
              <a:t>), 1 luglio 1373 (D’Alessio, II, 85, p. 128; </a:t>
            </a:r>
            <a:r>
              <a:rPr lang="it-IT" dirty="0" err="1"/>
              <a:t>Gatari</a:t>
            </a:r>
            <a:r>
              <a:rPr lang="it-IT" dirty="0"/>
              <a:t>, p. 114-116)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638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ECA68D-06AE-4699-B5B9-F2FB4AFE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sistema difensivo lungo la linea lagunare: le </a:t>
            </a:r>
            <a:r>
              <a:rPr lang="it-IT" dirty="0" err="1"/>
              <a:t>bastide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6756D0-E932-46CA-B349-FEC40BB0B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it-IT" dirty="0"/>
              <a:t>p. 92: Como </a:t>
            </a:r>
            <a:r>
              <a:rPr lang="it-IT" dirty="0" err="1"/>
              <a:t>el</a:t>
            </a:r>
            <a:r>
              <a:rPr lang="it-IT" dirty="0"/>
              <a:t> marchese Nicolò </a:t>
            </a:r>
            <a:r>
              <a:rPr lang="it-IT" dirty="0" err="1"/>
              <a:t>fe</a:t>
            </a:r>
            <a:r>
              <a:rPr lang="it-IT" dirty="0"/>
              <a:t>' far una bastia per </a:t>
            </a:r>
            <a:r>
              <a:rPr lang="it-IT" dirty="0" err="1"/>
              <a:t>meço</a:t>
            </a:r>
            <a:r>
              <a:rPr lang="it-IT" dirty="0"/>
              <a:t> </a:t>
            </a:r>
            <a:r>
              <a:rPr lang="it-IT" dirty="0" err="1"/>
              <a:t>Burgoforte</a:t>
            </a:r>
            <a:r>
              <a:rPr lang="it-IT" dirty="0"/>
              <a:t> sul </a:t>
            </a:r>
            <a:r>
              <a:rPr lang="it-IT" dirty="0" err="1"/>
              <a:t>terren</a:t>
            </a:r>
            <a:r>
              <a:rPr lang="it-IT" dirty="0"/>
              <a:t> de </a:t>
            </a:r>
            <a:r>
              <a:rPr lang="it-IT" dirty="0" err="1"/>
              <a:t>Pava</a:t>
            </a:r>
            <a:r>
              <a:rPr lang="it-IT" dirty="0"/>
              <a:t>, essendo </a:t>
            </a:r>
            <a:r>
              <a:rPr lang="it-IT" dirty="0" err="1"/>
              <a:t>coligado</a:t>
            </a:r>
            <a:r>
              <a:rPr lang="it-IT" dirty="0"/>
              <a:t> col signor </a:t>
            </a:r>
            <a:r>
              <a:rPr lang="it-IT" dirty="0" err="1"/>
              <a:t>meser</a:t>
            </a:r>
            <a:r>
              <a:rPr lang="it-IT" dirty="0"/>
              <a:t> Francesco da Carrara, et fo al dì ultimo de </a:t>
            </a:r>
            <a:r>
              <a:rPr lang="it-IT" dirty="0" err="1"/>
              <a:t>decembre</a:t>
            </a:r>
            <a:endParaRPr lang="it-IT" dirty="0"/>
          </a:p>
          <a:p>
            <a:pPr lvl="0"/>
            <a:r>
              <a:rPr lang="it-IT" dirty="0"/>
              <a:t>Como </a:t>
            </a:r>
            <a:r>
              <a:rPr lang="it-IT" dirty="0" err="1"/>
              <a:t>quilli</a:t>
            </a:r>
            <a:r>
              <a:rPr lang="it-IT" dirty="0"/>
              <a:t> da </a:t>
            </a:r>
            <a:r>
              <a:rPr lang="it-IT" dirty="0" err="1"/>
              <a:t>Venesia</a:t>
            </a:r>
            <a:r>
              <a:rPr lang="it-IT" dirty="0"/>
              <a:t> </a:t>
            </a:r>
            <a:r>
              <a:rPr lang="it-IT" dirty="0" err="1"/>
              <a:t>fe</a:t>
            </a:r>
            <a:r>
              <a:rPr lang="it-IT" dirty="0"/>
              <a:t>' una bastia al luogo, che se chiama </a:t>
            </a:r>
            <a:r>
              <a:rPr lang="it-IT" dirty="0" err="1"/>
              <a:t>el</a:t>
            </a:r>
            <a:r>
              <a:rPr lang="it-IT" dirty="0"/>
              <a:t> vado de </a:t>
            </a:r>
            <a:r>
              <a:rPr lang="it-IT" dirty="0" err="1"/>
              <a:t>Onaro</a:t>
            </a:r>
            <a:r>
              <a:rPr lang="it-IT" dirty="0"/>
              <a:t>, et fo del mese de </a:t>
            </a:r>
            <a:r>
              <a:rPr lang="it-IT" dirty="0" err="1"/>
              <a:t>zenaro</a:t>
            </a:r>
            <a:endParaRPr lang="it-IT" dirty="0"/>
          </a:p>
          <a:p>
            <a:pPr lvl="0"/>
            <a:r>
              <a:rPr lang="it-IT" dirty="0"/>
              <a:t>p. 94 Como fo </a:t>
            </a:r>
            <a:r>
              <a:rPr lang="it-IT" dirty="0" err="1"/>
              <a:t>facta</a:t>
            </a:r>
            <a:r>
              <a:rPr lang="it-IT" dirty="0"/>
              <a:t> la bastia da Corte</a:t>
            </a:r>
          </a:p>
          <a:p>
            <a:pPr lvl="0"/>
            <a:r>
              <a:rPr lang="it-IT" dirty="0"/>
              <a:t>Come fo </a:t>
            </a:r>
            <a:r>
              <a:rPr lang="it-IT" dirty="0" err="1"/>
              <a:t>facta</a:t>
            </a:r>
            <a:r>
              <a:rPr lang="it-IT" dirty="0"/>
              <a:t> la bastia de </a:t>
            </a:r>
            <a:r>
              <a:rPr lang="it-IT" dirty="0" err="1"/>
              <a:t>Rosinvalle</a:t>
            </a:r>
            <a:endParaRPr lang="it-IT" dirty="0"/>
          </a:p>
          <a:p>
            <a:pPr lvl="0"/>
            <a:r>
              <a:rPr lang="it-IT" b="1" dirty="0"/>
              <a:t>p. 110 Como fo </a:t>
            </a:r>
            <a:r>
              <a:rPr lang="it-IT" b="1" dirty="0" err="1"/>
              <a:t>facta</a:t>
            </a:r>
            <a:r>
              <a:rPr lang="it-IT" b="1" dirty="0"/>
              <a:t> la bastia de Campagna (detta «</a:t>
            </a:r>
            <a:r>
              <a:rPr lang="it-IT" b="1" dirty="0" err="1"/>
              <a:t>Sarraporci</a:t>
            </a:r>
            <a:r>
              <a:rPr lang="it-IT" b="1" dirty="0"/>
              <a:t>») </a:t>
            </a:r>
          </a:p>
          <a:p>
            <a:pPr lvl="0"/>
            <a:r>
              <a:rPr lang="it-IT" dirty="0"/>
              <a:t>p. 111 Como fo </a:t>
            </a:r>
            <a:r>
              <a:rPr lang="it-IT" dirty="0" err="1"/>
              <a:t>facta</a:t>
            </a:r>
            <a:r>
              <a:rPr lang="it-IT" dirty="0"/>
              <a:t> la bastia de </a:t>
            </a:r>
            <a:r>
              <a:rPr lang="it-IT" dirty="0" err="1"/>
              <a:t>Medesina</a:t>
            </a:r>
            <a:r>
              <a:rPr lang="it-IT" dirty="0"/>
              <a:t>; </a:t>
            </a:r>
            <a:r>
              <a:rPr lang="it-IT" dirty="0" err="1"/>
              <a:t>como</a:t>
            </a:r>
            <a:r>
              <a:rPr lang="it-IT" dirty="0"/>
              <a:t> fo </a:t>
            </a:r>
            <a:r>
              <a:rPr lang="it-IT" dirty="0" err="1"/>
              <a:t>facta</a:t>
            </a:r>
            <a:r>
              <a:rPr lang="it-IT" dirty="0"/>
              <a:t> la bastia di </a:t>
            </a:r>
            <a:r>
              <a:rPr lang="it-IT" dirty="0" err="1"/>
              <a:t>Chavalieri</a:t>
            </a:r>
            <a:r>
              <a:rPr lang="it-IT" dirty="0"/>
              <a:t>; </a:t>
            </a:r>
            <a:r>
              <a:rPr lang="it-IT" dirty="0" err="1"/>
              <a:t>Algune</a:t>
            </a:r>
            <a:r>
              <a:rPr lang="it-IT" dirty="0"/>
              <a:t> bastie </a:t>
            </a:r>
            <a:r>
              <a:rPr lang="it-IT" dirty="0" err="1"/>
              <a:t>facte</a:t>
            </a:r>
            <a:r>
              <a:rPr lang="it-IT" dirty="0"/>
              <a:t> per </a:t>
            </a:r>
            <a:r>
              <a:rPr lang="it-IT" dirty="0" err="1"/>
              <a:t>quilli</a:t>
            </a:r>
            <a:r>
              <a:rPr lang="it-IT" dirty="0"/>
              <a:t> da </a:t>
            </a:r>
            <a:r>
              <a:rPr lang="it-IT" dirty="0" err="1"/>
              <a:t>Venesia</a:t>
            </a:r>
            <a:r>
              <a:rPr lang="it-IT" dirty="0"/>
              <a:t>; Bastia per lo signor </a:t>
            </a:r>
            <a:r>
              <a:rPr lang="it-IT" dirty="0" err="1"/>
              <a:t>messer</a:t>
            </a:r>
            <a:r>
              <a:rPr lang="it-IT" dirty="0"/>
              <a:t> </a:t>
            </a:r>
            <a:r>
              <a:rPr lang="it-IT" dirty="0" err="1"/>
              <a:t>Francescho</a:t>
            </a:r>
            <a:r>
              <a:rPr lang="it-IT" dirty="0"/>
              <a:t> da Carrara </a:t>
            </a:r>
            <a:r>
              <a:rPr lang="it-IT" dirty="0" err="1"/>
              <a:t>facta</a:t>
            </a:r>
            <a:r>
              <a:rPr lang="it-IT" dirty="0"/>
              <a:t> al luogo, che se chiama </a:t>
            </a:r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 err="1"/>
              <a:t>Curanello</a:t>
            </a:r>
            <a:endParaRPr lang="it-IT" dirty="0"/>
          </a:p>
          <a:p>
            <a:pPr lvl="0"/>
            <a:r>
              <a:rPr lang="it-IT" dirty="0"/>
              <a:t>Una altra bastia per </a:t>
            </a:r>
            <a:r>
              <a:rPr lang="it-IT" dirty="0" err="1"/>
              <a:t>quilli</a:t>
            </a:r>
            <a:r>
              <a:rPr lang="it-IT" dirty="0"/>
              <a:t> da </a:t>
            </a:r>
            <a:r>
              <a:rPr lang="it-IT" dirty="0" err="1"/>
              <a:t>Venesia</a:t>
            </a:r>
            <a:r>
              <a:rPr lang="it-IT" dirty="0"/>
              <a:t> </a:t>
            </a:r>
            <a:r>
              <a:rPr lang="it-IT" dirty="0" err="1"/>
              <a:t>facta</a:t>
            </a:r>
            <a:r>
              <a:rPr lang="it-IT" dirty="0"/>
              <a:t> sul canal de Lova</a:t>
            </a:r>
          </a:p>
          <a:p>
            <a:pPr lvl="0"/>
            <a:r>
              <a:rPr lang="it-IT" dirty="0"/>
              <a:t>Una bastia </a:t>
            </a:r>
            <a:r>
              <a:rPr lang="it-IT" dirty="0" err="1"/>
              <a:t>començada</a:t>
            </a:r>
            <a:r>
              <a:rPr lang="it-IT" dirty="0"/>
              <a:t> per lo signor </a:t>
            </a:r>
            <a:r>
              <a:rPr lang="it-IT" dirty="0" err="1"/>
              <a:t>meser</a:t>
            </a:r>
            <a:r>
              <a:rPr lang="it-IT" dirty="0"/>
              <a:t> Francesco da Carrara, ma no </a:t>
            </a:r>
            <a:r>
              <a:rPr lang="it-IT" dirty="0" err="1"/>
              <a:t>compida</a:t>
            </a:r>
            <a:endParaRPr lang="it-IT" dirty="0"/>
          </a:p>
          <a:p>
            <a:pPr lvl="0"/>
            <a:endParaRPr lang="it-IT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C8266DE-BCA5-4EB3-9F6D-A08468BFB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R. Simonetti, </a:t>
            </a:r>
            <a:r>
              <a:rPr lang="it-IT" i="1" dirty="0"/>
              <a:t>Fortificazioni intercalari nella gronda lagunare</a:t>
            </a:r>
            <a:r>
              <a:rPr lang="it-IT" dirty="0"/>
              <a:t>, in </a:t>
            </a:r>
            <a:r>
              <a:rPr lang="it-IT" i="1" dirty="0"/>
              <a:t>Motte, torri e </a:t>
            </a:r>
            <a:r>
              <a:rPr lang="it-IT" i="1" dirty="0" err="1"/>
              <a:t>caseforti</a:t>
            </a:r>
            <a:r>
              <a:rPr lang="it-IT" i="1" dirty="0"/>
              <a:t> nelle campagne medievali (secoli XII-XV). Omaggio ad Aldo A. </a:t>
            </a:r>
            <a:r>
              <a:rPr lang="it-IT" i="1" dirty="0" err="1"/>
              <a:t>Settia</a:t>
            </a:r>
            <a:r>
              <a:rPr lang="it-IT" dirty="0"/>
              <a:t>, a cura di R. Comba, F. Panero, G. Pinto, Cherasco 2007, pp. 209-226. </a:t>
            </a:r>
          </a:p>
        </p:txBody>
      </p:sp>
    </p:spTree>
    <p:extLst>
      <p:ext uri="{BB962C8B-B14F-4D97-AF65-F5344CB8AC3E}">
        <p14:creationId xmlns:p14="http://schemas.microsoft.com/office/powerpoint/2010/main" val="104079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B00E0-B238-4B45-AF9A-84AD0FAE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condizioni della pace (22 settembre 1373)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038CFB-BADB-428E-B137-A56BBFBE1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137" y="2028825"/>
            <a:ext cx="8915400" cy="4953000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Riconoscimento della propria colpa. Francesco da Carrara o il figlio Francesco Novello deve recarsi </a:t>
            </a:r>
            <a:r>
              <a:rPr lang="it-IT" i="1" dirty="0"/>
              <a:t>ad </a:t>
            </a:r>
            <a:r>
              <a:rPr lang="it-IT" i="1" dirty="0" err="1"/>
              <a:t>presentiam</a:t>
            </a:r>
            <a:r>
              <a:rPr lang="it-IT" i="1" dirty="0"/>
              <a:t> </a:t>
            </a:r>
            <a:r>
              <a:rPr lang="it-IT" i="1" dirty="0" err="1"/>
              <a:t>ducalis</a:t>
            </a:r>
            <a:r>
              <a:rPr lang="it-IT" i="1" dirty="0"/>
              <a:t> </a:t>
            </a:r>
            <a:r>
              <a:rPr lang="it-IT" i="1" dirty="0" err="1"/>
              <a:t>Dominij</a:t>
            </a:r>
            <a:r>
              <a:rPr lang="it-IT" i="1" dirty="0"/>
              <a:t> </a:t>
            </a:r>
            <a:r>
              <a:rPr lang="it-IT" dirty="0"/>
              <a:t>a rendere omaggio e a domandar perdono delle offese ed ingiurie recate alla signoria.</a:t>
            </a:r>
          </a:p>
          <a:p>
            <a:r>
              <a:rPr lang="it-IT" dirty="0"/>
              <a:t> Determinazione dei confini: una commissione composta da 3 a 5 nobili </a:t>
            </a:r>
            <a:r>
              <a:rPr lang="it-IT" b="1" dirty="0"/>
              <a:t>tutti veneziani </a:t>
            </a:r>
            <a:r>
              <a:rPr lang="it-IT" dirty="0"/>
              <a:t>definirà tutte le questioni di confine con pieno arbitrio, come sembrerà ai membri o alla maggior parte di essi, nel termine, rinnovabile, di tre mesi. </a:t>
            </a:r>
          </a:p>
          <a:p>
            <a:r>
              <a:rPr lang="it-IT" dirty="0"/>
              <a:t> Riparazioni. Francesco da Carrara pagherà a Venezia 250 mila ducati d’oro, di cui 40 mila subito, il resto in 15 rate annuali di 14 mila ducati; e “per premio di ditti </a:t>
            </a:r>
            <a:r>
              <a:rPr lang="it-IT" dirty="0" err="1"/>
              <a:t>denary</a:t>
            </a:r>
            <a:r>
              <a:rPr lang="it-IT" dirty="0"/>
              <a:t>” offrirà alla Chiesa di </a:t>
            </a:r>
            <a:r>
              <a:rPr lang="it-IT" dirty="0" err="1"/>
              <a:t>S.Marco</a:t>
            </a:r>
            <a:r>
              <a:rPr lang="it-IT" dirty="0"/>
              <a:t> per 15 anni ducati 300 all’anno, che saranno spesi dalla Procuratia per adornare la chiesa.</a:t>
            </a:r>
          </a:p>
          <a:p>
            <a:r>
              <a:rPr lang="it-IT" dirty="0"/>
              <a:t> Sorte delle fortezze. La torre del </a:t>
            </a:r>
            <a:r>
              <a:rPr lang="it-IT" dirty="0" err="1"/>
              <a:t>Curame</a:t>
            </a:r>
            <a:r>
              <a:rPr lang="it-IT" dirty="0"/>
              <a:t> rimane a Venezia, e a Francesco da Carrara è vietato edificare fortificazioni presso quella per uno spazio di 7 miglia. Devono essere abbattuti: Castello d’Oriago e di, </a:t>
            </a:r>
            <a:r>
              <a:rPr lang="it-IT" dirty="0" err="1"/>
              <a:t>Castelcaro</a:t>
            </a:r>
            <a:r>
              <a:rPr lang="it-IT" dirty="0"/>
              <a:t> e le nuove bastite di Bassano, Cittadella, Camposampiero, Stiano, Mazzacavallo, Mirano, Gambarare col ponte che passa sopra </a:t>
            </a:r>
            <a:r>
              <a:rPr lang="it-IT" dirty="0" err="1"/>
              <a:t>S.Ilario</a:t>
            </a:r>
            <a:r>
              <a:rPr lang="it-IT" dirty="0"/>
              <a:t>; delle bastite veneziane quella di Solagna, Castelfranco, Noale e Lova. Si pone inoltre il divieto di drizzare fortificazioni da Bovolenta in giù verso le acque salse lungo il fiume su ambedue le rive per un raggio di due miglia. </a:t>
            </a:r>
          </a:p>
          <a:p>
            <a:r>
              <a:rPr lang="it-IT" dirty="0"/>
              <a:t>Trevisano: se i Carraresi riacquisteranno Feltre e Cividale, devono restituire e assegnare a Venezia la Casamatta, la torre di </a:t>
            </a:r>
            <a:r>
              <a:rPr lang="it-IT" dirty="0" err="1"/>
              <a:t>S.Boldo</a:t>
            </a:r>
            <a:r>
              <a:rPr lang="it-IT" dirty="0"/>
              <a:t>, la chiusa di Quero</a:t>
            </a:r>
          </a:p>
          <a:p>
            <a:r>
              <a:rPr lang="it-IT" dirty="0"/>
              <a:t> Reintegro di vecchi patti e patto del sale. L’una e l’altra parte osservi quei patti che vigevano al tempo di Giacomo da Carrara, padre di Francesco.</a:t>
            </a:r>
          </a:p>
          <a:p>
            <a:r>
              <a:rPr lang="it-IT" dirty="0"/>
              <a:t> Relazioni internazionali. Francesco da Carrara promette che procurerà di restaurare la pace tra il re Ludovico e Venezia. Quanto ai duchi d’Austria, Francesco da Carrara promette di far sì che i duchi d’Austria ritornino in pace con Venezia e restituiscano la chiusa di Quero;.</a:t>
            </a:r>
          </a:p>
          <a:p>
            <a:r>
              <a:rPr lang="it-IT" dirty="0"/>
              <a:t> Garanzia per i beni di Marsilio (fratello traditore di Francesco I)</a:t>
            </a:r>
          </a:p>
        </p:txBody>
      </p:sp>
    </p:spTree>
    <p:extLst>
      <p:ext uri="{BB962C8B-B14F-4D97-AF65-F5344CB8AC3E}">
        <p14:creationId xmlns:p14="http://schemas.microsoft.com/office/powerpoint/2010/main" val="2035399738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2252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Filo</vt:lpstr>
      <vt:lpstr>La guerra dei confini (1372-1373)nella cronaca di Nicoletto d’Alessio, La istoria della presente guerra</vt:lpstr>
      <vt:lpstr>La Guerra per i confini: pochissime tracce in wikipedia</vt:lpstr>
      <vt:lpstr>La Cronaca del protoscriba carrarese Nicoletto d’Alessio</vt:lpstr>
      <vt:lpstr>La Istoria della presente guerra, di Nicoletto d’Alessio</vt:lpstr>
      <vt:lpstr>Cause immediate (pretesti dei veneziani?)</vt:lpstr>
      <vt:lpstr>Le cause profonde</vt:lpstr>
      <vt:lpstr>Principali scontri:</vt:lpstr>
      <vt:lpstr>Il sistema difensivo lungo la linea lagunare: le bastide</vt:lpstr>
      <vt:lpstr>Le condizioni della pace (22 settembre 1373)</vt:lpstr>
      <vt:lpstr>Perché Francesco da Carrara accetta condizioni di pace sfavorevoli (cfr. D’Alessio, p. 160)</vt:lpstr>
      <vt:lpstr>Bibliografia e sitografia: Nicoletto d’Alessio e la sua cronaca</vt:lpstr>
      <vt:lpstr>Bibliografia e sitografia sui Carraresi e su Padova carrarese</vt:lpstr>
      <vt:lpstr>Altre fonti cronistiche</vt:lpstr>
      <vt:lpstr>La voce «Guerra dei confini»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guerra dei confini (1372-1373)nella cronaca di Nicoletto d’Alessio, La istoria della presente guerra</dc:title>
  <dc:creator>Dario Canzian</dc:creator>
  <cp:lastModifiedBy>Dario Canzian</cp:lastModifiedBy>
  <cp:revision>26</cp:revision>
  <dcterms:created xsi:type="dcterms:W3CDTF">2020-11-24T21:50:19Z</dcterms:created>
  <dcterms:modified xsi:type="dcterms:W3CDTF">2020-11-25T15:18:28Z</dcterms:modified>
</cp:coreProperties>
</file>