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70" r:id="rId11"/>
    <p:sldId id="266" r:id="rId12"/>
    <p:sldId id="267" r:id="rId13"/>
    <p:sldId id="268" r:id="rId14"/>
    <p:sldId id="269" r:id="rId15"/>
    <p:sldId id="274" r:id="rId16"/>
    <p:sldId id="275" r:id="rId17"/>
    <p:sldId id="276" r:id="rId18"/>
    <p:sldId id="271" r:id="rId19"/>
    <p:sldId id="272" r:id="rId20"/>
    <p:sldId id="273" r:id="rId21"/>
    <p:sldId id="277" r:id="rId22"/>
    <p:sldId id="278" r:id="rId23"/>
    <p:sldId id="264"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20" name="Segnaposto piè di pagina 19"/>
          <p:cNvSpPr>
            <a:spLocks noGrp="1"/>
          </p:cNvSpPr>
          <p:nvPr>
            <p:ph type="ftr" sz="quarter" idx="11"/>
          </p:nvPr>
        </p:nvSpPr>
        <p:spPr/>
        <p:txBody>
          <a:bodyPr/>
          <a:lstStyle>
            <a:extLst/>
          </a:lstStyle>
          <a:p>
            <a:endParaRPr lang="it-IT" dirty="0"/>
          </a:p>
        </p:txBody>
      </p:sp>
      <p:sp>
        <p:nvSpPr>
          <p:cNvPr id="10" name="Segnaposto numero diapositiva 9"/>
          <p:cNvSpPr>
            <a:spLocks noGrp="1"/>
          </p:cNvSpPr>
          <p:nvPr>
            <p:ph type="sldNum" sz="quarter" idx="12"/>
          </p:nvPr>
        </p:nvSpPr>
        <p:spPr/>
        <p:txBody>
          <a:bodyPr/>
          <a:lstStyle>
            <a:extLst/>
          </a:lstStyle>
          <a:p>
            <a:fld id="{B007B441-5312-499D-93C3-6E37886527FA}" type="slidenum">
              <a:rPr lang="it-IT" smtClean="0"/>
              <a:pPr/>
              <a:t>‹N›</a:t>
            </a:fld>
            <a:endParaRPr lang="it-IT" dirty="0"/>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dirty="0"/>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6" name="Segnaposto piè di pagina 5"/>
          <p:cNvSpPr>
            <a:spLocks noGrp="1"/>
          </p:cNvSpPr>
          <p:nvPr>
            <p:ph type="ftr" sz="quarter" idx="11"/>
          </p:nvPr>
        </p:nvSpPr>
        <p:spPr/>
        <p:txBody>
          <a:bodyPr/>
          <a:lstStyle>
            <a:extLst/>
          </a:lstStyle>
          <a:p>
            <a:endParaRPr lang="it-IT" dirty="0"/>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8" name="Segnaposto piè di pagina 7"/>
          <p:cNvSpPr>
            <a:spLocks noGrp="1"/>
          </p:cNvSpPr>
          <p:nvPr>
            <p:ph type="ftr" sz="quarter" idx="11"/>
          </p:nvPr>
        </p:nvSpPr>
        <p:spPr/>
        <p:txBody>
          <a:bodyPr/>
          <a:lstStyle>
            <a:extLst/>
          </a:lstStyle>
          <a:p>
            <a:endParaRPr lang="it-IT" dirty="0"/>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4" name="Segnaposto piè di pagina 3"/>
          <p:cNvSpPr>
            <a:spLocks noGrp="1"/>
          </p:cNvSpPr>
          <p:nvPr>
            <p:ph type="ftr" sz="quarter" idx="11"/>
          </p:nvPr>
        </p:nvSpPr>
        <p:spPr/>
        <p:txBody>
          <a:bodyPr/>
          <a:lstStyle>
            <a:extLst/>
          </a:lstStyle>
          <a:p>
            <a:endParaRPr lang="it-IT" dirty="0"/>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Segnaposto data 1"/>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3" name="Segnaposto piè di pagina 2"/>
          <p:cNvSpPr>
            <a:spLocks noGrp="1"/>
          </p:cNvSpPr>
          <p:nvPr>
            <p:ph type="ftr" sz="quarter" idx="11"/>
          </p:nvPr>
        </p:nvSpPr>
        <p:spPr/>
        <p:txBody>
          <a:bodyPr/>
          <a:lstStyle>
            <a:extLst/>
          </a:lstStyle>
          <a:p>
            <a:endParaRPr lang="it-IT" dirty="0"/>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dirty="0"/>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6" name="Segnaposto piè di pagina 5"/>
          <p:cNvSpPr>
            <a:spLocks noGrp="1"/>
          </p:cNvSpPr>
          <p:nvPr>
            <p:ph type="ftr" sz="quarter" idx="11"/>
          </p:nvPr>
        </p:nvSpPr>
        <p:spPr/>
        <p:txBody>
          <a:bodyPr/>
          <a:lstStyle>
            <a:extLst/>
          </a:lstStyle>
          <a:p>
            <a:endParaRPr lang="it-IT" dirty="0"/>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14/12/2020</a:t>
            </a:fld>
            <a:endParaRPr lang="it-IT" dirty="0"/>
          </a:p>
        </p:txBody>
      </p:sp>
      <p:sp>
        <p:nvSpPr>
          <p:cNvPr id="6" name="Segnaposto piè di pagina 5"/>
          <p:cNvSpPr>
            <a:spLocks noGrp="1"/>
          </p:cNvSpPr>
          <p:nvPr>
            <p:ph type="ftr" sz="quarter" idx="11"/>
          </p:nvPr>
        </p:nvSpPr>
        <p:spPr/>
        <p:txBody>
          <a:bodyPr/>
          <a:lstStyle>
            <a:extLst/>
          </a:lstStyle>
          <a:p>
            <a:endParaRPr lang="it-IT" dirty="0"/>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dirty="0"/>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6055F8-1D02-4417-9241-55C834FD9970}" type="datetimeFigureOut">
              <a:rPr lang="it-IT" smtClean="0"/>
              <a:pPr/>
              <a:t>14/12/2020</a:t>
            </a:fld>
            <a:endParaRPr lang="it-IT" dirty="0"/>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dirty="0"/>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007B441-5312-499D-93C3-6E37886527FA}" type="slidenum">
              <a:rPr lang="it-IT" smtClean="0"/>
              <a:pPr/>
              <a:t>‹N›</a:t>
            </a:fld>
            <a:endParaRPr lang="it-IT" dirty="0"/>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75656" y="620688"/>
            <a:ext cx="7406640" cy="1472184"/>
          </a:xfrm>
        </p:spPr>
        <p:txBody>
          <a:bodyPr/>
          <a:lstStyle/>
          <a:p>
            <a:pPr algn="ctr"/>
            <a:r>
              <a:rPr lang="en-GB" b="1" dirty="0" smtClean="0"/>
              <a:t>Marvels and Monstrosity</a:t>
            </a:r>
            <a:endParaRPr lang="en-GB" dirty="0"/>
          </a:p>
        </p:txBody>
      </p:sp>
      <p:sp>
        <p:nvSpPr>
          <p:cNvPr id="3" name="Sottotitolo 2"/>
          <p:cNvSpPr>
            <a:spLocks noGrp="1"/>
          </p:cNvSpPr>
          <p:nvPr>
            <p:ph type="subTitle" idx="1"/>
          </p:nvPr>
        </p:nvSpPr>
        <p:spPr>
          <a:xfrm>
            <a:off x="1403648" y="2276872"/>
            <a:ext cx="7406640" cy="1362912"/>
          </a:xfrm>
        </p:spPr>
        <p:txBody>
          <a:bodyPr/>
          <a:lstStyle/>
          <a:p>
            <a:pPr algn="ctr"/>
            <a:r>
              <a:rPr lang="en-GB" b="1" dirty="0" smtClean="0">
                <a:effectLst>
                  <a:outerShdw blurRad="38100" dist="38100" dir="2700000" algn="tl">
                    <a:srgbClr val="000000">
                      <a:alpha val="43137"/>
                    </a:srgbClr>
                  </a:outerShdw>
                </a:effectLst>
              </a:rPr>
              <a:t>Representations of the Eastern Body in </a:t>
            </a:r>
            <a:r>
              <a:rPr lang="en-GB" b="1" i="1" dirty="0" smtClean="0">
                <a:effectLst>
                  <a:outerShdw blurRad="38100" dist="38100" dir="2700000" algn="tl">
                    <a:srgbClr val="000000">
                      <a:alpha val="43137"/>
                    </a:srgbClr>
                  </a:outerShdw>
                </a:effectLst>
              </a:rPr>
              <a:t>Wonders of the East</a:t>
            </a:r>
            <a:r>
              <a:rPr lang="en-GB" b="1" dirty="0" smtClean="0">
                <a:effectLst>
                  <a:outerShdw blurRad="38100" dist="38100" dir="2700000" algn="tl">
                    <a:srgbClr val="000000">
                      <a:alpha val="43137"/>
                    </a:srgbClr>
                  </a:outerShdw>
                </a:effectLst>
              </a:rPr>
              <a:t> and </a:t>
            </a:r>
            <a:r>
              <a:rPr lang="en-GB" b="1" i="1" dirty="0" smtClean="0">
                <a:effectLst>
                  <a:outerShdw blurRad="38100" dist="38100" dir="2700000" algn="tl">
                    <a:srgbClr val="000000">
                      <a:alpha val="43137"/>
                    </a:srgbClr>
                  </a:outerShdw>
                </a:effectLst>
              </a:rPr>
              <a:t>Alexander’s Letter to Aristotle</a:t>
            </a:r>
            <a:endParaRPr lang="en-GB" dirty="0">
              <a:effectLst>
                <a:outerShdw blurRad="38100" dist="38100" dir="2700000" algn="tl">
                  <a:srgbClr val="000000">
                    <a:alpha val="43137"/>
                  </a:srgbClr>
                </a:outerShdw>
              </a:effectLst>
            </a:endParaRPr>
          </a:p>
        </p:txBody>
      </p:sp>
      <p:pic>
        <p:nvPicPr>
          <p:cNvPr id="5" name="Immagine 4" descr="Logo_Università_Padova.svg.png"/>
          <p:cNvPicPr>
            <a:picLocks noChangeAspect="1"/>
          </p:cNvPicPr>
          <p:nvPr/>
        </p:nvPicPr>
        <p:blipFill>
          <a:blip r:embed="rId2" cstate="print"/>
          <a:stretch>
            <a:fillRect/>
          </a:stretch>
        </p:blipFill>
        <p:spPr>
          <a:xfrm>
            <a:off x="1547664" y="4149080"/>
            <a:ext cx="2232248" cy="2232248"/>
          </a:xfrm>
          <a:prstGeom prst="rect">
            <a:avLst/>
          </a:prstGeom>
        </p:spPr>
      </p:pic>
      <p:sp>
        <p:nvSpPr>
          <p:cNvPr id="6" name="CasellaDiTesto 5"/>
          <p:cNvSpPr txBox="1"/>
          <p:nvPr/>
        </p:nvSpPr>
        <p:spPr>
          <a:xfrm>
            <a:off x="5580112" y="5445224"/>
            <a:ext cx="3024336" cy="707886"/>
          </a:xfrm>
          <a:prstGeom prst="rect">
            <a:avLst/>
          </a:prstGeom>
          <a:noFill/>
        </p:spPr>
        <p:txBody>
          <a:bodyPr wrap="square" rtlCol="0">
            <a:spAutoFit/>
          </a:bodyPr>
          <a:lstStyle/>
          <a:p>
            <a:pPr algn="r"/>
            <a:r>
              <a:rPr lang="en-GB" sz="2000" dirty="0" smtClean="0">
                <a:latin typeface="Times New Roman" pitchFamily="18" charset="0"/>
                <a:cs typeface="Times New Roman" pitchFamily="18" charset="0"/>
              </a:rPr>
              <a:t>Lucrezia Scarpa</a:t>
            </a:r>
          </a:p>
          <a:p>
            <a:pPr algn="r"/>
            <a:r>
              <a:rPr lang="en-GB" sz="2000" dirty="0" smtClean="0">
                <a:latin typeface="Times New Roman" pitchFamily="18" charset="0"/>
                <a:cs typeface="Times New Roman" pitchFamily="18" charset="0"/>
              </a:rPr>
              <a:t>1242319</a:t>
            </a: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0"/>
            <a:ext cx="7642096" cy="1143000"/>
          </a:xfrm>
        </p:spPr>
        <p:txBody>
          <a:bodyPr/>
          <a:lstStyle/>
          <a:p>
            <a:pPr algn="ctr"/>
            <a:r>
              <a:rPr lang="en-GB" dirty="0" smtClean="0"/>
              <a:t>Half human and half animal</a:t>
            </a:r>
            <a:endParaRPr lang="en-GB" dirty="0"/>
          </a:p>
        </p:txBody>
      </p:sp>
      <p:sp>
        <p:nvSpPr>
          <p:cNvPr id="3" name="Segnaposto contenuto 2"/>
          <p:cNvSpPr>
            <a:spLocks noGrp="1"/>
          </p:cNvSpPr>
          <p:nvPr>
            <p:ph idx="1"/>
          </p:nvPr>
        </p:nvSpPr>
        <p:spPr>
          <a:xfrm>
            <a:off x="1331640" y="1124744"/>
            <a:ext cx="7488832" cy="3096344"/>
          </a:xfrm>
        </p:spPr>
        <p:txBody>
          <a:bodyPr>
            <a:normAutofit/>
          </a:bodyPr>
          <a:lstStyle/>
          <a:p>
            <a:pPr marL="0" indent="0" algn="just">
              <a:buNone/>
            </a:pPr>
            <a:r>
              <a:rPr lang="en-GB" sz="2200" dirty="0" smtClean="0">
                <a:solidFill>
                  <a:schemeClr val="tx2">
                    <a:lumMod val="50000"/>
                  </a:schemeClr>
                </a:solidFill>
                <a:latin typeface="Times New Roman" pitchFamily="18" charset="0"/>
                <a:cs typeface="Times New Roman" pitchFamily="18" charset="0"/>
              </a:rPr>
              <a:t>§ 27.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Đonne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sindon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oðre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wif</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ða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habbað</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eoferes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tucxas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feax</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oð</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helan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side, 7 on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lendenum</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oxan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tægl</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wif</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syndon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ðreotyne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fota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lange</a:t>
            </a:r>
            <a:r>
              <a:rPr lang="en-GB" sz="2200" dirty="0" smtClean="0">
                <a:solidFill>
                  <a:schemeClr val="tx2">
                    <a:lumMod val="50000"/>
                  </a:schemeClr>
                </a:solidFill>
                <a:latin typeface="Times New Roman" pitchFamily="18" charset="0"/>
                <a:cs typeface="Times New Roman" pitchFamily="18" charset="0"/>
              </a:rPr>
              <a:t> 7 </a:t>
            </a:r>
            <a:r>
              <a:rPr lang="en-GB" sz="2200" dirty="0" err="1" smtClean="0">
                <a:solidFill>
                  <a:schemeClr val="tx2">
                    <a:lumMod val="50000"/>
                  </a:schemeClr>
                </a:solidFill>
                <a:latin typeface="Times New Roman" pitchFamily="18" charset="0"/>
                <a:cs typeface="Times New Roman" pitchFamily="18" charset="0"/>
              </a:rPr>
              <a:t>heora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lic</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bið</a:t>
            </a:r>
            <a:r>
              <a:rPr lang="en-GB" sz="2200" dirty="0" smtClean="0">
                <a:solidFill>
                  <a:schemeClr val="tx2">
                    <a:lumMod val="50000"/>
                  </a:schemeClr>
                </a:solidFill>
                <a:latin typeface="Times New Roman" pitchFamily="18" charset="0"/>
                <a:cs typeface="Times New Roman" pitchFamily="18" charset="0"/>
              </a:rPr>
              <a:t> on </a:t>
            </a:r>
            <a:r>
              <a:rPr lang="en-GB" sz="2200" dirty="0" err="1" smtClean="0">
                <a:solidFill>
                  <a:schemeClr val="tx2">
                    <a:lumMod val="50000"/>
                  </a:schemeClr>
                </a:solidFill>
                <a:latin typeface="Times New Roman" pitchFamily="18" charset="0"/>
                <a:cs typeface="Times New Roman" pitchFamily="18" charset="0"/>
              </a:rPr>
              <a:t>marmorstanes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hwitnysse</a:t>
            </a:r>
            <a:r>
              <a:rPr lang="en-GB" sz="2200" dirty="0" smtClean="0">
                <a:solidFill>
                  <a:schemeClr val="tx2">
                    <a:lumMod val="50000"/>
                  </a:schemeClr>
                </a:solidFill>
                <a:latin typeface="Times New Roman" pitchFamily="18" charset="0"/>
                <a:cs typeface="Times New Roman" pitchFamily="18" charset="0"/>
              </a:rPr>
              <a:t>. </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7 hi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habbað</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olfenda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fet</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eoferes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teð</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200" dirty="0" smtClean="0">
                <a:solidFill>
                  <a:schemeClr val="tx2">
                    <a:lumMod val="50000"/>
                  </a:schemeClr>
                </a:solidFill>
                <a:latin typeface="Times New Roman" pitchFamily="18" charset="0"/>
                <a:cs typeface="Times New Roman" pitchFamily="18" charset="0"/>
              </a:rPr>
              <a:t> For </a:t>
            </a:r>
            <a:r>
              <a:rPr lang="en-GB" sz="2200" dirty="0" err="1" smtClean="0">
                <a:solidFill>
                  <a:schemeClr val="tx2">
                    <a:lumMod val="50000"/>
                  </a:schemeClr>
                </a:solidFill>
                <a:latin typeface="Times New Roman" pitchFamily="18" charset="0"/>
                <a:cs typeface="Times New Roman" pitchFamily="18" charset="0"/>
              </a:rPr>
              <a:t>heora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unclennesse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gefelde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wurdon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fram</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ðam</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mycclan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macedoniscan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Alexandre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Þa</a:t>
            </a:r>
            <a:r>
              <a:rPr lang="en-GB" sz="2200" dirty="0" smtClean="0">
                <a:solidFill>
                  <a:schemeClr val="tx2">
                    <a:lumMod val="50000"/>
                  </a:schemeClr>
                </a:solidFill>
                <a:latin typeface="Times New Roman" pitchFamily="18" charset="0"/>
                <a:cs typeface="Times New Roman" pitchFamily="18" charset="0"/>
              </a:rPr>
              <a:t> he hi </a:t>
            </a:r>
            <a:r>
              <a:rPr lang="en-GB" sz="2200" dirty="0" err="1" smtClean="0">
                <a:solidFill>
                  <a:schemeClr val="tx2">
                    <a:lumMod val="50000"/>
                  </a:schemeClr>
                </a:solidFill>
                <a:latin typeface="Times New Roman" pitchFamily="18" charset="0"/>
                <a:cs typeface="Times New Roman" pitchFamily="18" charset="0"/>
              </a:rPr>
              <a:t>lifiende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gefon</a:t>
            </a:r>
            <a:r>
              <a:rPr lang="en-GB" sz="2200" dirty="0" smtClean="0">
                <a:solidFill>
                  <a:schemeClr val="tx2">
                    <a:lumMod val="50000"/>
                  </a:schemeClr>
                </a:solidFill>
                <a:latin typeface="Times New Roman" pitchFamily="18" charset="0"/>
                <a:cs typeface="Times New Roman" pitchFamily="18" charset="0"/>
              </a:rPr>
              <a:t> ne </a:t>
            </a:r>
            <a:r>
              <a:rPr lang="en-GB" sz="2200" dirty="0" err="1" smtClean="0">
                <a:solidFill>
                  <a:schemeClr val="tx2">
                    <a:lumMod val="50000"/>
                  </a:schemeClr>
                </a:solidFill>
                <a:latin typeface="Times New Roman" pitchFamily="18" charset="0"/>
                <a:cs typeface="Times New Roman" pitchFamily="18" charset="0"/>
              </a:rPr>
              <a:t>mihte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acwealde</a:t>
            </a:r>
            <a:r>
              <a:rPr lang="en-GB" sz="2200" dirty="0" smtClean="0">
                <a:solidFill>
                  <a:schemeClr val="tx2">
                    <a:lumMod val="50000"/>
                  </a:schemeClr>
                </a:solidFill>
                <a:latin typeface="Times New Roman" pitchFamily="18" charset="0"/>
                <a:cs typeface="Times New Roman" pitchFamily="18" charset="0"/>
              </a:rPr>
              <a:t> he hi </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ðam</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hi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syndon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æwisce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lichoman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unweorðe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lgn="r">
              <a:buNone/>
            </a:pPr>
            <a:r>
              <a:rPr lang="it-IT" sz="2000" i="1" dirty="0" smtClean="0">
                <a:solidFill>
                  <a:schemeClr val="tx2">
                    <a:lumMod val="50000"/>
                  </a:schemeClr>
                </a:solidFill>
                <a:latin typeface="Times New Roman" pitchFamily="18" charset="0"/>
                <a:cs typeface="Times New Roman" pitchFamily="18" charset="0"/>
              </a:rPr>
              <a:t>- </a:t>
            </a:r>
            <a:r>
              <a:rPr lang="it-IT" sz="2000" i="1" dirty="0" err="1" smtClean="0">
                <a:solidFill>
                  <a:schemeClr val="tx2">
                    <a:lumMod val="50000"/>
                  </a:schemeClr>
                </a:solidFill>
                <a:latin typeface="Times New Roman" pitchFamily="18" charset="0"/>
                <a:cs typeface="Times New Roman" pitchFamily="18" charset="0"/>
              </a:rPr>
              <a:t>Wonders</a:t>
            </a:r>
            <a:r>
              <a:rPr lang="it-IT" sz="2000" i="1" dirty="0" smtClean="0">
                <a:solidFill>
                  <a:schemeClr val="tx2">
                    <a:lumMod val="50000"/>
                  </a:schemeClr>
                </a:solidFill>
                <a:latin typeface="Times New Roman" pitchFamily="18" charset="0"/>
                <a:cs typeface="Times New Roman" pitchFamily="18" charset="0"/>
              </a:rPr>
              <a:t> </a:t>
            </a:r>
            <a:r>
              <a:rPr lang="it-IT" sz="2000" i="1" dirty="0" err="1" smtClean="0">
                <a:solidFill>
                  <a:schemeClr val="tx2">
                    <a:lumMod val="50000"/>
                  </a:schemeClr>
                </a:solidFill>
                <a:latin typeface="Times New Roman" pitchFamily="18" charset="0"/>
                <a:cs typeface="Times New Roman" pitchFamily="18" charset="0"/>
              </a:rPr>
              <a:t>of</a:t>
            </a:r>
            <a:r>
              <a:rPr lang="it-IT" sz="2000" i="1" dirty="0" smtClean="0">
                <a:solidFill>
                  <a:schemeClr val="tx2">
                    <a:lumMod val="50000"/>
                  </a:schemeClr>
                </a:solidFill>
                <a:latin typeface="Times New Roman" pitchFamily="18" charset="0"/>
                <a:cs typeface="Times New Roman" pitchFamily="18" charset="0"/>
              </a:rPr>
              <a:t> the East</a:t>
            </a:r>
          </a:p>
          <a:p>
            <a:pPr algn="just">
              <a:buNone/>
            </a:pPr>
            <a:endParaRPr lang="en-GB" dirty="0"/>
          </a:p>
        </p:txBody>
      </p:sp>
      <p:sp>
        <p:nvSpPr>
          <p:cNvPr id="4" name="CasellaDiTesto 3"/>
          <p:cNvSpPr txBox="1"/>
          <p:nvPr/>
        </p:nvSpPr>
        <p:spPr>
          <a:xfrm>
            <a:off x="1259632" y="4221088"/>
            <a:ext cx="7632848" cy="2123658"/>
          </a:xfrm>
          <a:prstGeom prst="rect">
            <a:avLst/>
          </a:prstGeom>
          <a:noFill/>
        </p:spPr>
        <p:txBody>
          <a:bodyPr wrap="square" rtlCol="0">
            <a:spAutoFit/>
          </a:bodyPr>
          <a:lstStyle/>
          <a:p>
            <a:r>
              <a:rPr lang="en-GB" sz="1900" dirty="0" smtClean="0">
                <a:latin typeface="Times New Roman" pitchFamily="18" charset="0"/>
                <a:cs typeface="Times New Roman" pitchFamily="18" charset="0"/>
              </a:rPr>
              <a:t>Then there are </a:t>
            </a:r>
            <a:r>
              <a:rPr lang="en-GB" sz="1900" u="sng" dirty="0" smtClean="0">
                <a:latin typeface="Times New Roman" pitchFamily="18" charset="0"/>
                <a:cs typeface="Times New Roman" pitchFamily="18" charset="0"/>
              </a:rPr>
              <a:t>other women who have boar’s tusks and hair down to their heels and ox-tails on their loins</a:t>
            </a:r>
            <a:r>
              <a:rPr lang="en-GB" sz="1900" dirty="0" smtClean="0">
                <a:latin typeface="Times New Roman" pitchFamily="18" charset="0"/>
                <a:cs typeface="Times New Roman" pitchFamily="18" charset="0"/>
              </a:rPr>
              <a:t>. Those women are thirteen feet tall and their bodies are of the whiteness of marble. </a:t>
            </a:r>
            <a:r>
              <a:rPr lang="en-GB" sz="1900" u="sng" dirty="0" smtClean="0">
                <a:latin typeface="Times New Roman" pitchFamily="18" charset="0"/>
                <a:cs typeface="Times New Roman" pitchFamily="18" charset="0"/>
              </a:rPr>
              <a:t>And they have camel’s feet and boar’s teeth</a:t>
            </a:r>
            <a:r>
              <a:rPr lang="en-GB" sz="1900" dirty="0" smtClean="0">
                <a:latin typeface="Times New Roman" pitchFamily="18" charset="0"/>
                <a:cs typeface="Times New Roman" pitchFamily="18" charset="0"/>
              </a:rPr>
              <a:t>. Because of their uncleanness they were killed by Alexander the Great of Macedon. He killed them because he could not capture them alive,  </a:t>
            </a:r>
            <a:r>
              <a:rPr lang="en-GB" sz="1900" u="sng" dirty="0" smtClean="0">
                <a:latin typeface="Times New Roman" pitchFamily="18" charset="0"/>
                <a:cs typeface="Times New Roman" pitchFamily="18" charset="0"/>
              </a:rPr>
              <a:t>because they have offensive and disgusting bodies.</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475656" y="620688"/>
            <a:ext cx="6840760" cy="2520280"/>
          </a:xfrm>
        </p:spPr>
        <p:txBody>
          <a:bodyPr>
            <a:normAutofit/>
          </a:bodyPr>
          <a:lstStyle/>
          <a:p>
            <a:r>
              <a:rPr lang="en-GB" sz="2800" dirty="0" smtClean="0"/>
              <a:t>So God created mankind in his own image,</a:t>
            </a:r>
            <a:br>
              <a:rPr lang="en-GB" sz="2800" dirty="0" smtClean="0"/>
            </a:br>
            <a:r>
              <a:rPr lang="en-GB" sz="2800" dirty="0" smtClean="0"/>
              <a:t>    in the image of God he created them;</a:t>
            </a:r>
            <a:br>
              <a:rPr lang="en-GB" sz="2800" dirty="0" smtClean="0"/>
            </a:br>
            <a:r>
              <a:rPr lang="en-GB" sz="2800" dirty="0" smtClean="0"/>
              <a:t>    male and female he created them.</a:t>
            </a:r>
            <a:br>
              <a:rPr lang="en-GB" sz="2800" dirty="0" smtClean="0"/>
            </a:br>
            <a:r>
              <a:rPr lang="it-IT" sz="2800" dirty="0" smtClean="0"/>
              <a:t/>
            </a:r>
            <a:br>
              <a:rPr lang="it-IT" sz="2800" dirty="0" smtClean="0"/>
            </a:br>
            <a:endParaRPr lang="en-GB" sz="2800" dirty="0"/>
          </a:p>
        </p:txBody>
      </p:sp>
      <p:sp>
        <p:nvSpPr>
          <p:cNvPr id="5" name="CasellaDiTesto 4"/>
          <p:cNvSpPr txBox="1"/>
          <p:nvPr/>
        </p:nvSpPr>
        <p:spPr>
          <a:xfrm>
            <a:off x="5940152" y="2204864"/>
            <a:ext cx="2304256" cy="369332"/>
          </a:xfrm>
          <a:prstGeom prst="rect">
            <a:avLst/>
          </a:prstGeom>
          <a:noFill/>
        </p:spPr>
        <p:txBody>
          <a:bodyPr wrap="square" rtlCol="0">
            <a:spAutoFit/>
          </a:bodyPr>
          <a:lstStyle/>
          <a:p>
            <a:pPr algn="r"/>
            <a:r>
              <a:rPr lang="en-GB" i="1" dirty="0" smtClean="0">
                <a:solidFill>
                  <a:schemeClr val="tx2"/>
                </a:solidFill>
                <a:latin typeface="Times New Roman" pitchFamily="18" charset="0"/>
                <a:cs typeface="Times New Roman" pitchFamily="18" charset="0"/>
              </a:rPr>
              <a:t>- Genesis, 1:27</a:t>
            </a:r>
            <a:endParaRPr lang="en-GB" i="1" dirty="0">
              <a:solidFill>
                <a:schemeClr val="tx2"/>
              </a:solidFill>
              <a:latin typeface="Times New Roman" pitchFamily="18" charset="0"/>
              <a:cs typeface="Times New Roman" pitchFamily="18" charset="0"/>
            </a:endParaRPr>
          </a:p>
        </p:txBody>
      </p:sp>
      <p:pic>
        <p:nvPicPr>
          <p:cNvPr id="1032" name="Picture 8" descr="Dio è lungariéllo, ma nun è scurdariéllo&quot;: quando si usa?"/>
          <p:cNvPicPr>
            <a:picLocks noChangeAspect="1" noChangeArrowheads="1"/>
          </p:cNvPicPr>
          <p:nvPr/>
        </p:nvPicPr>
        <p:blipFill>
          <a:blip r:embed="rId2" cstate="print"/>
          <a:srcRect/>
          <a:stretch>
            <a:fillRect/>
          </a:stretch>
        </p:blipFill>
        <p:spPr bwMode="auto">
          <a:xfrm>
            <a:off x="1547664" y="2780928"/>
            <a:ext cx="7143750" cy="36671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smtClean="0"/>
              <a:t>Not in His own image</a:t>
            </a:r>
            <a:endParaRPr lang="en-GB" dirty="0"/>
          </a:p>
        </p:txBody>
      </p:sp>
      <p:sp>
        <p:nvSpPr>
          <p:cNvPr id="3" name="Segnaposto contenuto 2"/>
          <p:cNvSpPr>
            <a:spLocks noGrp="1"/>
          </p:cNvSpPr>
          <p:nvPr>
            <p:ph idx="1"/>
          </p:nvPr>
        </p:nvSpPr>
        <p:spPr>
          <a:xfrm>
            <a:off x="1331640" y="1447800"/>
            <a:ext cx="7602048" cy="1765176"/>
          </a:xfrm>
        </p:spPr>
        <p:txBody>
          <a:bodyPr/>
          <a:lstStyle/>
          <a:p>
            <a:pPr marL="0" indent="0" algn="just">
              <a:buNone/>
            </a:pPr>
            <a:r>
              <a:rPr lang="it-IT" sz="2400" dirty="0" smtClean="0">
                <a:solidFill>
                  <a:schemeClr val="tx2">
                    <a:lumMod val="50000"/>
                  </a:schemeClr>
                </a:solidFill>
                <a:latin typeface="Times New Roman" pitchFamily="18" charset="0"/>
                <a:cs typeface="Times New Roman" pitchFamily="18" charset="0"/>
              </a:rPr>
              <a:t>§ 11. </a:t>
            </a:r>
            <a:r>
              <a:rPr lang="it-IT" sz="2400" dirty="0" err="1" smtClean="0">
                <a:solidFill>
                  <a:schemeClr val="tx2">
                    <a:lumMod val="50000"/>
                  </a:schemeClr>
                </a:solidFill>
                <a:latin typeface="Times New Roman" pitchFamily="18" charset="0"/>
                <a:cs typeface="Times New Roman" pitchFamily="18" charset="0"/>
              </a:rPr>
              <a:t>Đær</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beoð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akende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men</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ða</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beoð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fiftyne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fota</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lange</a:t>
            </a:r>
            <a:r>
              <a:rPr lang="it-IT" sz="2400" dirty="0" smtClean="0">
                <a:solidFill>
                  <a:schemeClr val="tx2">
                    <a:lumMod val="50000"/>
                  </a:schemeClr>
                </a:solidFill>
                <a:latin typeface="Times New Roman" pitchFamily="18" charset="0"/>
                <a:cs typeface="Times New Roman" pitchFamily="18" charset="0"/>
              </a:rPr>
              <a:t> 7 </a:t>
            </a:r>
            <a:r>
              <a:rPr lang="it-IT" sz="2400" dirty="0" err="1" smtClean="0">
                <a:solidFill>
                  <a:schemeClr val="tx2">
                    <a:lumMod val="50000"/>
                  </a:schemeClr>
                </a:solidFill>
                <a:latin typeface="Times New Roman" pitchFamily="18" charset="0"/>
                <a:cs typeface="Times New Roman" pitchFamily="18" charset="0"/>
              </a:rPr>
              <a:t>hi</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habbað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hwit</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lic</a:t>
            </a:r>
            <a:r>
              <a:rPr lang="it-IT" sz="2400" dirty="0" smtClean="0">
                <a:solidFill>
                  <a:schemeClr val="tx2">
                    <a:lumMod val="50000"/>
                  </a:schemeClr>
                </a:solidFill>
                <a:latin typeface="Times New Roman" pitchFamily="18" charset="0"/>
                <a:cs typeface="Times New Roman" pitchFamily="18" charset="0"/>
              </a:rPr>
              <a:t> 7</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tu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neb</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anum</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heafde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fet</a:t>
            </a:r>
            <a:r>
              <a:rPr lang="it-IT" sz="2400" dirty="0" smtClean="0">
                <a:solidFill>
                  <a:schemeClr val="tx2">
                    <a:lumMod val="50000"/>
                  </a:schemeClr>
                </a:solidFill>
                <a:latin typeface="Times New Roman" pitchFamily="18" charset="0"/>
                <a:cs typeface="Times New Roman" pitchFamily="18" charset="0"/>
              </a:rPr>
              <a:t> 7 </a:t>
            </a:r>
            <a:r>
              <a:rPr lang="it-IT" sz="2400" dirty="0" err="1" smtClean="0">
                <a:solidFill>
                  <a:schemeClr val="tx2">
                    <a:lumMod val="50000"/>
                  </a:schemeClr>
                </a:solidFill>
                <a:latin typeface="Times New Roman" pitchFamily="18" charset="0"/>
                <a:cs typeface="Times New Roman" pitchFamily="18" charset="0"/>
              </a:rPr>
              <a:t>cneowu</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swiðe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read</a:t>
            </a:r>
            <a:r>
              <a:rPr lang="it-IT" sz="2400" dirty="0" smtClean="0">
                <a:solidFill>
                  <a:schemeClr val="tx2">
                    <a:lumMod val="50000"/>
                  </a:schemeClr>
                </a:solidFill>
                <a:latin typeface="Times New Roman" pitchFamily="18" charset="0"/>
                <a:cs typeface="Times New Roman" pitchFamily="18" charset="0"/>
              </a:rPr>
              <a:t>, 7 </a:t>
            </a:r>
            <a:r>
              <a:rPr lang="it-IT" sz="2400" dirty="0" err="1" smtClean="0">
                <a:solidFill>
                  <a:schemeClr val="tx2">
                    <a:lumMod val="50000"/>
                  </a:schemeClr>
                </a:solidFill>
                <a:latin typeface="Times New Roman" pitchFamily="18" charset="0"/>
                <a:cs typeface="Times New Roman" pitchFamily="18" charset="0"/>
              </a:rPr>
              <a:t>lange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nosu</a:t>
            </a:r>
            <a:r>
              <a:rPr lang="it-IT" sz="2400" dirty="0" smtClean="0">
                <a:solidFill>
                  <a:schemeClr val="tx2">
                    <a:lumMod val="50000"/>
                  </a:schemeClr>
                </a:solidFill>
                <a:latin typeface="Times New Roman" pitchFamily="18" charset="0"/>
                <a:cs typeface="Times New Roman" pitchFamily="18" charset="0"/>
              </a:rPr>
              <a:t> 7 </a:t>
            </a:r>
            <a:r>
              <a:rPr lang="it-IT" sz="2400" dirty="0" err="1" smtClean="0">
                <a:solidFill>
                  <a:schemeClr val="tx2">
                    <a:lumMod val="50000"/>
                  </a:schemeClr>
                </a:solidFill>
                <a:latin typeface="Times New Roman" pitchFamily="18" charset="0"/>
                <a:cs typeface="Times New Roman" pitchFamily="18" charset="0"/>
              </a:rPr>
              <a:t>sweart</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feax</a:t>
            </a:r>
            <a:r>
              <a:rPr lang="it-IT" sz="2400" dirty="0" smtClean="0">
                <a:solidFill>
                  <a:schemeClr val="tx2">
                    <a:lumMod val="50000"/>
                  </a:schemeClr>
                </a:solidFill>
                <a:latin typeface="Times New Roman" pitchFamily="18" charset="0"/>
                <a:cs typeface="Times New Roman" pitchFamily="18" charset="0"/>
              </a:rPr>
              <a:t>. </a:t>
            </a:r>
            <a:r>
              <a:rPr lang="en-GB" sz="2400" dirty="0" smtClean="0">
                <a:solidFill>
                  <a:schemeClr val="tx2">
                    <a:lumMod val="50000"/>
                  </a:schemeClr>
                </a:solidFill>
                <a:latin typeface="Times New Roman" pitchFamily="18" charset="0"/>
                <a:cs typeface="Times New Roman" pitchFamily="18" charset="0"/>
              </a:rPr>
              <a:t>[...]</a:t>
            </a:r>
            <a:endParaRPr lang="it-IT" sz="2400" dirty="0" smtClean="0">
              <a:solidFill>
                <a:schemeClr val="tx2">
                  <a:lumMod val="50000"/>
                </a:schemeClr>
              </a:solidFill>
              <a:latin typeface="Times New Roman" pitchFamily="18" charset="0"/>
              <a:cs typeface="Times New Roman" pitchFamily="18" charset="0"/>
            </a:endParaRPr>
          </a:p>
          <a:p>
            <a:pPr algn="r">
              <a:buNone/>
            </a:pPr>
            <a:r>
              <a:rPr lang="en-GB" sz="2000" i="1" dirty="0" smtClean="0">
                <a:solidFill>
                  <a:schemeClr val="tx2">
                    <a:lumMod val="50000"/>
                  </a:schemeClr>
                </a:solidFill>
                <a:latin typeface="Times New Roman" pitchFamily="18" charset="0"/>
                <a:cs typeface="Times New Roman" pitchFamily="18" charset="0"/>
              </a:rPr>
              <a:t>- Wonders of the East</a:t>
            </a:r>
            <a:endParaRPr lang="en-GB" sz="2000" i="1" dirty="0">
              <a:solidFill>
                <a:schemeClr val="tx2">
                  <a:lumMod val="50000"/>
                </a:schemeClr>
              </a:solidFill>
              <a:latin typeface="Times New Roman" pitchFamily="18" charset="0"/>
              <a:cs typeface="Times New Roman" pitchFamily="18" charset="0"/>
            </a:endParaRPr>
          </a:p>
        </p:txBody>
      </p:sp>
      <p:pic>
        <p:nvPicPr>
          <p:cNvPr id="4" name="Immagine 3" descr="Cotton Vitellius 101v.png"/>
          <p:cNvPicPr>
            <a:picLocks noChangeAspect="1"/>
          </p:cNvPicPr>
          <p:nvPr/>
        </p:nvPicPr>
        <p:blipFill>
          <a:blip r:embed="rId2" cstate="print"/>
          <a:stretch>
            <a:fillRect/>
          </a:stretch>
        </p:blipFill>
        <p:spPr>
          <a:xfrm>
            <a:off x="1403648" y="3068960"/>
            <a:ext cx="3242924" cy="3528392"/>
          </a:xfrm>
          <a:prstGeom prst="rect">
            <a:avLst/>
          </a:prstGeom>
        </p:spPr>
      </p:pic>
      <p:sp>
        <p:nvSpPr>
          <p:cNvPr id="5" name="CasellaDiTesto 4"/>
          <p:cNvSpPr txBox="1"/>
          <p:nvPr/>
        </p:nvSpPr>
        <p:spPr>
          <a:xfrm>
            <a:off x="4932040" y="4437112"/>
            <a:ext cx="3960440" cy="1938992"/>
          </a:xfrm>
          <a:prstGeom prst="rect">
            <a:avLst/>
          </a:prstGeom>
          <a:noFill/>
        </p:spPr>
        <p:txBody>
          <a:bodyPr wrap="square" rtlCol="0">
            <a:spAutoFit/>
          </a:bodyPr>
          <a:lstStyle/>
          <a:p>
            <a:r>
              <a:rPr lang="en-GB" sz="2000" dirty="0" smtClean="0">
                <a:latin typeface="Times New Roman" pitchFamily="18" charset="0"/>
                <a:cs typeface="Times New Roman" pitchFamily="18" charset="0"/>
              </a:rPr>
              <a:t>There are people born there, who are fifteen feet tall and have white bodies </a:t>
            </a:r>
            <a:r>
              <a:rPr lang="en-GB" sz="2000" u="sng" dirty="0" smtClean="0">
                <a:latin typeface="Times New Roman" pitchFamily="18" charset="0"/>
                <a:cs typeface="Times New Roman" pitchFamily="18" charset="0"/>
              </a:rPr>
              <a:t>and two faces on a single head</a:t>
            </a:r>
            <a:r>
              <a:rPr lang="en-GB" sz="2000" dirty="0" smtClean="0">
                <a:latin typeface="Times New Roman" pitchFamily="18" charset="0"/>
                <a:cs typeface="Times New Roman" pitchFamily="18" charset="0"/>
              </a:rPr>
              <a:t>, feet and knees very red, and long noses and black hair.</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7498080" cy="1138138"/>
          </a:xfrm>
        </p:spPr>
        <p:txBody>
          <a:bodyPr/>
          <a:lstStyle/>
          <a:p>
            <a:pPr algn="ctr"/>
            <a:r>
              <a:rPr lang="en-GB" dirty="0" smtClean="0"/>
              <a:t>Not in His own image</a:t>
            </a:r>
            <a:endParaRPr lang="en-GB" dirty="0"/>
          </a:p>
        </p:txBody>
      </p:sp>
      <p:sp>
        <p:nvSpPr>
          <p:cNvPr id="3" name="Segnaposto contenuto 2"/>
          <p:cNvSpPr>
            <a:spLocks noGrp="1"/>
          </p:cNvSpPr>
          <p:nvPr>
            <p:ph idx="1"/>
          </p:nvPr>
        </p:nvSpPr>
        <p:spPr>
          <a:xfrm>
            <a:off x="1259632" y="1340768"/>
            <a:ext cx="7602048" cy="2088232"/>
          </a:xfrm>
        </p:spPr>
        <p:txBody>
          <a:bodyPr>
            <a:normAutofit/>
          </a:bodyPr>
          <a:lstStyle/>
          <a:p>
            <a:pPr marL="0" indent="0" algn="just">
              <a:buNone/>
            </a:pPr>
            <a:r>
              <a:rPr lang="en-GB" sz="2400" dirty="0" smtClean="0">
                <a:solidFill>
                  <a:schemeClr val="tx2">
                    <a:lumMod val="50000"/>
                  </a:schemeClr>
                </a:solidFill>
                <a:latin typeface="Times New Roman" pitchFamily="18" charset="0"/>
                <a:cs typeface="Times New Roman" pitchFamily="18" charset="0"/>
              </a:rPr>
              <a:t>§ 15. </a:t>
            </a:r>
            <a:r>
              <a:rPr lang="en-GB" sz="2400" dirty="0" err="1" smtClean="0">
                <a:solidFill>
                  <a:schemeClr val="tx2">
                    <a:lumMod val="50000"/>
                  </a:schemeClr>
                </a:solidFill>
                <a:latin typeface="Times New Roman" pitchFamily="18" charset="0"/>
                <a:cs typeface="Times New Roman" pitchFamily="18" charset="0"/>
              </a:rPr>
              <a:t>Đonne</a:t>
            </a:r>
            <a:r>
              <a:rPr lang="en-GB" sz="2400" dirty="0" smtClean="0">
                <a:solidFill>
                  <a:schemeClr val="tx2">
                    <a:lumMod val="50000"/>
                  </a:schemeClr>
                </a:solidFill>
                <a:latin typeface="Times New Roman" pitchFamily="18" charset="0"/>
                <a:cs typeface="Times New Roman" pitchFamily="18" charset="0"/>
              </a:rPr>
              <a:t> is </a:t>
            </a:r>
            <a:r>
              <a:rPr lang="en-GB" sz="2400" dirty="0" err="1" smtClean="0">
                <a:solidFill>
                  <a:schemeClr val="tx2">
                    <a:lumMod val="50000"/>
                  </a:schemeClr>
                </a:solidFill>
                <a:latin typeface="Times New Roman" pitchFamily="18" charset="0"/>
                <a:cs typeface="Times New Roman" pitchFamily="18" charset="0"/>
              </a:rPr>
              <a:t>oðer</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ealand</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suð</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fram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Brixonte</a:t>
            </a:r>
            <a:r>
              <a:rPr lang="en-GB" sz="2400" dirty="0" smtClean="0">
                <a:solidFill>
                  <a:schemeClr val="tx2">
                    <a:lumMod val="50000"/>
                  </a:schemeClr>
                </a:solidFill>
                <a:latin typeface="Times New Roman" pitchFamily="18" charset="0"/>
                <a:cs typeface="Times New Roman" pitchFamily="18" charset="0"/>
              </a:rPr>
              <a:t> </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þam</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beoð</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menn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akende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butan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heafdum</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habbaþ</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heora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breostum</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heora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eagan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muð</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dirty="0" smtClean="0">
                <a:solidFill>
                  <a:schemeClr val="tx2">
                    <a:lumMod val="50000"/>
                  </a:schemeClr>
                </a:solidFill>
                <a:latin typeface="Times New Roman" pitchFamily="18" charset="0"/>
                <a:cs typeface="Times New Roman" pitchFamily="18" charset="0"/>
              </a:rPr>
              <a:t> Hi </a:t>
            </a:r>
            <a:r>
              <a:rPr lang="en-GB" sz="2400" dirty="0" err="1" smtClean="0">
                <a:solidFill>
                  <a:schemeClr val="tx2">
                    <a:lumMod val="50000"/>
                  </a:schemeClr>
                </a:solidFill>
                <a:latin typeface="Times New Roman" pitchFamily="18" charset="0"/>
                <a:cs typeface="Times New Roman" pitchFamily="18" charset="0"/>
              </a:rPr>
              <a:t>syndan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eahta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fota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lange</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eahta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fota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brade</a:t>
            </a:r>
            <a:r>
              <a:rPr lang="en-GB" sz="2400" dirty="0" smtClean="0">
                <a:solidFill>
                  <a:schemeClr val="tx2">
                    <a:lumMod val="50000"/>
                  </a:schemeClr>
                </a:solidFill>
                <a:latin typeface="Times New Roman" pitchFamily="18" charset="0"/>
                <a:cs typeface="Times New Roman" pitchFamily="18" charset="0"/>
              </a:rPr>
              <a:t>. </a:t>
            </a:r>
          </a:p>
          <a:p>
            <a:pPr marL="0" indent="0" algn="r">
              <a:buNone/>
            </a:pPr>
            <a:r>
              <a:rPr lang="en-GB" sz="2000" i="1" dirty="0" smtClean="0">
                <a:solidFill>
                  <a:schemeClr val="tx2">
                    <a:lumMod val="50000"/>
                  </a:schemeClr>
                </a:solidFill>
                <a:latin typeface="Times New Roman" pitchFamily="18" charset="0"/>
                <a:cs typeface="Times New Roman" pitchFamily="18" charset="0"/>
              </a:rPr>
              <a:t>- Wonders of the East</a:t>
            </a:r>
            <a:endParaRPr lang="it-IT" sz="2000" i="1" dirty="0">
              <a:solidFill>
                <a:schemeClr val="tx2">
                  <a:lumMod val="50000"/>
                </a:schemeClr>
              </a:solidFill>
              <a:latin typeface="Times New Roman" pitchFamily="18" charset="0"/>
              <a:cs typeface="Times New Roman" pitchFamily="18" charset="0"/>
            </a:endParaRPr>
          </a:p>
        </p:txBody>
      </p:sp>
      <p:pic>
        <p:nvPicPr>
          <p:cNvPr id="4" name="Immagine 3" descr="Cotton Vitellius 102 v.png"/>
          <p:cNvPicPr>
            <a:picLocks noChangeAspect="1"/>
          </p:cNvPicPr>
          <p:nvPr/>
        </p:nvPicPr>
        <p:blipFill>
          <a:blip r:embed="rId2" cstate="print"/>
          <a:stretch>
            <a:fillRect/>
          </a:stretch>
        </p:blipFill>
        <p:spPr>
          <a:xfrm>
            <a:off x="1403648" y="3140968"/>
            <a:ext cx="3244804" cy="3458206"/>
          </a:xfrm>
          <a:prstGeom prst="rect">
            <a:avLst/>
          </a:prstGeom>
        </p:spPr>
      </p:pic>
      <p:sp>
        <p:nvSpPr>
          <p:cNvPr id="5" name="CasellaDiTesto 4"/>
          <p:cNvSpPr txBox="1"/>
          <p:nvPr/>
        </p:nvSpPr>
        <p:spPr>
          <a:xfrm>
            <a:off x="4860032" y="4221088"/>
            <a:ext cx="3960440" cy="2215991"/>
          </a:xfrm>
          <a:prstGeom prst="rect">
            <a:avLst/>
          </a:prstGeom>
          <a:noFill/>
        </p:spPr>
        <p:txBody>
          <a:bodyPr wrap="square" rtlCol="0">
            <a:spAutoFit/>
          </a:bodyPr>
          <a:lstStyle/>
          <a:p>
            <a:r>
              <a:rPr lang="en-GB" sz="2000" dirty="0" smtClean="0">
                <a:latin typeface="Times New Roman" pitchFamily="18" charset="0"/>
                <a:cs typeface="Times New Roman" pitchFamily="18" charset="0"/>
              </a:rPr>
              <a:t>Then there is another island, south of the </a:t>
            </a:r>
            <a:r>
              <a:rPr lang="en-GB" sz="2000" dirty="0" err="1" smtClean="0">
                <a:latin typeface="Times New Roman" pitchFamily="18" charset="0"/>
                <a:cs typeface="Times New Roman" pitchFamily="18" charset="0"/>
              </a:rPr>
              <a:t>Brixontes</a:t>
            </a:r>
            <a:r>
              <a:rPr lang="en-GB" sz="2000" dirty="0" smtClean="0">
                <a:latin typeface="Times New Roman" pitchFamily="18" charset="0"/>
                <a:cs typeface="Times New Roman" pitchFamily="18" charset="0"/>
              </a:rPr>
              <a:t>, on which </a:t>
            </a:r>
            <a:r>
              <a:rPr lang="en-GB" sz="2000" u="sng" dirty="0" smtClean="0">
                <a:latin typeface="Times New Roman" pitchFamily="18" charset="0"/>
                <a:cs typeface="Times New Roman" pitchFamily="18" charset="0"/>
              </a:rPr>
              <a:t>there are born men without heads who have their eyes and mouth in their chests. </a:t>
            </a:r>
            <a:r>
              <a:rPr lang="en-GB" sz="2000" dirty="0" smtClean="0">
                <a:latin typeface="Times New Roman" pitchFamily="18" charset="0"/>
                <a:cs typeface="Times New Roman" pitchFamily="18" charset="0"/>
              </a:rPr>
              <a:t>They are eight feet tall and eight feet wide.</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6912768" cy="1143000"/>
          </a:xfrm>
        </p:spPr>
        <p:txBody>
          <a:bodyPr/>
          <a:lstStyle/>
          <a:p>
            <a:pPr algn="ctr"/>
            <a:r>
              <a:rPr lang="en-GB" dirty="0" smtClean="0"/>
              <a:t>Marvels</a:t>
            </a:r>
            <a:endParaRPr lang="en-GB" dirty="0"/>
          </a:p>
        </p:txBody>
      </p:sp>
      <p:sp>
        <p:nvSpPr>
          <p:cNvPr id="3" name="Segnaposto contenuto 2"/>
          <p:cNvSpPr>
            <a:spLocks noGrp="1"/>
          </p:cNvSpPr>
          <p:nvPr>
            <p:ph idx="1"/>
          </p:nvPr>
        </p:nvSpPr>
        <p:spPr>
          <a:xfrm>
            <a:off x="1259632" y="1484784"/>
            <a:ext cx="4392488" cy="4752528"/>
          </a:xfrm>
        </p:spPr>
        <p:txBody>
          <a:bodyPr>
            <a:normAutofit lnSpcReduction="10000"/>
          </a:bodyPr>
          <a:lstStyle/>
          <a:p>
            <a:pPr>
              <a:buNone/>
            </a:pPr>
            <a:r>
              <a:rPr lang="en-GB" dirty="0" smtClean="0"/>
              <a:t>East as the </a:t>
            </a:r>
            <a:r>
              <a:rPr lang="en-GB" dirty="0" smtClean="0">
                <a:effectLst>
                  <a:outerShdw blurRad="38100" dist="38100" dir="2700000" algn="tl">
                    <a:srgbClr val="000000">
                      <a:alpha val="43137"/>
                    </a:srgbClr>
                  </a:outerShdw>
                </a:effectLst>
              </a:rPr>
              <a:t>reign of the sacred</a:t>
            </a:r>
          </a:p>
          <a:p>
            <a:pPr lvl="1">
              <a:buNone/>
            </a:pPr>
            <a:r>
              <a:rPr lang="en-GB" dirty="0" smtClean="0"/>
              <a:t>= in Greek mythology, Dionysius is an Eastern god</a:t>
            </a:r>
          </a:p>
          <a:p>
            <a:pPr lvl="1">
              <a:buNone/>
            </a:pPr>
            <a:r>
              <a:rPr lang="en-GB" dirty="0" smtClean="0"/>
              <a:t>= the Earthly Paradise is located in the East</a:t>
            </a:r>
          </a:p>
          <a:p>
            <a:pPr>
              <a:buNone/>
            </a:pPr>
            <a:endParaRPr lang="en-GB" dirty="0" smtClean="0"/>
          </a:p>
          <a:p>
            <a:pPr>
              <a:buNone/>
            </a:pPr>
            <a:r>
              <a:rPr lang="en-GB" dirty="0" smtClean="0"/>
              <a:t>+ East as a place of </a:t>
            </a:r>
            <a:r>
              <a:rPr lang="en-GB" dirty="0" smtClean="0">
                <a:effectLst>
                  <a:outerShdw blurRad="38100" dist="38100" dir="2700000" algn="tl">
                    <a:srgbClr val="000000">
                      <a:alpha val="43137"/>
                    </a:srgbClr>
                  </a:outerShdw>
                </a:effectLst>
              </a:rPr>
              <a:t>mystery</a:t>
            </a:r>
            <a:r>
              <a:rPr lang="en-GB" dirty="0" smtClean="0"/>
              <a:t> and </a:t>
            </a:r>
            <a:r>
              <a:rPr lang="en-GB" dirty="0" smtClean="0">
                <a:effectLst>
                  <a:outerShdw blurRad="38100" dist="38100" dir="2700000" algn="tl">
                    <a:srgbClr val="000000">
                      <a:alpha val="43137"/>
                    </a:srgbClr>
                  </a:outerShdw>
                </a:effectLst>
              </a:rPr>
              <a:t>magic</a:t>
            </a:r>
            <a:r>
              <a:rPr lang="en-GB" dirty="0" smtClean="0"/>
              <a:t> </a:t>
            </a:r>
            <a:endParaRPr lang="en-GB" dirty="0"/>
          </a:p>
        </p:txBody>
      </p:sp>
      <p:pic>
        <p:nvPicPr>
          <p:cNvPr id="3074" name="Picture 2" descr="The Marvels of the East: An early medieval Pokédex « Thijs Porck"/>
          <p:cNvPicPr>
            <a:picLocks noChangeAspect="1" noChangeArrowheads="1"/>
          </p:cNvPicPr>
          <p:nvPr/>
        </p:nvPicPr>
        <p:blipFill>
          <a:blip r:embed="rId2" cstate="print"/>
          <a:srcRect l="54887" b="2166"/>
          <a:stretch>
            <a:fillRect/>
          </a:stretch>
        </p:blipFill>
        <p:spPr bwMode="auto">
          <a:xfrm>
            <a:off x="5940152" y="3789040"/>
            <a:ext cx="2808312" cy="2836537"/>
          </a:xfrm>
          <a:prstGeom prst="rect">
            <a:avLst/>
          </a:prstGeom>
          <a:noFill/>
        </p:spPr>
      </p:pic>
      <p:pic>
        <p:nvPicPr>
          <p:cNvPr id="3076" name="Picture 4" descr="Dionysos with Panther (Illustration) - Ancient History Encyclopedia"/>
          <p:cNvPicPr>
            <a:picLocks noChangeAspect="1" noChangeArrowheads="1"/>
          </p:cNvPicPr>
          <p:nvPr/>
        </p:nvPicPr>
        <p:blipFill>
          <a:blip r:embed="rId3" cstate="print"/>
          <a:srcRect/>
          <a:stretch>
            <a:fillRect/>
          </a:stretch>
        </p:blipFill>
        <p:spPr bwMode="auto">
          <a:xfrm>
            <a:off x="5940152" y="1124744"/>
            <a:ext cx="2800368" cy="2559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0"/>
            <a:ext cx="7498080" cy="1143000"/>
          </a:xfrm>
        </p:spPr>
        <p:txBody>
          <a:bodyPr/>
          <a:lstStyle/>
          <a:p>
            <a:pPr algn="ctr"/>
            <a:r>
              <a:rPr lang="en-GB" dirty="0" smtClean="0"/>
              <a:t>The cave of the God</a:t>
            </a:r>
            <a:endParaRPr lang="en-GB" dirty="0"/>
          </a:p>
        </p:txBody>
      </p:sp>
      <p:sp>
        <p:nvSpPr>
          <p:cNvPr id="3" name="Segnaposto contenuto 2"/>
          <p:cNvSpPr>
            <a:spLocks noGrp="1"/>
          </p:cNvSpPr>
          <p:nvPr>
            <p:ph idx="1"/>
          </p:nvPr>
        </p:nvSpPr>
        <p:spPr>
          <a:xfrm>
            <a:off x="1259632" y="1052736"/>
            <a:ext cx="7602048" cy="3456384"/>
          </a:xfrm>
        </p:spPr>
        <p:txBody>
          <a:bodyPr>
            <a:normAutofit/>
          </a:bodyPr>
          <a:lstStyle/>
          <a:p>
            <a:pPr marL="0" indent="0" algn="just">
              <a:buNone/>
            </a:pPr>
            <a:r>
              <a:rPr lang="en-GB" sz="2200" dirty="0" smtClean="0">
                <a:solidFill>
                  <a:schemeClr val="tx2">
                    <a:lumMod val="50000"/>
                  </a:schemeClr>
                </a:solidFill>
                <a:latin typeface="Times New Roman" pitchFamily="18" charset="0"/>
                <a:cs typeface="Times New Roman" pitchFamily="18" charset="0"/>
              </a:rPr>
              <a:t>§ 31 . [...]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Swelce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eac</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miclan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mæron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dune we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gesawon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hateð</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Enesios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þæt</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scræf</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Libri</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godes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Đa</a:t>
            </a:r>
            <a:r>
              <a:rPr lang="en-GB" sz="2200" dirty="0" smtClean="0">
                <a:solidFill>
                  <a:schemeClr val="tx2">
                    <a:lumMod val="50000"/>
                  </a:schemeClr>
                </a:solidFill>
                <a:latin typeface="Times New Roman" pitchFamily="18" charset="0"/>
                <a:cs typeface="Times New Roman" pitchFamily="18" charset="0"/>
              </a:rPr>
              <a:t> het </a:t>
            </a:r>
            <a:r>
              <a:rPr lang="en-GB" sz="2200" dirty="0" err="1" smtClean="0">
                <a:solidFill>
                  <a:schemeClr val="tx2">
                    <a:lumMod val="50000"/>
                  </a:schemeClr>
                </a:solidFill>
                <a:latin typeface="Times New Roman" pitchFamily="18" charset="0"/>
                <a:cs typeface="Times New Roman" pitchFamily="18" charset="0"/>
              </a:rPr>
              <a:t>ic</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þær</a:t>
            </a:r>
            <a:r>
              <a:rPr lang="en-GB" sz="2200" dirty="0" smtClean="0">
                <a:solidFill>
                  <a:schemeClr val="tx2">
                    <a:lumMod val="50000"/>
                  </a:schemeClr>
                </a:solidFill>
                <a:latin typeface="Times New Roman" pitchFamily="18" charset="0"/>
                <a:cs typeface="Times New Roman" pitchFamily="18" charset="0"/>
              </a:rPr>
              <a:t> in </a:t>
            </a:r>
            <a:r>
              <a:rPr lang="en-GB" sz="2200" dirty="0" err="1" smtClean="0">
                <a:solidFill>
                  <a:schemeClr val="tx2">
                    <a:lumMod val="50000"/>
                  </a:schemeClr>
                </a:solidFill>
                <a:latin typeface="Times New Roman" pitchFamily="18" charset="0"/>
                <a:cs typeface="Times New Roman" pitchFamily="18" charset="0"/>
              </a:rPr>
              <a:t>bescufan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forworhte</a:t>
            </a:r>
            <a:r>
              <a:rPr lang="en-GB" sz="2200" dirty="0" smtClean="0">
                <a:solidFill>
                  <a:schemeClr val="tx2">
                    <a:lumMod val="50000"/>
                  </a:schemeClr>
                </a:solidFill>
                <a:latin typeface="Times New Roman" pitchFamily="18" charset="0"/>
                <a:cs typeface="Times New Roman" pitchFamily="18" charset="0"/>
              </a:rPr>
              <a:t> men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ic</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wolde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gewitan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hweþer</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sio</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segen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soð</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wære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þe</a:t>
            </a:r>
            <a:r>
              <a:rPr lang="en-GB" sz="2200" dirty="0" smtClean="0">
                <a:solidFill>
                  <a:schemeClr val="tx2">
                    <a:lumMod val="50000"/>
                  </a:schemeClr>
                </a:solidFill>
                <a:latin typeface="Times New Roman" pitchFamily="18" charset="0"/>
                <a:cs typeface="Times New Roman" pitchFamily="18" charset="0"/>
              </a:rPr>
              <a:t> me </a:t>
            </a:r>
            <a:r>
              <a:rPr lang="en-GB" sz="2200" dirty="0" err="1" smtClean="0">
                <a:solidFill>
                  <a:schemeClr val="tx2">
                    <a:lumMod val="50000"/>
                  </a:schemeClr>
                </a:solidFill>
                <a:latin typeface="Times New Roman" pitchFamily="18" charset="0"/>
                <a:cs typeface="Times New Roman" pitchFamily="18" charset="0"/>
              </a:rPr>
              <a:t>mon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ær</a:t>
            </a:r>
            <a:r>
              <a:rPr lang="en-GB" sz="2200" dirty="0" smtClean="0">
                <a:solidFill>
                  <a:schemeClr val="tx2">
                    <a:lumMod val="50000"/>
                  </a:schemeClr>
                </a:solidFill>
                <a:latin typeface="Times New Roman" pitchFamily="18" charset="0"/>
                <a:cs typeface="Times New Roman" pitchFamily="18" charset="0"/>
              </a:rPr>
              <a:t> be </a:t>
            </a:r>
            <a:r>
              <a:rPr lang="en-GB" sz="2200" dirty="0" err="1" smtClean="0">
                <a:solidFill>
                  <a:schemeClr val="tx2">
                    <a:lumMod val="50000"/>
                  </a:schemeClr>
                </a:solidFill>
                <a:latin typeface="Times New Roman" pitchFamily="18" charset="0"/>
                <a:cs typeface="Times New Roman" pitchFamily="18" charset="0"/>
              </a:rPr>
              <a:t>þon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sægde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þær</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nænig</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mon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ingan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mehte</a:t>
            </a:r>
            <a:r>
              <a:rPr lang="en-GB" sz="2200" dirty="0" smtClean="0">
                <a:solidFill>
                  <a:schemeClr val="tx2">
                    <a:lumMod val="50000"/>
                  </a:schemeClr>
                </a:solidFill>
                <a:latin typeface="Times New Roman" pitchFamily="18" charset="0"/>
                <a:cs typeface="Times New Roman" pitchFamily="18" charset="0"/>
              </a:rPr>
              <a:t> 7 </a:t>
            </a:r>
            <a:r>
              <a:rPr lang="en-GB" sz="2200" dirty="0" err="1" smtClean="0">
                <a:solidFill>
                  <a:schemeClr val="tx2">
                    <a:lumMod val="50000"/>
                  </a:schemeClr>
                </a:solidFill>
                <a:latin typeface="Times New Roman" pitchFamily="18" charset="0"/>
                <a:cs typeface="Times New Roman" pitchFamily="18" charset="0"/>
              </a:rPr>
              <a:t>eft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gesund</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æfter</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beon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nymþe</a:t>
            </a:r>
            <a:r>
              <a:rPr lang="en-GB" sz="2200" dirty="0" smtClean="0">
                <a:solidFill>
                  <a:schemeClr val="tx2">
                    <a:lumMod val="50000"/>
                  </a:schemeClr>
                </a:solidFill>
                <a:latin typeface="Times New Roman" pitchFamily="18" charset="0"/>
                <a:cs typeface="Times New Roman" pitchFamily="18" charset="0"/>
              </a:rPr>
              <a:t> he mid </a:t>
            </a:r>
            <a:r>
              <a:rPr lang="en-GB" sz="2200" dirty="0" err="1" smtClean="0">
                <a:solidFill>
                  <a:schemeClr val="tx2">
                    <a:lumMod val="50000"/>
                  </a:schemeClr>
                </a:solidFill>
                <a:latin typeface="Times New Roman" pitchFamily="18" charset="0"/>
                <a:cs typeface="Times New Roman" pitchFamily="18" charset="0"/>
              </a:rPr>
              <a:t>asegendnisseum</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ineode</a:t>
            </a:r>
            <a:r>
              <a:rPr lang="en-GB" sz="2200" dirty="0" smtClean="0">
                <a:solidFill>
                  <a:schemeClr val="tx2">
                    <a:lumMod val="50000"/>
                  </a:schemeClr>
                </a:solidFill>
                <a:latin typeface="Times New Roman" pitchFamily="18" charset="0"/>
                <a:cs typeface="Times New Roman" pitchFamily="18" charset="0"/>
              </a:rPr>
              <a:t> in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scræf</a:t>
            </a:r>
            <a:r>
              <a:rPr lang="en-GB" sz="2200" dirty="0" smtClean="0">
                <a:solidFill>
                  <a:schemeClr val="tx2">
                    <a:lumMod val="50000"/>
                  </a:schemeClr>
                </a:solidFill>
                <a:latin typeface="Times New Roman" pitchFamily="18" charset="0"/>
                <a:cs typeface="Times New Roman" pitchFamily="18" charset="0"/>
              </a:rPr>
              <a:t>. 7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wæs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eac</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æfter</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gecyðed</a:t>
            </a:r>
            <a:r>
              <a:rPr lang="en-GB" sz="2200" dirty="0" smtClean="0">
                <a:solidFill>
                  <a:schemeClr val="tx2">
                    <a:lumMod val="50000"/>
                  </a:schemeClr>
                </a:solidFill>
                <a:latin typeface="Times New Roman" pitchFamily="18" charset="0"/>
                <a:cs typeface="Times New Roman" pitchFamily="18" charset="0"/>
              </a:rPr>
              <a:t> in </a:t>
            </a:r>
            <a:r>
              <a:rPr lang="en-GB" sz="2200" dirty="0" err="1" smtClean="0">
                <a:solidFill>
                  <a:schemeClr val="tx2">
                    <a:lumMod val="50000"/>
                  </a:schemeClr>
                </a:solidFill>
                <a:latin typeface="Times New Roman" pitchFamily="18" charset="0"/>
                <a:cs typeface="Times New Roman" pitchFamily="18" charset="0"/>
              </a:rPr>
              <a:t>þara</a:t>
            </a:r>
            <a:r>
              <a:rPr lang="en-GB" sz="2200" dirty="0" smtClean="0">
                <a:solidFill>
                  <a:schemeClr val="tx2">
                    <a:lumMod val="50000"/>
                  </a:schemeClr>
                </a:solidFill>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monna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deaðe</a:t>
            </a:r>
            <a:r>
              <a:rPr lang="en-GB" sz="2200" dirty="0" smtClean="0">
                <a:solidFill>
                  <a:schemeClr val="tx2">
                    <a:lumMod val="50000"/>
                  </a:schemeClr>
                </a:solidFill>
                <a:latin typeface="Times New Roman" pitchFamily="18" charset="0"/>
                <a:cs typeface="Times New Roman" pitchFamily="18" charset="0"/>
              </a:rPr>
              <a:t>, for </a:t>
            </a:r>
            <a:r>
              <a:rPr lang="en-GB" sz="2200" dirty="0" err="1" smtClean="0">
                <a:solidFill>
                  <a:schemeClr val="tx2">
                    <a:lumMod val="50000"/>
                  </a:schemeClr>
                </a:solidFill>
                <a:latin typeface="Times New Roman" pitchFamily="18" charset="0"/>
                <a:cs typeface="Times New Roman" pitchFamily="18" charset="0"/>
              </a:rPr>
              <a:t>þon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ðy</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þriddan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dæge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swulton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ðæs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hie</a:t>
            </a:r>
            <a:r>
              <a:rPr lang="en-GB" sz="2200" dirty="0" smtClean="0">
                <a:solidFill>
                  <a:schemeClr val="tx2">
                    <a:lumMod val="50000"/>
                  </a:schemeClr>
                </a:solidFill>
                <a:latin typeface="Times New Roman" pitchFamily="18" charset="0"/>
                <a:cs typeface="Times New Roman" pitchFamily="18" charset="0"/>
              </a:rPr>
              <a:t> in [117r]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scræf</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eodon</a:t>
            </a:r>
            <a:r>
              <a:rPr lang="en-GB" sz="2200" dirty="0" smtClean="0">
                <a:solidFill>
                  <a:schemeClr val="tx2">
                    <a:lumMod val="50000"/>
                  </a:schemeClr>
                </a:solidFill>
                <a:latin typeface="Times New Roman" pitchFamily="18" charset="0"/>
                <a:cs typeface="Times New Roman" pitchFamily="18" charset="0"/>
              </a:rPr>
              <a:t>. [...]</a:t>
            </a:r>
          </a:p>
          <a:p>
            <a:pPr marL="0" indent="0" algn="r">
              <a:buNone/>
            </a:pPr>
            <a:r>
              <a:rPr lang="en-GB" sz="2000" i="1" dirty="0" smtClean="0">
                <a:solidFill>
                  <a:schemeClr val="tx2">
                    <a:lumMod val="50000"/>
                  </a:schemeClr>
                </a:solidFill>
                <a:latin typeface="Times New Roman" pitchFamily="18" charset="0"/>
                <a:cs typeface="Times New Roman" pitchFamily="18" charset="0"/>
              </a:rPr>
              <a:t>- </a:t>
            </a:r>
            <a:r>
              <a:rPr lang="en-GB" sz="2000" i="1" dirty="0" smtClean="0">
                <a:solidFill>
                  <a:schemeClr val="tx2">
                    <a:lumMod val="50000"/>
                  </a:schemeClr>
                </a:solidFill>
                <a:latin typeface="Times New Roman" pitchFamily="18" charset="0"/>
                <a:cs typeface="Times New Roman" pitchFamily="18" charset="0"/>
              </a:rPr>
              <a:t>Alexander’s </a:t>
            </a:r>
            <a:r>
              <a:rPr lang="en-GB" sz="2000" i="1" dirty="0" smtClean="0">
                <a:solidFill>
                  <a:schemeClr val="tx2">
                    <a:lumMod val="50000"/>
                  </a:schemeClr>
                </a:solidFill>
                <a:latin typeface="Times New Roman" pitchFamily="18" charset="0"/>
                <a:cs typeface="Times New Roman" pitchFamily="18" charset="0"/>
              </a:rPr>
              <a:t>Letter to Aristotle</a:t>
            </a:r>
            <a:endParaRPr lang="en-GB" sz="2000" i="1" dirty="0">
              <a:solidFill>
                <a:schemeClr val="tx2">
                  <a:lumMod val="50000"/>
                </a:schemeClr>
              </a:solidFill>
              <a:latin typeface="Times New Roman" pitchFamily="18" charset="0"/>
              <a:cs typeface="Times New Roman" pitchFamily="18" charset="0"/>
            </a:endParaRPr>
          </a:p>
        </p:txBody>
      </p:sp>
      <p:sp>
        <p:nvSpPr>
          <p:cNvPr id="4" name="CasellaDiTesto 3"/>
          <p:cNvSpPr txBox="1"/>
          <p:nvPr/>
        </p:nvSpPr>
        <p:spPr>
          <a:xfrm>
            <a:off x="1259632" y="4509120"/>
            <a:ext cx="7704856" cy="2139047"/>
          </a:xfrm>
          <a:prstGeom prst="rect">
            <a:avLst/>
          </a:prstGeom>
          <a:noFill/>
        </p:spPr>
        <p:txBody>
          <a:bodyPr wrap="square" rtlCol="0">
            <a:spAutoFit/>
          </a:bodyPr>
          <a:lstStyle/>
          <a:p>
            <a:r>
              <a:rPr lang="en-GB" sz="1900" dirty="0" smtClean="0">
                <a:latin typeface="Times New Roman" pitchFamily="18" charset="0"/>
                <a:cs typeface="Times New Roman" pitchFamily="18" charset="0"/>
              </a:rPr>
              <a:t>And </a:t>
            </a:r>
            <a:r>
              <a:rPr lang="en-GB" sz="1900" u="sng" dirty="0" smtClean="0">
                <a:latin typeface="Times New Roman" pitchFamily="18" charset="0"/>
                <a:cs typeface="Times New Roman" pitchFamily="18" charset="0"/>
              </a:rPr>
              <a:t>we also saw the high and famous mountain which is called </a:t>
            </a:r>
            <a:r>
              <a:rPr lang="en-GB" sz="1900" u="sng" dirty="0" err="1" smtClean="0">
                <a:latin typeface="Times New Roman" pitchFamily="18" charset="0"/>
                <a:cs typeface="Times New Roman" pitchFamily="18" charset="0"/>
              </a:rPr>
              <a:t>Enesios</a:t>
            </a:r>
            <a:r>
              <a:rPr lang="en-GB" sz="1900" u="sng" dirty="0" smtClean="0">
                <a:latin typeface="Times New Roman" pitchFamily="18" charset="0"/>
                <a:cs typeface="Times New Roman" pitchFamily="18" charset="0"/>
              </a:rPr>
              <a:t>, and the cave of the god Bacchus. </a:t>
            </a:r>
            <a:r>
              <a:rPr lang="en-GB" sz="1900" dirty="0" smtClean="0">
                <a:latin typeface="Times New Roman" pitchFamily="18" charset="0"/>
                <a:cs typeface="Times New Roman" pitchFamily="18" charset="0"/>
              </a:rPr>
              <a:t>Then I ordered condemned men to be pushed in because I wanted to know whether the tradition was true that I had been told, that no one could enter and emerge afterwards unscathed unless he entered the cave with offerings. And that was afterwards </a:t>
            </a:r>
            <a:r>
              <a:rPr lang="en-GB" sz="1900" u="sng" dirty="0" smtClean="0">
                <a:latin typeface="Times New Roman" pitchFamily="18" charset="0"/>
                <a:cs typeface="Times New Roman" pitchFamily="18" charset="0"/>
              </a:rPr>
              <a:t>made clear by the men’s death</a:t>
            </a:r>
            <a:r>
              <a:rPr lang="en-GB" sz="1900" dirty="0" smtClean="0">
                <a:latin typeface="Times New Roman" pitchFamily="18" charset="0"/>
                <a:cs typeface="Times New Roman" pitchFamily="18" charset="0"/>
              </a:rPr>
              <a:t>, for they perished on the third day after they had entered the cave.</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0"/>
            <a:ext cx="7704856" cy="1228998"/>
          </a:xfrm>
        </p:spPr>
        <p:txBody>
          <a:bodyPr>
            <a:normAutofit fontScale="90000"/>
          </a:bodyPr>
          <a:lstStyle/>
          <a:p>
            <a:pPr algn="ctr"/>
            <a:r>
              <a:rPr lang="en-GB" dirty="0" smtClean="0"/>
              <a:t>The Trees of the Moon and the Sun</a:t>
            </a:r>
            <a:endParaRPr lang="en-GB" dirty="0"/>
          </a:p>
        </p:txBody>
      </p:sp>
      <p:sp>
        <p:nvSpPr>
          <p:cNvPr id="3" name="Segnaposto contenuto 2"/>
          <p:cNvSpPr>
            <a:spLocks noGrp="1"/>
          </p:cNvSpPr>
          <p:nvPr>
            <p:ph idx="1"/>
          </p:nvPr>
        </p:nvSpPr>
        <p:spPr>
          <a:xfrm>
            <a:off x="1187624" y="1340768"/>
            <a:ext cx="7704856" cy="3096344"/>
          </a:xfrm>
        </p:spPr>
        <p:txBody>
          <a:bodyPr>
            <a:normAutofit lnSpcReduction="10000"/>
          </a:bodyPr>
          <a:lstStyle/>
          <a:p>
            <a:pPr marL="0" indent="0" algn="just">
              <a:buNone/>
            </a:pPr>
            <a:r>
              <a:rPr lang="en-GB" sz="2200" dirty="0" smtClean="0">
                <a:solidFill>
                  <a:schemeClr val="tx2">
                    <a:lumMod val="50000"/>
                  </a:schemeClr>
                </a:solidFill>
                <a:latin typeface="Times New Roman" pitchFamily="18" charset="0"/>
                <a:cs typeface="Times New Roman" pitchFamily="18" charset="0"/>
              </a:rPr>
              <a:t>§36 [...]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sægde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bisceop</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þæt</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þær</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næfre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þæm</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londum</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regnes</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dropa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cwome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fugel</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wildeor</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ne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nænig</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ætern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wyrm</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þæt</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her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dorste</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gesecean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ða</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halgan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gemæro</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sunnan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a:t>
            </a:r>
            <a:r>
              <a:rPr lang="en-GB" sz="22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monan</a:t>
            </a:r>
            <a:r>
              <a:rPr lang="en-GB" sz="22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Eac</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þonne</a:t>
            </a:r>
            <a:r>
              <a:rPr lang="en-GB" sz="2200" dirty="0" smtClean="0">
                <a:solidFill>
                  <a:schemeClr val="tx2">
                    <a:lumMod val="50000"/>
                  </a:schemeClr>
                </a:solidFill>
                <a:latin typeface="Times New Roman" pitchFamily="18" charset="0"/>
                <a:cs typeface="Times New Roman" pitchFamily="18" charset="0"/>
              </a:rPr>
              <a:t> he </a:t>
            </a:r>
            <a:r>
              <a:rPr lang="en-GB" sz="2200" dirty="0" err="1" smtClean="0">
                <a:solidFill>
                  <a:schemeClr val="tx2">
                    <a:lumMod val="50000"/>
                  </a:schemeClr>
                </a:solidFill>
                <a:latin typeface="Times New Roman" pitchFamily="18" charset="0"/>
                <a:cs typeface="Times New Roman" pitchFamily="18" charset="0"/>
              </a:rPr>
              <a:t>sægde</a:t>
            </a:r>
            <a:r>
              <a:rPr lang="en-GB" sz="2200" dirty="0" smtClean="0">
                <a:solidFill>
                  <a:schemeClr val="tx2">
                    <a:lumMod val="50000"/>
                  </a:schemeClr>
                </a:solidFill>
                <a:latin typeface="Times New Roman" pitchFamily="18" charset="0"/>
                <a:cs typeface="Times New Roman" pitchFamily="18" charset="0"/>
              </a:rPr>
              <a:t> se </a:t>
            </a:r>
            <a:r>
              <a:rPr lang="en-GB" sz="2200" dirty="0" err="1" smtClean="0">
                <a:solidFill>
                  <a:schemeClr val="tx2">
                    <a:lumMod val="50000"/>
                  </a:schemeClr>
                </a:solidFill>
                <a:latin typeface="Times New Roman" pitchFamily="18" charset="0"/>
                <a:cs typeface="Times New Roman" pitchFamily="18" charset="0"/>
              </a:rPr>
              <a:t>bisceop</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þonne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eclypsis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wære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is </a:t>
            </a:r>
            <a:r>
              <a:rPr lang="en-GB" sz="2200" dirty="0" err="1" smtClean="0">
                <a:solidFill>
                  <a:schemeClr val="tx2">
                    <a:lumMod val="50000"/>
                  </a:schemeClr>
                </a:solidFill>
                <a:latin typeface="Times New Roman" pitchFamily="18" charset="0"/>
                <a:cs typeface="Times New Roman" pitchFamily="18" charset="0"/>
              </a:rPr>
              <a:t>þonne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ðas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sunnan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asprungnis</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oðþe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þære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monan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ða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halgan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triow</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swiðe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wepen</a:t>
            </a:r>
            <a:r>
              <a:rPr lang="en-GB" sz="2200" dirty="0" smtClean="0">
                <a:solidFill>
                  <a:schemeClr val="tx2">
                    <a:lumMod val="50000"/>
                  </a:schemeClr>
                </a:solidFill>
                <a:latin typeface="Times New Roman" pitchFamily="18" charset="0"/>
                <a:cs typeface="Times New Roman" pitchFamily="18" charset="0"/>
              </a:rPr>
              <a:t> 7 mid </a:t>
            </a:r>
            <a:r>
              <a:rPr lang="en-GB" sz="2200" dirty="0" err="1" smtClean="0">
                <a:solidFill>
                  <a:schemeClr val="tx2">
                    <a:lumMod val="50000"/>
                  </a:schemeClr>
                </a:solidFill>
                <a:latin typeface="Times New Roman" pitchFamily="18" charset="0"/>
                <a:cs typeface="Times New Roman" pitchFamily="18" charset="0"/>
              </a:rPr>
              <a:t>micle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sare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onstyred</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wæron</a:t>
            </a:r>
            <a:r>
              <a:rPr lang="en-GB" sz="2200" dirty="0" smtClean="0">
                <a:solidFill>
                  <a:schemeClr val="tx2">
                    <a:lumMod val="50000"/>
                  </a:schemeClr>
                </a:solidFill>
                <a:latin typeface="Times New Roman" pitchFamily="18" charset="0"/>
                <a:cs typeface="Times New Roman" pitchFamily="18" charset="0"/>
              </a:rPr>
              <a:t>, for </a:t>
            </a:r>
            <a:r>
              <a:rPr lang="en-GB" sz="2200" dirty="0" err="1" smtClean="0">
                <a:solidFill>
                  <a:schemeClr val="tx2">
                    <a:lumMod val="50000"/>
                  </a:schemeClr>
                </a:solidFill>
                <a:latin typeface="Times New Roman" pitchFamily="18" charset="0"/>
                <a:cs typeface="Times New Roman" pitchFamily="18" charset="0"/>
              </a:rPr>
              <a:t>þon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ondredon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þæt</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hiora</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godmægne</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sceoldon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beon</a:t>
            </a:r>
            <a:r>
              <a:rPr lang="en-GB" sz="2200" dirty="0" smtClean="0">
                <a:solidFill>
                  <a:schemeClr val="tx2">
                    <a:lumMod val="50000"/>
                  </a:schemeClr>
                </a:solidFill>
                <a:latin typeface="Times New Roman" pitchFamily="18" charset="0"/>
                <a:cs typeface="Times New Roman" pitchFamily="18" charset="0"/>
              </a:rPr>
              <a:t> </a:t>
            </a:r>
            <a:r>
              <a:rPr lang="en-GB" sz="2200" dirty="0" err="1" smtClean="0">
                <a:solidFill>
                  <a:schemeClr val="tx2">
                    <a:lumMod val="50000"/>
                  </a:schemeClr>
                </a:solidFill>
                <a:latin typeface="Times New Roman" pitchFamily="18" charset="0"/>
                <a:cs typeface="Times New Roman" pitchFamily="18" charset="0"/>
              </a:rPr>
              <a:t>benumene</a:t>
            </a:r>
            <a:r>
              <a:rPr lang="en-GB" sz="2200" dirty="0" smtClean="0">
                <a:solidFill>
                  <a:schemeClr val="tx2">
                    <a:lumMod val="50000"/>
                  </a:schemeClr>
                </a:solidFill>
                <a:latin typeface="Times New Roman" pitchFamily="18" charset="0"/>
                <a:cs typeface="Times New Roman" pitchFamily="18" charset="0"/>
              </a:rPr>
              <a:t>. [...]</a:t>
            </a:r>
          </a:p>
          <a:p>
            <a:pPr marL="0" indent="0" algn="r">
              <a:buNone/>
            </a:pPr>
            <a:r>
              <a:rPr lang="it-IT" sz="2000" i="1" dirty="0" smtClean="0">
                <a:solidFill>
                  <a:schemeClr val="tx2">
                    <a:lumMod val="50000"/>
                  </a:schemeClr>
                </a:solidFill>
                <a:latin typeface="Times New Roman" pitchFamily="18" charset="0"/>
                <a:cs typeface="Times New Roman" pitchFamily="18" charset="0"/>
              </a:rPr>
              <a:t>- Alexander’s </a:t>
            </a:r>
            <a:r>
              <a:rPr lang="it-IT" sz="2000" i="1" dirty="0" err="1" smtClean="0">
                <a:solidFill>
                  <a:schemeClr val="tx2">
                    <a:lumMod val="50000"/>
                  </a:schemeClr>
                </a:solidFill>
                <a:latin typeface="Times New Roman" pitchFamily="18" charset="0"/>
                <a:cs typeface="Times New Roman" pitchFamily="18" charset="0"/>
              </a:rPr>
              <a:t>Letter</a:t>
            </a:r>
            <a:r>
              <a:rPr lang="it-IT" sz="2000" i="1" dirty="0" smtClean="0">
                <a:solidFill>
                  <a:schemeClr val="tx2">
                    <a:lumMod val="50000"/>
                  </a:schemeClr>
                </a:solidFill>
                <a:latin typeface="Times New Roman" pitchFamily="18" charset="0"/>
                <a:cs typeface="Times New Roman" pitchFamily="18" charset="0"/>
              </a:rPr>
              <a:t> </a:t>
            </a:r>
            <a:r>
              <a:rPr lang="it-IT" sz="2000" i="1" dirty="0" err="1" smtClean="0">
                <a:solidFill>
                  <a:schemeClr val="tx2">
                    <a:lumMod val="50000"/>
                  </a:schemeClr>
                </a:solidFill>
                <a:latin typeface="Times New Roman" pitchFamily="18" charset="0"/>
                <a:cs typeface="Times New Roman" pitchFamily="18" charset="0"/>
              </a:rPr>
              <a:t>to</a:t>
            </a:r>
            <a:r>
              <a:rPr lang="it-IT" sz="2000" i="1" dirty="0" smtClean="0">
                <a:solidFill>
                  <a:schemeClr val="tx2">
                    <a:lumMod val="50000"/>
                  </a:schemeClr>
                </a:solidFill>
                <a:latin typeface="Times New Roman" pitchFamily="18" charset="0"/>
                <a:cs typeface="Times New Roman" pitchFamily="18" charset="0"/>
              </a:rPr>
              <a:t> </a:t>
            </a:r>
            <a:r>
              <a:rPr lang="it-IT" sz="2000" i="1" dirty="0" err="1" smtClean="0">
                <a:solidFill>
                  <a:schemeClr val="tx2">
                    <a:lumMod val="50000"/>
                  </a:schemeClr>
                </a:solidFill>
                <a:latin typeface="Times New Roman" pitchFamily="18" charset="0"/>
                <a:cs typeface="Times New Roman" pitchFamily="18" charset="0"/>
              </a:rPr>
              <a:t>Aristotle</a:t>
            </a:r>
            <a:endParaRPr lang="it-IT" sz="2000" i="1" dirty="0" smtClean="0">
              <a:solidFill>
                <a:schemeClr val="tx2">
                  <a:lumMod val="50000"/>
                </a:schemeClr>
              </a:solidFill>
              <a:latin typeface="Times New Roman" pitchFamily="18" charset="0"/>
              <a:cs typeface="Times New Roman" pitchFamily="18" charset="0"/>
            </a:endParaRPr>
          </a:p>
          <a:p>
            <a:pPr>
              <a:buNone/>
            </a:pPr>
            <a:endParaRPr lang="en-GB" dirty="0">
              <a:solidFill>
                <a:schemeClr val="tx2">
                  <a:lumMod val="50000"/>
                </a:schemeClr>
              </a:solidFill>
            </a:endParaRPr>
          </a:p>
        </p:txBody>
      </p:sp>
      <p:sp>
        <p:nvSpPr>
          <p:cNvPr id="4" name="CasellaDiTesto 3"/>
          <p:cNvSpPr txBox="1"/>
          <p:nvPr/>
        </p:nvSpPr>
        <p:spPr>
          <a:xfrm>
            <a:off x="1259632" y="4509120"/>
            <a:ext cx="7632848" cy="1846659"/>
          </a:xfrm>
          <a:prstGeom prst="rect">
            <a:avLst/>
          </a:prstGeom>
          <a:noFill/>
        </p:spPr>
        <p:txBody>
          <a:bodyPr wrap="square" rtlCol="0">
            <a:spAutoFit/>
          </a:bodyPr>
          <a:lstStyle/>
          <a:p>
            <a:r>
              <a:rPr lang="en-GB" sz="1900" u="sng" dirty="0" smtClean="0">
                <a:latin typeface="Times New Roman" pitchFamily="18" charset="0"/>
                <a:cs typeface="Times New Roman" pitchFamily="18" charset="0"/>
              </a:rPr>
              <a:t>Then the bishop said that no drop of rain ever came in that land, nor bird, nor wild beast, nor did any poisonous serpent dare to seek out the holy precincts of the Sun and the Moon. </a:t>
            </a:r>
            <a:r>
              <a:rPr lang="en-GB" sz="1900" dirty="0" smtClean="0">
                <a:latin typeface="Times New Roman" pitchFamily="18" charset="0"/>
                <a:cs typeface="Times New Roman" pitchFamily="18" charset="0"/>
              </a:rPr>
              <a:t>The bishop also said that during an eclipse, that is a waning of the Sun or Moon, the holy trees wept greatly, and were stirred with great sorrow, for they feared that their divine power would be taken. </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7632848" cy="1152128"/>
          </a:xfrm>
        </p:spPr>
        <p:txBody>
          <a:bodyPr/>
          <a:lstStyle/>
          <a:p>
            <a:pPr algn="ctr"/>
            <a:r>
              <a:rPr lang="en-GB" dirty="0" smtClean="0"/>
              <a:t>The </a:t>
            </a:r>
            <a:r>
              <a:rPr lang="en-GB" dirty="0" err="1" smtClean="0"/>
              <a:t>bisceop</a:t>
            </a:r>
            <a:endParaRPr lang="en-GB" dirty="0"/>
          </a:p>
        </p:txBody>
      </p:sp>
      <p:sp>
        <p:nvSpPr>
          <p:cNvPr id="3" name="Segnaposto contenuto 2"/>
          <p:cNvSpPr>
            <a:spLocks noGrp="1"/>
          </p:cNvSpPr>
          <p:nvPr>
            <p:ph idx="1"/>
          </p:nvPr>
        </p:nvSpPr>
        <p:spPr>
          <a:xfrm>
            <a:off x="1331640" y="1340768"/>
            <a:ext cx="7488832" cy="2952328"/>
          </a:xfrm>
        </p:spPr>
        <p:txBody>
          <a:bodyPr/>
          <a:lstStyle/>
          <a:p>
            <a:pPr marL="0" indent="0" algn="just">
              <a:buNone/>
            </a:pPr>
            <a:r>
              <a:rPr lang="en-GB" sz="2400" dirty="0" smtClean="0">
                <a:solidFill>
                  <a:schemeClr val="tx2">
                    <a:lumMod val="50000"/>
                  </a:schemeClr>
                </a:solidFill>
                <a:latin typeface="Times New Roman" pitchFamily="18" charset="0"/>
                <a:cs typeface="Times New Roman" pitchFamily="18" charset="0"/>
              </a:rPr>
              <a:t>§ 35. [...] </a:t>
            </a:r>
            <a:r>
              <a:rPr lang="en-GB" sz="2400" dirty="0" err="1" smtClean="0">
                <a:solidFill>
                  <a:schemeClr val="tx2">
                    <a:lumMod val="50000"/>
                  </a:schemeClr>
                </a:solidFill>
                <a:latin typeface="Times New Roman" pitchFamily="18" charset="0"/>
                <a:cs typeface="Times New Roman" pitchFamily="18" charset="0"/>
              </a:rPr>
              <a:t>Wæs</a:t>
            </a:r>
            <a:r>
              <a:rPr lang="en-GB" sz="2400" dirty="0" smtClean="0">
                <a:solidFill>
                  <a:schemeClr val="tx2">
                    <a:lumMod val="50000"/>
                  </a:schemeClr>
                </a:solidFill>
                <a:latin typeface="Times New Roman" pitchFamily="18" charset="0"/>
                <a:cs typeface="Times New Roman" pitchFamily="18" charset="0"/>
              </a:rPr>
              <a:t> he se </a:t>
            </a:r>
            <a:r>
              <a:rPr lang="en-GB" sz="2400" dirty="0" err="1" smtClean="0">
                <a:solidFill>
                  <a:schemeClr val="tx2">
                    <a:lumMod val="50000"/>
                  </a:schemeClr>
                </a:solidFill>
                <a:latin typeface="Times New Roman" pitchFamily="18" charset="0"/>
                <a:cs typeface="Times New Roman" pitchFamily="18" charset="0"/>
              </a:rPr>
              <a:t>bisceop</a:t>
            </a:r>
            <a:r>
              <a:rPr lang="en-GB" sz="2400" dirty="0" smtClean="0">
                <a:solidFill>
                  <a:schemeClr val="tx2">
                    <a:lumMod val="50000"/>
                  </a:schemeClr>
                </a:solidFill>
                <a:latin typeface="Times New Roman" pitchFamily="18" charset="0"/>
                <a:cs typeface="Times New Roman" pitchFamily="18" charset="0"/>
              </a:rPr>
              <a:t> .X. </a:t>
            </a:r>
            <a:r>
              <a:rPr lang="en-GB" sz="2400" dirty="0" err="1" smtClean="0">
                <a:solidFill>
                  <a:schemeClr val="tx2">
                    <a:lumMod val="50000"/>
                  </a:schemeClr>
                </a:solidFill>
                <a:latin typeface="Times New Roman" pitchFamily="18" charset="0"/>
                <a:cs typeface="Times New Roman" pitchFamily="18" charset="0"/>
              </a:rPr>
              <a:t>fota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upheah</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eall</a:t>
            </a:r>
            <a:r>
              <a:rPr lang="en-GB" sz="2400" dirty="0" smtClean="0">
                <a:solidFill>
                  <a:schemeClr val="tx2">
                    <a:lumMod val="50000"/>
                  </a:schemeClr>
                </a:solidFill>
                <a:latin typeface="Times New Roman" pitchFamily="18" charset="0"/>
                <a:cs typeface="Times New Roman" pitchFamily="18" charset="0"/>
              </a:rPr>
              <a:t> him </a:t>
            </a:r>
            <a:r>
              <a:rPr lang="en-GB" sz="2400" dirty="0" err="1" smtClean="0">
                <a:solidFill>
                  <a:schemeClr val="tx2">
                    <a:lumMod val="50000"/>
                  </a:schemeClr>
                </a:solidFill>
                <a:latin typeface="Times New Roman" pitchFamily="18" charset="0"/>
                <a:cs typeface="Times New Roman" pitchFamily="18" charset="0"/>
              </a:rPr>
              <a:t>wæs</a:t>
            </a:r>
            <a:r>
              <a:rPr lang="en-GB" sz="2400" dirty="0" smtClean="0">
                <a:solidFill>
                  <a:schemeClr val="tx2">
                    <a:lumMod val="50000"/>
                  </a:schemeClr>
                </a:solidFill>
                <a:latin typeface="Times New Roman" pitchFamily="18" charset="0"/>
                <a:cs typeface="Times New Roman" pitchFamily="18" charset="0"/>
              </a:rPr>
              <a:t> se </a:t>
            </a:r>
            <a:r>
              <a:rPr lang="en-GB" sz="2400" dirty="0" err="1" smtClean="0">
                <a:solidFill>
                  <a:schemeClr val="tx2">
                    <a:lumMod val="50000"/>
                  </a:schemeClr>
                </a:solidFill>
                <a:latin typeface="Times New Roman" pitchFamily="18" charset="0"/>
                <a:cs typeface="Times New Roman" pitchFamily="18" charset="0"/>
              </a:rPr>
              <a:t>lichoma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sweart</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buton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þæm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toþum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ða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wæron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hwite</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earan</a:t>
            </a:r>
            <a:r>
              <a:rPr lang="en-GB" sz="2400" dirty="0" smtClean="0">
                <a:solidFill>
                  <a:schemeClr val="tx2">
                    <a:lumMod val="50000"/>
                  </a:schemeClr>
                </a:solidFill>
                <a:latin typeface="Times New Roman" pitchFamily="18" charset="0"/>
                <a:cs typeface="Times New Roman" pitchFamily="18" charset="0"/>
              </a:rPr>
              <a:t> him </a:t>
            </a:r>
            <a:r>
              <a:rPr lang="en-GB" sz="2400" dirty="0" err="1" smtClean="0">
                <a:solidFill>
                  <a:schemeClr val="tx2">
                    <a:lumMod val="50000"/>
                  </a:schemeClr>
                </a:solidFill>
                <a:latin typeface="Times New Roman" pitchFamily="18" charset="0"/>
                <a:cs typeface="Times New Roman" pitchFamily="18" charset="0"/>
              </a:rPr>
              <a:t>þurh</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þyrelode</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earhringas</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onhongedon</a:t>
            </a:r>
            <a:r>
              <a:rPr lang="en-GB" sz="2400" dirty="0" smtClean="0">
                <a:solidFill>
                  <a:schemeClr val="tx2">
                    <a:lumMod val="50000"/>
                  </a:schemeClr>
                </a:solidFill>
                <a:latin typeface="Times New Roman" pitchFamily="18" charset="0"/>
                <a:cs typeface="Times New Roman" pitchFamily="18" charset="0"/>
              </a:rPr>
              <a:t> of </a:t>
            </a:r>
            <a:r>
              <a:rPr lang="en-GB" sz="2400" dirty="0" err="1" smtClean="0">
                <a:solidFill>
                  <a:schemeClr val="tx2">
                    <a:lumMod val="50000"/>
                  </a:schemeClr>
                </a:solidFill>
                <a:latin typeface="Times New Roman" pitchFamily="18" charset="0"/>
                <a:cs typeface="Times New Roman" pitchFamily="18" charset="0"/>
              </a:rPr>
              <a:t>mænigfealdan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gimcynne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geworhte</a:t>
            </a:r>
            <a:r>
              <a:rPr lang="en-GB" sz="2400" dirty="0" smtClean="0">
                <a:solidFill>
                  <a:schemeClr val="tx2">
                    <a:lumMod val="50000"/>
                  </a:schemeClr>
                </a:solidFill>
                <a:latin typeface="Times New Roman" pitchFamily="18" charset="0"/>
                <a:cs typeface="Times New Roman" pitchFamily="18" charset="0"/>
              </a:rPr>
              <a:t>, 7 he </a:t>
            </a:r>
            <a:r>
              <a:rPr lang="en-GB" sz="2400" dirty="0" err="1" smtClean="0">
                <a:solidFill>
                  <a:schemeClr val="tx2">
                    <a:lumMod val="50000"/>
                  </a:schemeClr>
                </a:solidFill>
                <a:latin typeface="Times New Roman" pitchFamily="18" charset="0"/>
                <a:cs typeface="Times New Roman" pitchFamily="18" charset="0"/>
              </a:rPr>
              <a:t>wæs</a:t>
            </a:r>
            <a:r>
              <a:rPr lang="en-GB" sz="2400" dirty="0" smtClean="0">
                <a:solidFill>
                  <a:schemeClr val="tx2">
                    <a:lumMod val="50000"/>
                  </a:schemeClr>
                </a:solidFill>
                <a:latin typeface="Times New Roman" pitchFamily="18" charset="0"/>
                <a:cs typeface="Times New Roman" pitchFamily="18" charset="0"/>
              </a:rPr>
              <a:t> mid </a:t>
            </a:r>
            <a:r>
              <a:rPr lang="en-GB" sz="2400" dirty="0" err="1" smtClean="0">
                <a:solidFill>
                  <a:schemeClr val="tx2">
                    <a:lumMod val="50000"/>
                  </a:schemeClr>
                </a:solidFill>
                <a:latin typeface="Times New Roman" pitchFamily="18" charset="0"/>
                <a:cs typeface="Times New Roman" pitchFamily="18" charset="0"/>
              </a:rPr>
              <a:t>wildeora</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fellum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gegerwed</a:t>
            </a:r>
            <a:r>
              <a:rPr lang="en-GB" sz="2400" dirty="0" smtClean="0">
                <a:solidFill>
                  <a:schemeClr val="tx2">
                    <a:lumMod val="50000"/>
                  </a:schemeClr>
                </a:solidFill>
                <a:latin typeface="Times New Roman" pitchFamily="18" charset="0"/>
                <a:cs typeface="Times New Roman" pitchFamily="18" charset="0"/>
              </a:rPr>
              <a:t>. [...]</a:t>
            </a:r>
          </a:p>
          <a:p>
            <a:pPr marL="0" indent="0" algn="just">
              <a:buNone/>
            </a:pPr>
            <a:r>
              <a:rPr lang="en-GB" sz="2400" dirty="0" smtClean="0">
                <a:solidFill>
                  <a:schemeClr val="tx2">
                    <a:lumMod val="50000"/>
                  </a:schemeClr>
                </a:solidFill>
                <a:latin typeface="Times New Roman" pitchFamily="18" charset="0"/>
                <a:cs typeface="Times New Roman" pitchFamily="18" charset="0"/>
              </a:rPr>
              <a:t>§ 39. [...]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Hæfde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se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bisceop</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þreo</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hund</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wintra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yldo</a:t>
            </a:r>
            <a:r>
              <a:rPr lang="en-GB" sz="2400" dirty="0" smtClean="0">
                <a:solidFill>
                  <a:schemeClr val="tx2">
                    <a:lumMod val="50000"/>
                  </a:schemeClr>
                </a:solidFill>
                <a:latin typeface="Times New Roman" pitchFamily="18" charset="0"/>
                <a:cs typeface="Times New Roman" pitchFamily="18" charset="0"/>
              </a:rPr>
              <a:t>.</a:t>
            </a:r>
            <a:endParaRPr lang="it-IT" sz="2400" dirty="0" smtClean="0">
              <a:solidFill>
                <a:schemeClr val="tx2">
                  <a:lumMod val="50000"/>
                </a:schemeClr>
              </a:solidFill>
              <a:latin typeface="Times New Roman" pitchFamily="18" charset="0"/>
              <a:cs typeface="Times New Roman" pitchFamily="18" charset="0"/>
            </a:endParaRPr>
          </a:p>
          <a:p>
            <a:pPr algn="r">
              <a:buNone/>
            </a:pPr>
            <a:r>
              <a:rPr lang="en-GB" sz="2000" i="1" dirty="0" smtClean="0">
                <a:latin typeface="Times New Roman" pitchFamily="18" charset="0"/>
                <a:cs typeface="Times New Roman" pitchFamily="18" charset="0"/>
              </a:rPr>
              <a:t>- Alexander’s Letter to Aristotle</a:t>
            </a:r>
            <a:endParaRPr lang="en-GB" sz="2000" i="1" dirty="0">
              <a:latin typeface="Times New Roman" pitchFamily="18" charset="0"/>
              <a:cs typeface="Times New Roman" pitchFamily="18" charset="0"/>
            </a:endParaRPr>
          </a:p>
        </p:txBody>
      </p:sp>
      <p:sp>
        <p:nvSpPr>
          <p:cNvPr id="4" name="CasellaDiTesto 3"/>
          <p:cNvSpPr txBox="1"/>
          <p:nvPr/>
        </p:nvSpPr>
        <p:spPr>
          <a:xfrm>
            <a:off x="1259632" y="4509120"/>
            <a:ext cx="7704856" cy="1938992"/>
          </a:xfrm>
          <a:prstGeom prst="rect">
            <a:avLst/>
          </a:prstGeom>
          <a:noFill/>
        </p:spPr>
        <p:txBody>
          <a:bodyPr wrap="square" rtlCol="0">
            <a:spAutoFit/>
          </a:bodyPr>
          <a:lstStyle/>
          <a:p>
            <a:r>
              <a:rPr lang="en-GB" sz="2000" dirty="0" smtClean="0">
                <a:latin typeface="Times New Roman" pitchFamily="18" charset="0"/>
                <a:cs typeface="Times New Roman" pitchFamily="18" charset="0"/>
              </a:rPr>
              <a:t>The bishop was ten feet tall </a:t>
            </a:r>
            <a:r>
              <a:rPr lang="en-GB" sz="2000" i="1" dirty="0" smtClean="0">
                <a:latin typeface="Times New Roman" pitchFamily="18" charset="0"/>
                <a:cs typeface="Times New Roman" pitchFamily="18" charset="0"/>
              </a:rPr>
              <a:t>(more or less 3 metres) </a:t>
            </a:r>
            <a:r>
              <a:rPr lang="en-GB" sz="2000" dirty="0" smtClean="0">
                <a:latin typeface="Times New Roman" pitchFamily="18" charset="0"/>
                <a:cs typeface="Times New Roman" pitchFamily="18" charset="0"/>
              </a:rPr>
              <a:t>and his entire body was black, except his teeth were white. and his ears were pierced through, and ear-rings hung down made of many kinds of jewels, and he was dressed in the skins of wild animals.</a:t>
            </a:r>
          </a:p>
          <a:p>
            <a:r>
              <a:rPr lang="en-GB" sz="2000" dirty="0" smtClean="0">
                <a:latin typeface="Times New Roman" pitchFamily="18" charset="0"/>
                <a:cs typeface="Times New Roman" pitchFamily="18" charset="0"/>
              </a:rPr>
              <a:t>The bishop was three hundred years old.</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331640" y="188640"/>
            <a:ext cx="7406640" cy="1368152"/>
          </a:xfrm>
        </p:spPr>
        <p:txBody>
          <a:bodyPr/>
          <a:lstStyle/>
          <a:p>
            <a:pPr algn="ctr"/>
            <a:r>
              <a:rPr lang="en-GB" dirty="0" smtClean="0"/>
              <a:t>A different magical force</a:t>
            </a:r>
            <a:endParaRPr lang="en-GB" dirty="0"/>
          </a:p>
        </p:txBody>
      </p:sp>
      <p:sp>
        <p:nvSpPr>
          <p:cNvPr id="3" name="Segnaposto contenuto 2"/>
          <p:cNvSpPr>
            <a:spLocks noGrp="1"/>
          </p:cNvSpPr>
          <p:nvPr>
            <p:ph type="subTitle" idx="1"/>
          </p:nvPr>
        </p:nvSpPr>
        <p:spPr>
          <a:xfrm>
            <a:off x="1331640" y="1988840"/>
            <a:ext cx="7406640" cy="4459256"/>
          </a:xfrm>
        </p:spPr>
        <p:txBody>
          <a:bodyPr>
            <a:noAutofit/>
          </a:bodyPr>
          <a:lstStyle/>
          <a:p>
            <a:pPr marL="0" indent="0" algn="just">
              <a:buNone/>
            </a:pPr>
            <a:r>
              <a:rPr lang="en-GB" sz="2400" dirty="0" smtClean="0">
                <a:solidFill>
                  <a:schemeClr val="tx2">
                    <a:lumMod val="50000"/>
                  </a:schemeClr>
                </a:solidFill>
                <a:latin typeface="Times New Roman" pitchFamily="18" charset="0"/>
                <a:cs typeface="Times New Roman" pitchFamily="18" charset="0"/>
              </a:rPr>
              <a:t>§ 20. </a:t>
            </a:r>
            <a:r>
              <a:rPr lang="en-GB" sz="2400" dirty="0" err="1" smtClean="0">
                <a:solidFill>
                  <a:schemeClr val="tx2">
                    <a:lumMod val="50000"/>
                  </a:schemeClr>
                </a:solidFill>
                <a:latin typeface="Times New Roman" pitchFamily="18" charset="0"/>
                <a:cs typeface="Times New Roman" pitchFamily="18" charset="0"/>
              </a:rPr>
              <a:t>Đonne</a:t>
            </a:r>
            <a:r>
              <a:rPr lang="en-GB" sz="2400" dirty="0" smtClean="0">
                <a:solidFill>
                  <a:schemeClr val="tx2">
                    <a:lumMod val="50000"/>
                  </a:schemeClr>
                </a:solidFill>
                <a:latin typeface="Times New Roman" pitchFamily="18" charset="0"/>
                <a:cs typeface="Times New Roman" pitchFamily="18" charset="0"/>
              </a:rPr>
              <a:t> is sum </a:t>
            </a:r>
            <a:r>
              <a:rPr lang="en-GB" sz="2400" dirty="0" err="1" smtClean="0">
                <a:solidFill>
                  <a:schemeClr val="tx2">
                    <a:lumMod val="50000"/>
                  </a:schemeClr>
                </a:solidFill>
                <a:latin typeface="Times New Roman" pitchFamily="18" charset="0"/>
                <a:cs typeface="Times New Roman" pitchFamily="18" charset="0"/>
              </a:rPr>
              <a:t>ealand</a:t>
            </a:r>
            <a:r>
              <a:rPr lang="en-GB" sz="2400" dirty="0" smtClean="0">
                <a:solidFill>
                  <a:schemeClr val="tx2">
                    <a:lumMod val="50000"/>
                  </a:schemeClr>
                </a:solidFill>
                <a:latin typeface="Times New Roman" pitchFamily="18" charset="0"/>
                <a:cs typeface="Times New Roman" pitchFamily="18" charset="0"/>
              </a:rPr>
              <a:t> on </a:t>
            </a:r>
            <a:r>
              <a:rPr lang="en-GB" sz="2400" dirty="0" err="1" smtClean="0">
                <a:solidFill>
                  <a:schemeClr val="tx2">
                    <a:lumMod val="50000"/>
                  </a:schemeClr>
                </a:solidFill>
                <a:latin typeface="Times New Roman" pitchFamily="18" charset="0"/>
                <a:cs typeface="Times New Roman" pitchFamily="18" charset="0"/>
              </a:rPr>
              <a:t>ðære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Readan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Sæ</a:t>
            </a:r>
            <a:r>
              <a:rPr lang="en-GB" sz="2400" dirty="0" smtClean="0">
                <a:solidFill>
                  <a:schemeClr val="tx2">
                    <a:lumMod val="50000"/>
                  </a:schemeClr>
                </a:solidFill>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þær</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moncynn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þæt</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mid us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Donestre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genemned</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syndon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geweaxene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swa</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u="sng"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frihteras</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fram</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ðan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heafde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oð</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ðone</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nafelan</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se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oðer</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dæl</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byð</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b="1" u="sng"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mannes</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lice </a:t>
            </a:r>
            <a:r>
              <a:rPr lang="en-GB"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gelic</a:t>
            </a:r>
            <a:r>
              <a:rPr lang="en-GB"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dirty="0" smtClean="0">
                <a:solidFill>
                  <a:schemeClr val="tx2">
                    <a:lumMod val="50000"/>
                  </a:schemeClr>
                </a:solidFill>
                <a:latin typeface="Times New Roman" pitchFamily="18" charset="0"/>
                <a:cs typeface="Times New Roman" pitchFamily="18" charset="0"/>
              </a:rPr>
              <a:t>7 hi </a:t>
            </a:r>
            <a:r>
              <a:rPr lang="en-GB" sz="2400" dirty="0" err="1" smtClean="0">
                <a:solidFill>
                  <a:schemeClr val="tx2">
                    <a:lumMod val="50000"/>
                  </a:schemeClr>
                </a:solidFill>
                <a:latin typeface="Times New Roman" pitchFamily="18" charset="0"/>
                <a:cs typeface="Times New Roman" pitchFamily="18" charset="0"/>
              </a:rPr>
              <a:t>cunnon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eall</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mennisc</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gereord</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Þonne</a:t>
            </a:r>
            <a:r>
              <a:rPr lang="en-GB" sz="2400" dirty="0" smtClean="0">
                <a:solidFill>
                  <a:schemeClr val="tx2">
                    <a:lumMod val="50000"/>
                  </a:schemeClr>
                </a:solidFill>
                <a:latin typeface="Times New Roman" pitchFamily="18" charset="0"/>
                <a:cs typeface="Times New Roman" pitchFamily="18" charset="0"/>
              </a:rPr>
              <a:t> hi </a:t>
            </a:r>
            <a:r>
              <a:rPr lang="en-GB" sz="2400" dirty="0" err="1" smtClean="0">
                <a:solidFill>
                  <a:schemeClr val="tx2">
                    <a:lumMod val="50000"/>
                  </a:schemeClr>
                </a:solidFill>
                <a:latin typeface="Times New Roman" pitchFamily="18" charset="0"/>
                <a:cs typeface="Times New Roman" pitchFamily="18" charset="0"/>
              </a:rPr>
              <a:t>fremdes</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kynnes</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mann</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geseoð</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ðonne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næmnað</a:t>
            </a:r>
            <a:r>
              <a:rPr lang="en-GB" sz="2400" dirty="0" smtClean="0">
                <a:solidFill>
                  <a:schemeClr val="tx2">
                    <a:lumMod val="50000"/>
                  </a:schemeClr>
                </a:solidFill>
                <a:latin typeface="Times New Roman" pitchFamily="18" charset="0"/>
                <a:cs typeface="Times New Roman" pitchFamily="18" charset="0"/>
              </a:rPr>
              <a:t> hi </a:t>
            </a:r>
            <a:r>
              <a:rPr lang="en-GB" sz="2400" dirty="0" err="1" smtClean="0">
                <a:solidFill>
                  <a:schemeClr val="tx2">
                    <a:lumMod val="50000"/>
                  </a:schemeClr>
                </a:solidFill>
                <a:latin typeface="Times New Roman" pitchFamily="18" charset="0"/>
                <a:cs typeface="Times New Roman" pitchFamily="18" charset="0"/>
              </a:rPr>
              <a:t>hine</a:t>
            </a:r>
            <a:r>
              <a:rPr lang="en-GB" sz="2400" dirty="0" smtClean="0">
                <a:solidFill>
                  <a:schemeClr val="tx2">
                    <a:lumMod val="50000"/>
                  </a:schemeClr>
                </a:solidFill>
                <a:latin typeface="Times New Roman" pitchFamily="18" charset="0"/>
                <a:cs typeface="Times New Roman" pitchFamily="18" charset="0"/>
              </a:rPr>
              <a:t> 7 his </a:t>
            </a:r>
            <a:r>
              <a:rPr lang="en-GB" sz="2400" dirty="0" err="1" smtClean="0">
                <a:solidFill>
                  <a:schemeClr val="tx2">
                    <a:lumMod val="50000"/>
                  </a:schemeClr>
                </a:solidFill>
                <a:latin typeface="Times New Roman" pitchFamily="18" charset="0"/>
                <a:cs typeface="Times New Roman" pitchFamily="18" charset="0"/>
              </a:rPr>
              <a:t>magas</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cuðra</a:t>
            </a:r>
            <a:r>
              <a:rPr lang="en-GB" sz="2400" dirty="0" smtClean="0">
                <a:solidFill>
                  <a:schemeClr val="tx2">
                    <a:lumMod val="50000"/>
                  </a:schemeClr>
                </a:solidFill>
                <a:latin typeface="Times New Roman" pitchFamily="18" charset="0"/>
                <a:cs typeface="Times New Roman" pitchFamily="18" charset="0"/>
              </a:rPr>
              <a:t> manna </a:t>
            </a:r>
            <a:r>
              <a:rPr lang="en-GB" sz="2400" dirty="0" err="1" smtClean="0">
                <a:solidFill>
                  <a:schemeClr val="tx2">
                    <a:lumMod val="50000"/>
                  </a:schemeClr>
                </a:solidFill>
                <a:latin typeface="Times New Roman" pitchFamily="18" charset="0"/>
                <a:cs typeface="Times New Roman" pitchFamily="18" charset="0"/>
              </a:rPr>
              <a:t>naman</a:t>
            </a:r>
            <a:r>
              <a:rPr lang="en-GB" sz="2400" dirty="0" smtClean="0">
                <a:solidFill>
                  <a:schemeClr val="tx2">
                    <a:lumMod val="50000"/>
                  </a:schemeClr>
                </a:solidFill>
                <a:latin typeface="Times New Roman" pitchFamily="18" charset="0"/>
                <a:cs typeface="Times New Roman" pitchFamily="18" charset="0"/>
              </a:rPr>
              <a:t>, 7 mid </a:t>
            </a:r>
            <a:r>
              <a:rPr lang="en-GB" sz="2400" dirty="0" err="1" smtClean="0">
                <a:solidFill>
                  <a:schemeClr val="tx2">
                    <a:lumMod val="50000"/>
                  </a:schemeClr>
                </a:solidFill>
                <a:latin typeface="Times New Roman" pitchFamily="18" charset="0"/>
                <a:cs typeface="Times New Roman" pitchFamily="18" charset="0"/>
              </a:rPr>
              <a:t>leaslicum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wordum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hine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beswicað</a:t>
            </a:r>
            <a:r>
              <a:rPr lang="en-GB" sz="2400" dirty="0" smtClean="0">
                <a:solidFill>
                  <a:schemeClr val="tx2">
                    <a:lumMod val="50000"/>
                  </a:schemeClr>
                </a:solidFill>
                <a:latin typeface="Times New Roman" pitchFamily="18" charset="0"/>
                <a:cs typeface="Times New Roman" pitchFamily="18" charset="0"/>
              </a:rPr>
              <a:t>, 7 him </a:t>
            </a:r>
            <a:r>
              <a:rPr lang="en-GB" sz="2400" dirty="0" err="1" smtClean="0">
                <a:solidFill>
                  <a:schemeClr val="tx2">
                    <a:lumMod val="50000"/>
                  </a:schemeClr>
                </a:solidFill>
                <a:latin typeface="Times New Roman" pitchFamily="18" charset="0"/>
                <a:cs typeface="Times New Roman" pitchFamily="18" charset="0"/>
              </a:rPr>
              <a:t>onfoð</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þænne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æfter</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þan</a:t>
            </a:r>
            <a:r>
              <a:rPr lang="en-GB" sz="2400" dirty="0" smtClean="0">
                <a:solidFill>
                  <a:schemeClr val="tx2">
                    <a:lumMod val="50000"/>
                  </a:schemeClr>
                </a:solidFill>
                <a:latin typeface="Times New Roman" pitchFamily="18" charset="0"/>
                <a:cs typeface="Times New Roman" pitchFamily="18" charset="0"/>
              </a:rPr>
              <a:t> hi </a:t>
            </a:r>
            <a:r>
              <a:rPr lang="en-GB" sz="2400" dirty="0" err="1" smtClean="0">
                <a:solidFill>
                  <a:schemeClr val="tx2">
                    <a:lumMod val="50000"/>
                  </a:schemeClr>
                </a:solidFill>
                <a:latin typeface="Times New Roman" pitchFamily="18" charset="0"/>
                <a:cs typeface="Times New Roman" pitchFamily="18" charset="0"/>
              </a:rPr>
              <a:t>hine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fretað</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ealne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butan</a:t>
            </a:r>
            <a:r>
              <a:rPr lang="en-GB" sz="2400" dirty="0" smtClean="0">
                <a:solidFill>
                  <a:schemeClr val="tx2">
                    <a:lumMod val="50000"/>
                  </a:schemeClr>
                </a:solidFill>
                <a:latin typeface="Times New Roman" pitchFamily="18" charset="0"/>
                <a:cs typeface="Times New Roman" pitchFamily="18" charset="0"/>
              </a:rPr>
              <a:t> his </a:t>
            </a:r>
            <a:r>
              <a:rPr lang="en-GB" sz="2400" dirty="0" err="1" smtClean="0">
                <a:solidFill>
                  <a:schemeClr val="tx2">
                    <a:lumMod val="50000"/>
                  </a:schemeClr>
                </a:solidFill>
                <a:latin typeface="Times New Roman" pitchFamily="18" charset="0"/>
                <a:cs typeface="Times New Roman" pitchFamily="18" charset="0"/>
              </a:rPr>
              <a:t>heafde</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þonne</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sittað</a:t>
            </a:r>
            <a:r>
              <a:rPr lang="en-GB" sz="2400" dirty="0" smtClean="0">
                <a:solidFill>
                  <a:schemeClr val="tx2">
                    <a:lumMod val="50000"/>
                  </a:schemeClr>
                </a:solidFill>
                <a:latin typeface="Times New Roman" pitchFamily="18" charset="0"/>
                <a:cs typeface="Times New Roman" pitchFamily="18" charset="0"/>
              </a:rPr>
              <a:t> 7 </a:t>
            </a:r>
            <a:r>
              <a:rPr lang="en-GB" sz="2400" dirty="0" err="1" smtClean="0">
                <a:solidFill>
                  <a:schemeClr val="tx2">
                    <a:lumMod val="50000"/>
                  </a:schemeClr>
                </a:solidFill>
                <a:latin typeface="Times New Roman" pitchFamily="18" charset="0"/>
                <a:cs typeface="Times New Roman" pitchFamily="18" charset="0"/>
              </a:rPr>
              <a:t>wepað</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ofer</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ðam</a:t>
            </a:r>
            <a:r>
              <a:rPr lang="en-GB" sz="2400" dirty="0" smtClean="0">
                <a:solidFill>
                  <a:schemeClr val="tx2">
                    <a:lumMod val="50000"/>
                  </a:schemeClr>
                </a:solidFill>
                <a:latin typeface="Times New Roman" pitchFamily="18" charset="0"/>
                <a:cs typeface="Times New Roman" pitchFamily="18" charset="0"/>
              </a:rPr>
              <a:t> </a:t>
            </a:r>
            <a:r>
              <a:rPr lang="en-GB" sz="2400" dirty="0" err="1" smtClean="0">
                <a:solidFill>
                  <a:schemeClr val="tx2">
                    <a:lumMod val="50000"/>
                  </a:schemeClr>
                </a:solidFill>
                <a:latin typeface="Times New Roman" pitchFamily="18" charset="0"/>
                <a:cs typeface="Times New Roman" pitchFamily="18" charset="0"/>
              </a:rPr>
              <a:t>heafde</a:t>
            </a:r>
            <a:r>
              <a:rPr lang="en-GB" sz="2400" dirty="0" smtClean="0">
                <a:solidFill>
                  <a:schemeClr val="tx2">
                    <a:lumMod val="50000"/>
                  </a:schemeClr>
                </a:solidFill>
                <a:latin typeface="Times New Roman" pitchFamily="18" charset="0"/>
                <a:cs typeface="Times New Roman" pitchFamily="18" charset="0"/>
              </a:rPr>
              <a:t>.</a:t>
            </a:r>
          </a:p>
          <a:p>
            <a:pPr marL="0" indent="0" algn="r">
              <a:buNone/>
            </a:pPr>
            <a:r>
              <a:rPr lang="en-GB" sz="2000" i="1" dirty="0" smtClean="0">
                <a:solidFill>
                  <a:schemeClr val="tx2">
                    <a:lumMod val="50000"/>
                  </a:schemeClr>
                </a:solidFill>
                <a:latin typeface="Times New Roman" pitchFamily="18" charset="0"/>
                <a:cs typeface="Times New Roman" pitchFamily="18" charset="0"/>
              </a:rPr>
              <a:t>- Wonders of the East</a:t>
            </a:r>
          </a:p>
          <a:p>
            <a:pPr marL="0" indent="0" algn="just">
              <a:buNone/>
            </a:pPr>
            <a:endParaRPr lang="it-IT" sz="2800" dirty="0" smtClean="0">
              <a:solidFill>
                <a:schemeClr val="tx2">
                  <a:lumMod val="50000"/>
                </a:schemeClr>
              </a:solidFill>
              <a:latin typeface="Times New Roman" pitchFamily="18" charset="0"/>
              <a:cs typeface="Times New Roman" pitchFamily="18" charset="0"/>
            </a:endParaRPr>
          </a:p>
          <a:p>
            <a:pPr marL="0" indent="0" algn="just">
              <a:buNone/>
            </a:pP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Screenshot (43).png"/>
          <p:cNvPicPr>
            <a:picLocks noGrp="1" noChangeAspect="1"/>
          </p:cNvPicPr>
          <p:nvPr>
            <p:ph sz="half" idx="1"/>
          </p:nvPr>
        </p:nvPicPr>
        <p:blipFill>
          <a:blip r:embed="rId2" cstate="print">
            <a:lum contrast="40000"/>
          </a:blip>
          <a:stretch>
            <a:fillRect/>
          </a:stretch>
        </p:blipFill>
        <p:spPr>
          <a:xfrm>
            <a:off x="467544" y="836712"/>
            <a:ext cx="8244017" cy="5112568"/>
          </a:xfrm>
        </p:spPr>
      </p:pic>
      <p:sp>
        <p:nvSpPr>
          <p:cNvPr id="3" name="Ovale 2"/>
          <p:cNvSpPr/>
          <p:nvPr/>
        </p:nvSpPr>
        <p:spPr>
          <a:xfrm>
            <a:off x="1187624" y="4005064"/>
            <a:ext cx="25922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1640" y="0"/>
            <a:ext cx="7406640" cy="1472184"/>
          </a:xfrm>
        </p:spPr>
        <p:txBody>
          <a:bodyPr/>
          <a:lstStyle/>
          <a:p>
            <a:pPr algn="ctr"/>
            <a:r>
              <a:rPr lang="en-GB" dirty="0" smtClean="0"/>
              <a:t>The Manuscript</a:t>
            </a:r>
            <a:endParaRPr lang="en-GB" dirty="0"/>
          </a:p>
        </p:txBody>
      </p:sp>
      <p:sp>
        <p:nvSpPr>
          <p:cNvPr id="3" name="Sottotitolo 2"/>
          <p:cNvSpPr>
            <a:spLocks noGrp="1"/>
          </p:cNvSpPr>
          <p:nvPr>
            <p:ph type="subTitle" idx="1"/>
          </p:nvPr>
        </p:nvSpPr>
        <p:spPr>
          <a:xfrm>
            <a:off x="1403648" y="1772816"/>
            <a:ext cx="7406640" cy="2520280"/>
          </a:xfrm>
        </p:spPr>
        <p:txBody>
          <a:bodyPr/>
          <a:lstStyle/>
          <a:p>
            <a:pPr algn="ctr">
              <a:spcBef>
                <a:spcPts val="1200"/>
              </a:spcBef>
            </a:pPr>
            <a:r>
              <a:rPr lang="en-GB" dirty="0" smtClean="0">
                <a:cs typeface="Times New Roman" pitchFamily="18" charset="0"/>
              </a:rPr>
              <a:t>London, British Library, MS Cotton </a:t>
            </a:r>
            <a:r>
              <a:rPr lang="en-GB" dirty="0" err="1" smtClean="0">
                <a:cs typeface="Times New Roman" pitchFamily="18" charset="0"/>
              </a:rPr>
              <a:t>Vitellius</a:t>
            </a:r>
            <a:r>
              <a:rPr lang="en-GB" dirty="0" smtClean="0">
                <a:cs typeface="Times New Roman" pitchFamily="18" charset="0"/>
              </a:rPr>
              <a:t> </a:t>
            </a:r>
            <a:r>
              <a:rPr lang="en-GB" dirty="0" err="1" smtClean="0">
                <a:cs typeface="Times New Roman" pitchFamily="18" charset="0"/>
              </a:rPr>
              <a:t>A.xv</a:t>
            </a:r>
            <a:endParaRPr lang="en-GB" dirty="0" smtClean="0">
              <a:cs typeface="Times New Roman" pitchFamily="18" charset="0"/>
            </a:endParaRPr>
          </a:p>
          <a:p>
            <a:pPr>
              <a:spcBef>
                <a:spcPts val="1200"/>
              </a:spcBef>
              <a:buClr>
                <a:schemeClr val="tx2"/>
              </a:buClr>
              <a:buFont typeface="Arial" pitchFamily="34" charset="0"/>
              <a:buChar char="•"/>
            </a:pPr>
            <a:r>
              <a:rPr lang="en-GB" sz="2400" dirty="0" smtClean="0">
                <a:cs typeface="Times New Roman" pitchFamily="18" charset="0"/>
              </a:rPr>
              <a:t> Southwick Codex</a:t>
            </a:r>
          </a:p>
          <a:p>
            <a:pPr>
              <a:spcBef>
                <a:spcPts val="1200"/>
              </a:spcBef>
              <a:buClr>
                <a:schemeClr val="tx2"/>
              </a:buClr>
              <a:buFont typeface="Arial" pitchFamily="34" charset="0"/>
              <a:buChar char="•"/>
            </a:pPr>
            <a:r>
              <a:rPr lang="en-GB" sz="2400" dirty="0" smtClean="0">
                <a:cs typeface="Times New Roman" pitchFamily="18" charset="0"/>
              </a:rPr>
              <a:t> </a:t>
            </a:r>
            <a:r>
              <a:rPr lang="en-GB" sz="2400" dirty="0" err="1" smtClean="0">
                <a:cs typeface="Times New Roman" pitchFamily="18" charset="0"/>
              </a:rPr>
              <a:t>Nowell</a:t>
            </a:r>
            <a:r>
              <a:rPr lang="en-GB" sz="2400" dirty="0" smtClean="0">
                <a:cs typeface="Times New Roman" pitchFamily="18" charset="0"/>
              </a:rPr>
              <a:t> Codex</a:t>
            </a:r>
          </a:p>
          <a:p>
            <a:pPr algn="ctr"/>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pPr>
              <a:buClr>
                <a:schemeClr val="tx2"/>
              </a:buClr>
            </a:pPr>
            <a:endParaRPr lang="en-GB" sz="2400" dirty="0" smtClean="0">
              <a:latin typeface="Times New Roman" pitchFamily="18" charset="0"/>
              <a:cs typeface="Times New Roman" pitchFamily="18" charset="0"/>
            </a:endParaRPr>
          </a:p>
        </p:txBody>
      </p:sp>
      <p:pic>
        <p:nvPicPr>
          <p:cNvPr id="9" name="Immagine 8" descr="Alexander's Letter to Aristotle _ Cotton Vitellius A.xv.png"/>
          <p:cNvPicPr>
            <a:picLocks noChangeAspect="1"/>
          </p:cNvPicPr>
          <p:nvPr/>
        </p:nvPicPr>
        <p:blipFill>
          <a:blip r:embed="rId2" cstate="print">
            <a:lum bright="10000" contrast="10000"/>
          </a:blip>
          <a:stretch>
            <a:fillRect/>
          </a:stretch>
        </p:blipFill>
        <p:spPr>
          <a:xfrm>
            <a:off x="3707904" y="3429000"/>
            <a:ext cx="4932040" cy="2563499"/>
          </a:xfrm>
          <a:prstGeom prst="rect">
            <a:avLst/>
          </a:prstGeom>
        </p:spPr>
      </p:pic>
      <p:sp>
        <p:nvSpPr>
          <p:cNvPr id="10" name="CasellaDiTesto 9"/>
          <p:cNvSpPr txBox="1"/>
          <p:nvPr/>
        </p:nvSpPr>
        <p:spPr>
          <a:xfrm>
            <a:off x="3707904" y="5949280"/>
            <a:ext cx="4896544" cy="307777"/>
          </a:xfrm>
          <a:prstGeom prst="rect">
            <a:avLst/>
          </a:prstGeom>
          <a:noFill/>
        </p:spPr>
        <p:txBody>
          <a:bodyPr wrap="square" rtlCol="0">
            <a:spAutoFit/>
          </a:bodyPr>
          <a:lstStyle/>
          <a:p>
            <a:pPr algn="ctr"/>
            <a:r>
              <a:rPr lang="en-GB" sz="1400" dirty="0" smtClean="0">
                <a:cs typeface="Times New Roman" pitchFamily="18" charset="0"/>
              </a:rPr>
              <a:t>Alexander’s Letter to Aristotle</a:t>
            </a:r>
            <a:endParaRPr lang="en-GB" sz="1400" dirty="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1547664" y="1484784"/>
            <a:ext cx="7056784" cy="4176464"/>
          </a:xfrm>
        </p:spPr>
        <p:txBody>
          <a:bodyPr>
            <a:normAutofit/>
          </a:bodyPr>
          <a:lstStyle/>
          <a:p>
            <a:pPr algn="just"/>
            <a:r>
              <a:rPr lang="en-GB" sz="2400" dirty="0" smtClean="0">
                <a:solidFill>
                  <a:schemeClr val="tx2">
                    <a:lumMod val="50000"/>
                  </a:schemeClr>
                </a:solidFill>
                <a:latin typeface="Times New Roman" pitchFamily="18" charset="0"/>
                <a:cs typeface="Times New Roman" pitchFamily="18" charset="0"/>
              </a:rPr>
              <a:t>Then there is an island in the Red Sea where there is a race of people we call </a:t>
            </a:r>
            <a:r>
              <a:rPr lang="en-GB" sz="2400" dirty="0" err="1" smtClean="0">
                <a:solidFill>
                  <a:schemeClr val="tx2">
                    <a:lumMod val="50000"/>
                  </a:schemeClr>
                </a:solidFill>
                <a:latin typeface="Times New Roman" pitchFamily="18" charset="0"/>
                <a:cs typeface="Times New Roman" pitchFamily="18" charset="0"/>
              </a:rPr>
              <a:t>Donestre</a:t>
            </a:r>
            <a:r>
              <a:rPr lang="en-GB" sz="2400" dirty="0" smtClean="0">
                <a:solidFill>
                  <a:schemeClr val="tx2">
                    <a:lumMod val="50000"/>
                  </a:schemeClr>
                </a:solidFill>
                <a:latin typeface="Times New Roman" pitchFamily="18" charset="0"/>
                <a:cs typeface="Times New Roman" pitchFamily="18" charset="0"/>
              </a:rPr>
              <a:t>, who have grown like </a:t>
            </a:r>
            <a:r>
              <a:rPr lang="en-GB" sz="2400" u="sng"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soothsayers</a:t>
            </a:r>
            <a:r>
              <a:rPr lang="en-GB" sz="2400" dirty="0" smtClean="0">
                <a:solidFill>
                  <a:schemeClr val="tx2">
                    <a:lumMod val="50000"/>
                  </a:schemeClr>
                </a:solidFill>
                <a:latin typeface="Times New Roman" pitchFamily="18" charset="0"/>
                <a:cs typeface="Times New Roman" pitchFamily="18" charset="0"/>
              </a:rPr>
              <a:t> from the head to the navel, and the other part is </a:t>
            </a:r>
            <a:r>
              <a:rPr lang="en-GB" sz="2400" u="sng"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human</a:t>
            </a:r>
            <a:r>
              <a:rPr lang="en-GB" sz="2400" dirty="0" smtClean="0">
                <a:solidFill>
                  <a:schemeClr val="tx2">
                    <a:lumMod val="50000"/>
                  </a:schemeClr>
                </a:solidFill>
                <a:latin typeface="Times New Roman" pitchFamily="18" charset="0"/>
                <a:cs typeface="Times New Roman" pitchFamily="18" charset="0"/>
              </a:rPr>
              <a:t>.  And they know all human speech. When they see someone from a foreign country, they name him and his kinsmen with the name of acquaintance, and with lying words they beguile him and capture him, and after that eat him all up except for the head, and then sit and weep over the head. </a:t>
            </a:r>
          </a:p>
          <a:p>
            <a:pPr algn="r"/>
            <a:r>
              <a:rPr lang="en-GB" sz="2000" i="1" dirty="0" smtClean="0">
                <a:solidFill>
                  <a:schemeClr val="tx2">
                    <a:lumMod val="50000"/>
                  </a:schemeClr>
                </a:solidFill>
                <a:latin typeface="Times New Roman" pitchFamily="18" charset="0"/>
                <a:cs typeface="Times New Roman" pitchFamily="18" charset="0"/>
              </a:rPr>
              <a:t>(translation by Andy Orchard)</a:t>
            </a:r>
          </a:p>
          <a:p>
            <a:pPr algn="just"/>
            <a:endParaRPr lang="en-GB" sz="2400" dirty="0" smtClean="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smtClean="0"/>
              <a:t>Conclusion</a:t>
            </a:r>
            <a:endParaRPr lang="en-GB" dirty="0"/>
          </a:p>
        </p:txBody>
      </p:sp>
      <p:sp>
        <p:nvSpPr>
          <p:cNvPr id="3" name="Segnaposto contenuto 2"/>
          <p:cNvSpPr>
            <a:spLocks noGrp="1"/>
          </p:cNvSpPr>
          <p:nvPr>
            <p:ph idx="1"/>
          </p:nvPr>
        </p:nvSpPr>
        <p:spPr>
          <a:xfrm>
            <a:off x="1331640" y="1447800"/>
            <a:ext cx="7602048" cy="4933528"/>
          </a:xfrm>
        </p:spPr>
        <p:txBody>
          <a:bodyPr>
            <a:normAutofit/>
          </a:bodyPr>
          <a:lstStyle/>
          <a:p>
            <a:pPr marL="0">
              <a:buNone/>
            </a:pPr>
            <a:r>
              <a:rPr lang="en-GB" sz="2800" dirty="0" smtClean="0">
                <a:solidFill>
                  <a:schemeClr val="tx2">
                    <a:lumMod val="75000"/>
                  </a:schemeClr>
                </a:solidFill>
                <a:latin typeface="Times New Roman" pitchFamily="18" charset="0"/>
                <a:cs typeface="Times New Roman" pitchFamily="18" charset="0"/>
              </a:rPr>
              <a:t>East as the place of the Other</a:t>
            </a:r>
          </a:p>
          <a:p>
            <a:pPr lvl="1">
              <a:buNone/>
            </a:pPr>
            <a:r>
              <a:rPr lang="en-GB" sz="2400" dirty="0" smtClean="0">
                <a:solidFill>
                  <a:schemeClr val="tx2">
                    <a:lumMod val="75000"/>
                  </a:schemeClr>
                </a:solidFill>
                <a:latin typeface="Times New Roman" pitchFamily="18" charset="0"/>
                <a:cs typeface="Times New Roman" pitchFamily="18" charset="0"/>
              </a:rPr>
              <a:t>= Other both as a monstrous entity and a divine force</a:t>
            </a:r>
          </a:p>
          <a:p>
            <a:pPr algn="ctr">
              <a:buNone/>
            </a:pPr>
            <a:endParaRPr lang="en-GB" dirty="0" smtClean="0">
              <a:solidFill>
                <a:schemeClr val="tx2">
                  <a:lumMod val="75000"/>
                </a:schemeClr>
              </a:solidFill>
              <a:latin typeface="Times New Roman" pitchFamily="18" charset="0"/>
              <a:cs typeface="Times New Roman" pitchFamily="18" charset="0"/>
            </a:endParaRPr>
          </a:p>
          <a:p>
            <a:pPr algn="ctr">
              <a:buNone/>
            </a:pPr>
            <a:r>
              <a:rPr lang="en-GB" sz="2800" dirty="0" smtClean="0">
                <a:solidFill>
                  <a:schemeClr val="tx2">
                    <a:lumMod val="75000"/>
                  </a:schemeClr>
                </a:solidFill>
                <a:latin typeface="Times New Roman" pitchFamily="18" charset="0"/>
                <a:cs typeface="Times New Roman" pitchFamily="18" charset="0"/>
              </a:rPr>
              <a:t>BUT</a:t>
            </a:r>
          </a:p>
          <a:p>
            <a:pPr>
              <a:buNone/>
            </a:pPr>
            <a:endParaRPr lang="en-GB" sz="2800" dirty="0" smtClean="0">
              <a:solidFill>
                <a:schemeClr val="tx2">
                  <a:lumMod val="75000"/>
                </a:schemeClr>
              </a:solidFill>
              <a:latin typeface="Times New Roman" pitchFamily="18" charset="0"/>
              <a:cs typeface="Times New Roman" pitchFamily="18" charset="0"/>
            </a:endParaRPr>
          </a:p>
          <a:p>
            <a:pPr marL="0" indent="0" algn="just">
              <a:buNone/>
            </a:pPr>
            <a:r>
              <a:rPr lang="en-GB" sz="2800" dirty="0" smtClean="0">
                <a:solidFill>
                  <a:schemeClr val="tx2">
                    <a:lumMod val="75000"/>
                  </a:schemeClr>
                </a:solidFill>
                <a:latin typeface="Times New Roman" pitchFamily="18" charset="0"/>
                <a:cs typeface="Times New Roman" pitchFamily="18" charset="0"/>
              </a:rPr>
              <a:t>Even if the East represents a sort of singularity, a place where magical forces can be expressed, still its wilderness has relative power and, in the end, can be </a:t>
            </a:r>
            <a:r>
              <a:rPr lang="en-GB" sz="28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tamed</a:t>
            </a:r>
            <a:r>
              <a:rPr lang="en-GB" sz="2800" dirty="0" smtClean="0">
                <a:solidFill>
                  <a:schemeClr val="tx2">
                    <a:lumMod val="75000"/>
                  </a:schemeClr>
                </a:solidFill>
                <a:latin typeface="Times New Roman" pitchFamily="18" charset="0"/>
                <a:cs typeface="Times New Roman" pitchFamily="18" charset="0"/>
              </a:rPr>
              <a:t> by the Western gaze</a:t>
            </a:r>
          </a:p>
          <a:p>
            <a:pPr marL="274320" lvl="1" indent="0" algn="just">
              <a:buNone/>
            </a:pPr>
            <a:r>
              <a:rPr lang="en-GB" sz="2400" dirty="0" smtClean="0">
                <a:solidFill>
                  <a:schemeClr val="tx2">
                    <a:lumMod val="75000"/>
                  </a:schemeClr>
                </a:solidFill>
                <a:latin typeface="Times New Roman" pitchFamily="18" charset="0"/>
                <a:cs typeface="Times New Roman" pitchFamily="18" charset="0"/>
              </a:rPr>
              <a:t>= first hints of later </a:t>
            </a:r>
            <a:r>
              <a:rPr lang="en-GB" sz="2400" dirty="0" err="1" smtClean="0">
                <a:solidFill>
                  <a:schemeClr val="tx2">
                    <a:lumMod val="75000"/>
                  </a:schemeClr>
                </a:solidFill>
                <a:latin typeface="Times New Roman" pitchFamily="18" charset="0"/>
                <a:cs typeface="Times New Roman" pitchFamily="18" charset="0"/>
              </a:rPr>
              <a:t>Orientalism</a:t>
            </a:r>
            <a:endParaRPr lang="en-GB" sz="2400" dirty="0" smtClean="0">
              <a:solidFill>
                <a:schemeClr val="tx2">
                  <a:lumMod val="75000"/>
                </a:schemeClr>
              </a:solidFill>
              <a:latin typeface="Times New Roman" pitchFamily="18" charset="0"/>
              <a:cs typeface="Times New Roman" pitchFamily="18" charset="0"/>
            </a:endParaRPr>
          </a:p>
          <a:p>
            <a:pPr>
              <a:buNone/>
            </a:pPr>
            <a:endParaRPr lang="en-GB" sz="2800" dirty="0" smtClean="0">
              <a:solidFill>
                <a:schemeClr val="tx2">
                  <a:lumMod val="75000"/>
                </a:schemeClr>
              </a:solidFill>
              <a:latin typeface="Times New Roman" pitchFamily="18" charset="0"/>
              <a:cs typeface="Times New Roman" pitchFamily="18" charset="0"/>
            </a:endParaRPr>
          </a:p>
          <a:p>
            <a:pPr algn="ctr">
              <a:buNone/>
            </a:pPr>
            <a:endParaRPr lang="en-GB"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59632" y="1844824"/>
            <a:ext cx="7560840" cy="2952328"/>
          </a:xfrm>
        </p:spPr>
        <p:txBody>
          <a:bodyPr/>
          <a:lstStyle/>
          <a:p>
            <a:pPr algn="ctr"/>
            <a:r>
              <a:rPr lang="en-GB" b="1" dirty="0" smtClean="0"/>
              <a:t>hank you </a:t>
            </a:r>
            <a:br>
              <a:rPr lang="en-GB" b="1" dirty="0" smtClean="0"/>
            </a:br>
            <a:r>
              <a:rPr lang="en-GB" b="1" dirty="0" smtClean="0"/>
              <a:t/>
            </a:r>
            <a:br>
              <a:rPr lang="en-GB" b="1" dirty="0" smtClean="0"/>
            </a:br>
            <a:r>
              <a:rPr lang="en-GB" b="1" dirty="0" smtClean="0"/>
              <a:t>for your attention</a:t>
            </a:r>
            <a:endParaRPr lang="en-GB" b="1" dirty="0"/>
          </a:p>
        </p:txBody>
      </p:sp>
      <p:pic>
        <p:nvPicPr>
          <p:cNvPr id="2050" name="Picture 2" descr="Golden Lettre Modèle Gothique T Banque D'Images Et Photos Libres De Droits.  Image 4254930."/>
          <p:cNvPicPr>
            <a:picLocks noChangeAspect="1" noChangeArrowheads="1"/>
          </p:cNvPicPr>
          <p:nvPr/>
        </p:nvPicPr>
        <p:blipFill>
          <a:blip r:embed="rId2" cstate="print"/>
          <a:srcRect/>
          <a:stretch>
            <a:fillRect/>
          </a:stretch>
        </p:blipFill>
        <p:spPr bwMode="auto">
          <a:xfrm>
            <a:off x="2195736" y="1844824"/>
            <a:ext cx="1728192" cy="17281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0"/>
            <a:ext cx="7406640" cy="836712"/>
          </a:xfrm>
        </p:spPr>
        <p:txBody>
          <a:bodyPr>
            <a:normAutofit/>
          </a:bodyPr>
          <a:lstStyle/>
          <a:p>
            <a:pPr algn="ctr"/>
            <a:r>
              <a:rPr lang="en-GB" dirty="0" smtClean="0"/>
              <a:t>References</a:t>
            </a:r>
            <a:endParaRPr lang="en-GB" dirty="0"/>
          </a:p>
        </p:txBody>
      </p:sp>
      <p:sp>
        <p:nvSpPr>
          <p:cNvPr id="3" name="Sottotitolo 2"/>
          <p:cNvSpPr>
            <a:spLocks noGrp="1"/>
          </p:cNvSpPr>
          <p:nvPr>
            <p:ph type="subTitle" idx="1"/>
          </p:nvPr>
        </p:nvSpPr>
        <p:spPr>
          <a:xfrm>
            <a:off x="1331640" y="980728"/>
            <a:ext cx="7632848" cy="5616624"/>
          </a:xfrm>
        </p:spPr>
        <p:txBody>
          <a:bodyPr>
            <a:noAutofit/>
          </a:bodyPr>
          <a:lstStyle/>
          <a:p>
            <a:r>
              <a:rPr lang="en-GB" sz="1800" dirty="0" smtClean="0">
                <a:latin typeface="Times New Roman" pitchFamily="18" charset="0"/>
                <a:cs typeface="Times New Roman" pitchFamily="18" charset="0"/>
              </a:rPr>
              <a:t>Campbell, Mary B., </a:t>
            </a:r>
            <a:r>
              <a:rPr lang="en-GB" sz="1800" i="1" dirty="0" smtClean="0">
                <a:latin typeface="Times New Roman" pitchFamily="18" charset="0"/>
                <a:cs typeface="Times New Roman" pitchFamily="18" charset="0"/>
              </a:rPr>
              <a:t>The Witness and the Other World: Exotic European Travel Writing, 400-1600</a:t>
            </a:r>
            <a:r>
              <a:rPr lang="en-GB" sz="1800" dirty="0" smtClean="0">
                <a:latin typeface="Times New Roman" pitchFamily="18" charset="0"/>
                <a:cs typeface="Times New Roman" pitchFamily="18" charset="0"/>
              </a:rPr>
              <a:t>, New York: Cornell University Press, 1988, pp. 47-86.</a:t>
            </a:r>
            <a:endParaRPr lang="it-IT" sz="1800" dirty="0" smtClean="0">
              <a:latin typeface="Times New Roman" pitchFamily="18" charset="0"/>
              <a:cs typeface="Times New Roman" pitchFamily="18" charset="0"/>
            </a:endParaRPr>
          </a:p>
          <a:p>
            <a:r>
              <a:rPr lang="en-GB" sz="1800" dirty="0" smtClean="0">
                <a:latin typeface="Times New Roman" pitchFamily="18" charset="0"/>
                <a:cs typeface="Times New Roman" pitchFamily="18" charset="0"/>
              </a:rPr>
              <a:t>Godden, </a:t>
            </a:r>
            <a:r>
              <a:rPr lang="en-GB" sz="1800" dirty="0" err="1" smtClean="0">
                <a:latin typeface="Times New Roman" pitchFamily="18" charset="0"/>
                <a:cs typeface="Times New Roman" pitchFamily="18" charset="0"/>
              </a:rPr>
              <a:t>Malcom</a:t>
            </a:r>
            <a:r>
              <a:rPr lang="en-GB" sz="1800" dirty="0" smtClean="0">
                <a:latin typeface="Times New Roman" pitchFamily="18" charset="0"/>
                <a:cs typeface="Times New Roman" pitchFamily="18" charset="0"/>
              </a:rPr>
              <a:t> and </a:t>
            </a:r>
            <a:r>
              <a:rPr lang="en-GB" sz="1800" dirty="0" err="1" smtClean="0">
                <a:latin typeface="Times New Roman" pitchFamily="18" charset="0"/>
                <a:cs typeface="Times New Roman" pitchFamily="18" charset="0"/>
              </a:rPr>
              <a:t>Lapidge</a:t>
            </a:r>
            <a:r>
              <a:rPr lang="en-GB" sz="1800" dirty="0" smtClean="0">
                <a:latin typeface="Times New Roman" pitchFamily="18" charset="0"/>
                <a:cs typeface="Times New Roman" pitchFamily="18" charset="0"/>
              </a:rPr>
              <a:t>, Michael, </a:t>
            </a:r>
            <a:r>
              <a:rPr lang="en-GB" sz="1800" i="1" dirty="0" smtClean="0">
                <a:latin typeface="Times New Roman" pitchFamily="18" charset="0"/>
                <a:cs typeface="Times New Roman" pitchFamily="18" charset="0"/>
              </a:rPr>
              <a:t>The Cambridge Companion to Old English Literature</a:t>
            </a:r>
            <a:r>
              <a:rPr lang="en-GB" sz="1800" dirty="0" smtClean="0">
                <a:latin typeface="Times New Roman" pitchFamily="18" charset="0"/>
                <a:cs typeface="Times New Roman" pitchFamily="18" charset="0"/>
              </a:rPr>
              <a:t>, Cambridge: Cambridge University Press, 2013, pp. 74-80</a:t>
            </a:r>
            <a:endParaRPr lang="it-IT" sz="1800" dirty="0" smtClean="0">
              <a:latin typeface="Times New Roman" pitchFamily="18" charset="0"/>
              <a:cs typeface="Times New Roman" pitchFamily="18" charset="0"/>
            </a:endParaRPr>
          </a:p>
          <a:p>
            <a:r>
              <a:rPr lang="en-GB" sz="1800" dirty="0" err="1" smtClean="0">
                <a:latin typeface="Times New Roman" pitchFamily="18" charset="0"/>
                <a:cs typeface="Times New Roman" pitchFamily="18" charset="0"/>
              </a:rPr>
              <a:t>Heide</a:t>
            </a:r>
            <a:r>
              <a:rPr lang="en-GB" sz="1800" dirty="0" smtClean="0">
                <a:latin typeface="Times New Roman" pitchFamily="18" charset="0"/>
                <a:cs typeface="Times New Roman" pitchFamily="18" charset="0"/>
              </a:rPr>
              <a:t>, Estes, “Wonders and Wisdom: Anglo-Saxons and the East”, </a:t>
            </a:r>
            <a:r>
              <a:rPr lang="en-GB" sz="1800" i="1" dirty="0" smtClean="0">
                <a:latin typeface="Times New Roman" pitchFamily="18" charset="0"/>
                <a:cs typeface="Times New Roman" pitchFamily="18" charset="0"/>
              </a:rPr>
              <a:t>English Studies</a:t>
            </a:r>
            <a:r>
              <a:rPr lang="en-GB" sz="1800" dirty="0" smtClean="0">
                <a:latin typeface="Times New Roman" pitchFamily="18" charset="0"/>
                <a:cs typeface="Times New Roman" pitchFamily="18" charset="0"/>
              </a:rPr>
              <a:t>, Vol. 91 No.4 (2010), pp. 360-373.</a:t>
            </a:r>
            <a:endParaRPr lang="it-IT" sz="1800" dirty="0" smtClean="0">
              <a:latin typeface="Times New Roman" pitchFamily="18" charset="0"/>
              <a:cs typeface="Times New Roman" pitchFamily="18" charset="0"/>
            </a:endParaRPr>
          </a:p>
          <a:p>
            <a:r>
              <a:rPr lang="en-GB" sz="1800" dirty="0" err="1" smtClean="0">
                <a:latin typeface="Times New Roman" pitchFamily="18" charset="0"/>
                <a:cs typeface="Times New Roman" pitchFamily="18" charset="0"/>
              </a:rPr>
              <a:t>Mittman</a:t>
            </a:r>
            <a:r>
              <a:rPr lang="en-GB" sz="1800" dirty="0" smtClean="0">
                <a:latin typeface="Times New Roman" pitchFamily="18" charset="0"/>
                <a:cs typeface="Times New Roman" pitchFamily="18" charset="0"/>
              </a:rPr>
              <a:t>, </a:t>
            </a:r>
            <a:r>
              <a:rPr lang="en-GB" sz="1800" dirty="0" err="1" smtClean="0">
                <a:latin typeface="Times New Roman" pitchFamily="18" charset="0"/>
                <a:cs typeface="Times New Roman" pitchFamily="18" charset="0"/>
              </a:rPr>
              <a:t>Asa</a:t>
            </a:r>
            <a:r>
              <a:rPr lang="en-GB" sz="1800" dirty="0" smtClean="0">
                <a:latin typeface="Times New Roman" pitchFamily="18" charset="0"/>
                <a:cs typeface="Times New Roman" pitchFamily="18" charset="0"/>
              </a:rPr>
              <a:t> S., “Are the ‘monstrous races’ races?”, </a:t>
            </a:r>
            <a:r>
              <a:rPr lang="en-GB" sz="1800" i="1" dirty="0" err="1" smtClean="0">
                <a:latin typeface="Times New Roman" pitchFamily="18" charset="0"/>
                <a:cs typeface="Times New Roman" pitchFamily="18" charset="0"/>
              </a:rPr>
              <a:t>Postmedieval</a:t>
            </a:r>
            <a:r>
              <a:rPr lang="en-GB" sz="1800" i="1" dirty="0" smtClean="0">
                <a:latin typeface="Times New Roman" pitchFamily="18" charset="0"/>
                <a:cs typeface="Times New Roman" pitchFamily="18" charset="0"/>
              </a:rPr>
              <a:t>: a Journal of Medieval Cultural Studies</a:t>
            </a:r>
            <a:r>
              <a:rPr lang="en-GB" sz="1800" dirty="0" smtClean="0">
                <a:latin typeface="Times New Roman" pitchFamily="18" charset="0"/>
                <a:cs typeface="Times New Roman" pitchFamily="18" charset="0"/>
              </a:rPr>
              <a:t>, Vol. 6 No.1 (2015), pp. 36–51.</a:t>
            </a:r>
            <a:endParaRPr lang="it-IT" sz="1800" dirty="0" smtClean="0">
              <a:latin typeface="Times New Roman" pitchFamily="18" charset="0"/>
              <a:cs typeface="Times New Roman" pitchFamily="18" charset="0"/>
            </a:endParaRPr>
          </a:p>
          <a:p>
            <a:r>
              <a:rPr lang="en-GB" sz="1800" dirty="0" smtClean="0">
                <a:latin typeface="Times New Roman" pitchFamily="18" charset="0"/>
                <a:cs typeface="Times New Roman" pitchFamily="18" charset="0"/>
              </a:rPr>
              <a:t>Orchard, Andy, </a:t>
            </a:r>
            <a:r>
              <a:rPr lang="en-GB" sz="1800" i="1" dirty="0" smtClean="0">
                <a:latin typeface="Times New Roman" pitchFamily="18" charset="0"/>
                <a:cs typeface="Times New Roman" pitchFamily="18" charset="0"/>
              </a:rPr>
              <a:t>Pride and Prodigies: Studies in the Monsters of the Beowulf-Manuscrip</a:t>
            </a:r>
            <a:r>
              <a:rPr lang="en-GB" sz="1800" dirty="0" smtClean="0">
                <a:latin typeface="Times New Roman" pitchFamily="18" charset="0"/>
                <a:cs typeface="Times New Roman" pitchFamily="18" charset="0"/>
              </a:rPr>
              <a:t>t, Cambridge: D.S. Brewer, 1995.</a:t>
            </a:r>
            <a:endParaRPr lang="it-IT" sz="1800" dirty="0" smtClean="0">
              <a:latin typeface="Times New Roman" pitchFamily="18" charset="0"/>
              <a:cs typeface="Times New Roman" pitchFamily="18" charset="0"/>
            </a:endParaRPr>
          </a:p>
          <a:p>
            <a:r>
              <a:rPr lang="en-GB" sz="1800" dirty="0" smtClean="0">
                <a:latin typeface="Times New Roman" pitchFamily="18" charset="0"/>
                <a:cs typeface="Times New Roman" pitchFamily="18" charset="0"/>
              </a:rPr>
              <a:t>Pick, Lucy K., “Edward Said, </a:t>
            </a:r>
            <a:r>
              <a:rPr lang="en-GB" sz="1800" i="1" dirty="0" err="1" smtClean="0">
                <a:latin typeface="Times New Roman" pitchFamily="18" charset="0"/>
                <a:cs typeface="Times New Roman" pitchFamily="18" charset="0"/>
              </a:rPr>
              <a:t>Orientalism</a:t>
            </a:r>
            <a:r>
              <a:rPr lang="en-GB" sz="1800" dirty="0" smtClean="0">
                <a:latin typeface="Times New Roman" pitchFamily="18" charset="0"/>
                <a:cs typeface="Times New Roman" pitchFamily="18" charset="0"/>
              </a:rPr>
              <a:t> and the Middle Ages”, Medieval Encounters, Vol. 5 No. 3 (1999), pp. 265-271.</a:t>
            </a:r>
            <a:endParaRPr lang="it-IT" sz="1800" dirty="0" smtClean="0">
              <a:latin typeface="Times New Roman" pitchFamily="18" charset="0"/>
              <a:cs typeface="Times New Roman" pitchFamily="18" charset="0"/>
            </a:endParaRPr>
          </a:p>
          <a:p>
            <a:r>
              <a:rPr lang="en-GB" sz="1800" dirty="0" err="1" smtClean="0">
                <a:latin typeface="Times New Roman" pitchFamily="18" charset="0"/>
                <a:cs typeface="Times New Roman" pitchFamily="18" charset="0"/>
              </a:rPr>
              <a:t>Rypins</a:t>
            </a:r>
            <a:r>
              <a:rPr lang="en-GB" sz="1800" dirty="0" smtClean="0">
                <a:latin typeface="Times New Roman" pitchFamily="18" charset="0"/>
                <a:cs typeface="Times New Roman" pitchFamily="18" charset="0"/>
              </a:rPr>
              <a:t>, Stanley, </a:t>
            </a:r>
            <a:r>
              <a:rPr lang="en-GB" sz="1800" i="1" dirty="0" smtClean="0">
                <a:latin typeface="Times New Roman" pitchFamily="18" charset="0"/>
                <a:cs typeface="Times New Roman" pitchFamily="18" charset="0"/>
              </a:rPr>
              <a:t>Three Old English Prose Texts in Ms. Cotton </a:t>
            </a:r>
            <a:r>
              <a:rPr lang="en-GB" sz="1800" i="1" dirty="0" err="1" smtClean="0">
                <a:latin typeface="Times New Roman" pitchFamily="18" charset="0"/>
                <a:cs typeface="Times New Roman" pitchFamily="18" charset="0"/>
              </a:rPr>
              <a:t>Vitellius</a:t>
            </a:r>
            <a:r>
              <a:rPr lang="en-GB" sz="1800" i="1" dirty="0" smtClean="0">
                <a:latin typeface="Times New Roman" pitchFamily="18" charset="0"/>
                <a:cs typeface="Times New Roman" pitchFamily="18" charset="0"/>
              </a:rPr>
              <a:t> A. Xv</a:t>
            </a:r>
            <a:r>
              <a:rPr lang="en-GB" sz="1800" dirty="0" smtClean="0">
                <a:latin typeface="Times New Roman" pitchFamily="18" charset="0"/>
                <a:cs typeface="Times New Roman" pitchFamily="18" charset="0"/>
              </a:rPr>
              <a:t>, London: Oxford University Press, 1924.</a:t>
            </a:r>
            <a:endParaRPr lang="it-IT" sz="1800" dirty="0" smtClean="0">
              <a:latin typeface="Times New Roman" pitchFamily="18" charset="0"/>
              <a:cs typeface="Times New Roman" pitchFamily="18" charset="0"/>
            </a:endParaRPr>
          </a:p>
          <a:p>
            <a:r>
              <a:rPr lang="it-IT" sz="1800" dirty="0" err="1" smtClean="0">
                <a:latin typeface="Times New Roman" pitchFamily="18" charset="0"/>
                <a:cs typeface="Times New Roman" pitchFamily="18" charset="0"/>
              </a:rPr>
              <a:t>Said</a:t>
            </a:r>
            <a:r>
              <a:rPr lang="it-IT" sz="1800" dirty="0" smtClean="0">
                <a:latin typeface="Times New Roman" pitchFamily="18" charset="0"/>
                <a:cs typeface="Times New Roman" pitchFamily="18" charset="0"/>
              </a:rPr>
              <a:t>, Edward W., </a:t>
            </a:r>
            <a:r>
              <a:rPr lang="it-IT" sz="1800" i="1" dirty="0" smtClean="0">
                <a:latin typeface="Times New Roman" pitchFamily="18" charset="0"/>
                <a:cs typeface="Times New Roman" pitchFamily="18" charset="0"/>
              </a:rPr>
              <a:t>Orientalismo</a:t>
            </a:r>
            <a:r>
              <a:rPr lang="it-IT" sz="1800" dirty="0" smtClean="0">
                <a:latin typeface="Times New Roman" pitchFamily="18" charset="0"/>
                <a:cs typeface="Times New Roman" pitchFamily="18" charset="0"/>
              </a:rPr>
              <a:t>, Milano: Feltrinelli, 2019.</a:t>
            </a:r>
          </a:p>
          <a:p>
            <a:r>
              <a:rPr lang="en-GB" sz="1800" dirty="0" smtClean="0">
                <a:latin typeface="Times New Roman" pitchFamily="18" charset="0"/>
                <a:cs typeface="Times New Roman" pitchFamily="18" charset="0"/>
              </a:rPr>
              <a:t>Wang, I-Chun, “Alexander the Great, </a:t>
            </a:r>
            <a:r>
              <a:rPr lang="en-GB" sz="1800" dirty="0" err="1" smtClean="0">
                <a:latin typeface="Times New Roman" pitchFamily="18" charset="0"/>
                <a:cs typeface="Times New Roman" pitchFamily="18" charset="0"/>
              </a:rPr>
              <a:t>Prester</a:t>
            </a:r>
            <a:r>
              <a:rPr lang="en-GB" sz="1800" dirty="0" smtClean="0">
                <a:latin typeface="Times New Roman" pitchFamily="18" charset="0"/>
                <a:cs typeface="Times New Roman" pitchFamily="18" charset="0"/>
              </a:rPr>
              <a:t> John, Strabo of </a:t>
            </a:r>
            <a:r>
              <a:rPr lang="en-GB" sz="1800" dirty="0" err="1" smtClean="0">
                <a:latin typeface="Times New Roman" pitchFamily="18" charset="0"/>
                <a:cs typeface="Times New Roman" pitchFamily="18" charset="0"/>
              </a:rPr>
              <a:t>Amasia</a:t>
            </a:r>
            <a:r>
              <a:rPr lang="en-GB" sz="1800" dirty="0" smtClean="0">
                <a:latin typeface="Times New Roman" pitchFamily="18" charset="0"/>
                <a:cs typeface="Times New Roman" pitchFamily="18" charset="0"/>
              </a:rPr>
              <a:t>, and Wonders of the East”, </a:t>
            </a:r>
            <a:r>
              <a:rPr lang="en-GB" sz="1800" i="1" dirty="0" err="1" smtClean="0">
                <a:latin typeface="Times New Roman" pitchFamily="18" charset="0"/>
                <a:cs typeface="Times New Roman" pitchFamily="18" charset="0"/>
              </a:rPr>
              <a:t>CLCWeb</a:t>
            </a:r>
            <a:r>
              <a:rPr lang="en-GB" sz="1800" i="1" dirty="0" smtClean="0">
                <a:latin typeface="Times New Roman" pitchFamily="18" charset="0"/>
                <a:cs typeface="Times New Roman" pitchFamily="18" charset="0"/>
              </a:rPr>
              <a:t>: Comparative Literature and Culture</a:t>
            </a:r>
            <a:r>
              <a:rPr lang="en-GB" sz="1800" dirty="0" smtClean="0">
                <a:latin typeface="Times New Roman" pitchFamily="18" charset="0"/>
                <a:cs typeface="Times New Roman" pitchFamily="18" charset="0"/>
              </a:rPr>
              <a:t>, Vol. 14 No. 5 (2012).</a:t>
            </a:r>
            <a:endParaRPr lang="it-IT" sz="1800" dirty="0" smtClean="0">
              <a:latin typeface="Times New Roman" pitchFamily="18" charset="0"/>
              <a:cs typeface="Times New Roman" pitchFamily="18" charset="0"/>
            </a:endParaRPr>
          </a:p>
          <a:p>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0"/>
            <a:ext cx="7406640" cy="1268760"/>
          </a:xfrm>
        </p:spPr>
        <p:txBody>
          <a:bodyPr/>
          <a:lstStyle/>
          <a:p>
            <a:pPr algn="ctr"/>
            <a:r>
              <a:rPr lang="en-GB" dirty="0" smtClean="0"/>
              <a:t>Sources</a:t>
            </a:r>
            <a:endParaRPr lang="en-GB" dirty="0"/>
          </a:p>
        </p:txBody>
      </p:sp>
      <p:sp>
        <p:nvSpPr>
          <p:cNvPr id="3" name="Sottotitolo 2"/>
          <p:cNvSpPr>
            <a:spLocks noGrp="1"/>
          </p:cNvSpPr>
          <p:nvPr>
            <p:ph type="subTitle" idx="1"/>
          </p:nvPr>
        </p:nvSpPr>
        <p:spPr>
          <a:xfrm>
            <a:off x="5796136" y="1988840"/>
            <a:ext cx="3096344" cy="2160240"/>
          </a:xfrm>
        </p:spPr>
        <p:txBody>
          <a:bodyPr>
            <a:normAutofit/>
          </a:bodyPr>
          <a:lstStyle/>
          <a:p>
            <a:pPr algn="r"/>
            <a:r>
              <a:rPr lang="en-GB" dirty="0" smtClean="0">
                <a:cs typeface="Times New Roman" pitchFamily="18" charset="0"/>
              </a:rPr>
              <a:t>Both </a:t>
            </a:r>
            <a:r>
              <a:rPr lang="en-GB" i="1" dirty="0" smtClean="0">
                <a:cs typeface="Times New Roman" pitchFamily="18" charset="0"/>
              </a:rPr>
              <a:t>Wonders of the East</a:t>
            </a:r>
            <a:r>
              <a:rPr lang="en-GB" dirty="0" smtClean="0">
                <a:cs typeface="Times New Roman" pitchFamily="18" charset="0"/>
              </a:rPr>
              <a:t> and </a:t>
            </a:r>
            <a:r>
              <a:rPr lang="en-GB" i="1" dirty="0" smtClean="0">
                <a:cs typeface="Times New Roman" pitchFamily="18" charset="0"/>
              </a:rPr>
              <a:t>Alexander’s Letter to Aristotle</a:t>
            </a:r>
            <a:r>
              <a:rPr lang="en-GB" dirty="0" smtClean="0">
                <a:cs typeface="Times New Roman" pitchFamily="18" charset="0"/>
              </a:rPr>
              <a:t> are </a:t>
            </a:r>
            <a:r>
              <a:rPr lang="en-GB" u="sng" dirty="0" smtClean="0">
                <a:effectLst>
                  <a:outerShdw blurRad="38100" dist="38100" dir="2700000" algn="tl">
                    <a:srgbClr val="000000">
                      <a:alpha val="43137"/>
                    </a:srgbClr>
                  </a:outerShdw>
                </a:effectLst>
                <a:cs typeface="Times New Roman" pitchFamily="18" charset="0"/>
              </a:rPr>
              <a:t>translations</a:t>
            </a:r>
            <a:r>
              <a:rPr lang="en-GB" dirty="0" smtClean="0">
                <a:cs typeface="Times New Roman" pitchFamily="18" charset="0"/>
              </a:rPr>
              <a:t> from Latin sources</a:t>
            </a:r>
          </a:p>
          <a:p>
            <a:endParaRPr lang="en-GB" dirty="0">
              <a:cs typeface="Times New Roman" pitchFamily="18" charset="0"/>
            </a:endParaRPr>
          </a:p>
        </p:txBody>
      </p:sp>
      <p:pic>
        <p:nvPicPr>
          <p:cNvPr id="4" name="Immagine 3" descr="Cotton Tiberius B V _ 78v.png"/>
          <p:cNvPicPr>
            <a:picLocks noChangeAspect="1"/>
          </p:cNvPicPr>
          <p:nvPr/>
        </p:nvPicPr>
        <p:blipFill>
          <a:blip r:embed="rId2" cstate="print">
            <a:lum bright="10000" contrast="20000"/>
          </a:blip>
          <a:srcRect b="3794"/>
          <a:stretch>
            <a:fillRect/>
          </a:stretch>
        </p:blipFill>
        <p:spPr>
          <a:xfrm>
            <a:off x="1331640" y="1628800"/>
            <a:ext cx="4320480" cy="4536504"/>
          </a:xfrm>
          <a:prstGeom prst="rect">
            <a:avLst/>
          </a:prstGeom>
        </p:spPr>
      </p:pic>
      <p:sp>
        <p:nvSpPr>
          <p:cNvPr id="6" name="CasellaDiTesto 5"/>
          <p:cNvSpPr txBox="1"/>
          <p:nvPr/>
        </p:nvSpPr>
        <p:spPr>
          <a:xfrm>
            <a:off x="1331640" y="6165304"/>
            <a:ext cx="4320480" cy="307777"/>
          </a:xfrm>
          <a:prstGeom prst="rect">
            <a:avLst/>
          </a:prstGeom>
          <a:noFill/>
        </p:spPr>
        <p:txBody>
          <a:bodyPr wrap="square" rtlCol="0">
            <a:spAutoFit/>
          </a:bodyPr>
          <a:lstStyle/>
          <a:p>
            <a:pPr algn="ctr"/>
            <a:r>
              <a:rPr lang="en-GB" sz="1400" dirty="0" smtClean="0">
                <a:cs typeface="Times New Roman" pitchFamily="18" charset="0"/>
              </a:rPr>
              <a:t>London, British Library, MS Cotton Tiberius </a:t>
            </a:r>
            <a:r>
              <a:rPr lang="en-GB" sz="1400" dirty="0" err="1" smtClean="0">
                <a:cs typeface="Times New Roman" pitchFamily="18" charset="0"/>
              </a:rPr>
              <a:t>B.v</a:t>
            </a:r>
            <a:r>
              <a:rPr lang="en-GB" sz="1400" dirty="0" smtClean="0">
                <a:cs typeface="Times New Roman" pitchFamily="18" charset="0"/>
              </a:rPr>
              <a:t>, 78v</a:t>
            </a:r>
            <a:endParaRPr lang="en-GB" sz="1400" dirty="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0"/>
            <a:ext cx="7632848" cy="980728"/>
          </a:xfrm>
        </p:spPr>
        <p:txBody>
          <a:bodyPr/>
          <a:lstStyle/>
          <a:p>
            <a:pPr algn="ctr"/>
            <a:r>
              <a:rPr lang="en-GB" dirty="0" smtClean="0"/>
              <a:t>Geographical areas</a:t>
            </a:r>
            <a:endParaRPr lang="en-GB" dirty="0"/>
          </a:p>
        </p:txBody>
      </p:sp>
      <p:pic>
        <p:nvPicPr>
          <p:cNvPr id="8" name="Segnaposto contenuto 7" descr="Cotton_world_map.jpg"/>
          <p:cNvPicPr>
            <a:picLocks noGrp="1" noChangeAspect="1"/>
          </p:cNvPicPr>
          <p:nvPr>
            <p:ph idx="1"/>
          </p:nvPr>
        </p:nvPicPr>
        <p:blipFill>
          <a:blip r:embed="rId2" cstate="print"/>
          <a:stretch>
            <a:fillRect/>
          </a:stretch>
        </p:blipFill>
        <p:spPr>
          <a:xfrm>
            <a:off x="2771800" y="913991"/>
            <a:ext cx="4733143" cy="5755369"/>
          </a:xfrm>
        </p:spPr>
      </p:pic>
      <p:sp>
        <p:nvSpPr>
          <p:cNvPr id="9" name="CasellaDiTesto 8"/>
          <p:cNvSpPr txBox="1"/>
          <p:nvPr/>
        </p:nvSpPr>
        <p:spPr>
          <a:xfrm>
            <a:off x="7812360" y="980728"/>
            <a:ext cx="1008112" cy="923330"/>
          </a:xfrm>
          <a:prstGeom prst="rect">
            <a:avLst/>
          </a:prstGeom>
          <a:noFill/>
        </p:spPr>
        <p:txBody>
          <a:bodyPr wrap="square" rtlCol="0">
            <a:spAutoFit/>
          </a:bodyPr>
          <a:lstStyle/>
          <a:p>
            <a:pPr algn="ctr"/>
            <a:r>
              <a:rPr lang="en-GB" dirty="0" smtClean="0">
                <a:solidFill>
                  <a:schemeClr val="tx2"/>
                </a:solidFill>
              </a:rPr>
              <a:t>India and Arabia</a:t>
            </a:r>
            <a:endParaRPr lang="en-GB" dirty="0">
              <a:solidFill>
                <a:schemeClr val="tx2"/>
              </a:solidFill>
            </a:endParaRPr>
          </a:p>
        </p:txBody>
      </p:sp>
      <p:cxnSp>
        <p:nvCxnSpPr>
          <p:cNvPr id="11" name="Connettore 2 10"/>
          <p:cNvCxnSpPr/>
          <p:nvPr/>
        </p:nvCxnSpPr>
        <p:spPr>
          <a:xfrm flipV="1">
            <a:off x="5436096" y="1340768"/>
            <a:ext cx="2592288"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259632" y="6021288"/>
            <a:ext cx="1224136" cy="369332"/>
          </a:xfrm>
          <a:prstGeom prst="rect">
            <a:avLst/>
          </a:prstGeom>
          <a:noFill/>
        </p:spPr>
        <p:txBody>
          <a:bodyPr wrap="square" rtlCol="0">
            <a:spAutoFit/>
          </a:bodyPr>
          <a:lstStyle/>
          <a:p>
            <a:r>
              <a:rPr lang="en-GB" dirty="0" smtClean="0">
                <a:solidFill>
                  <a:schemeClr val="tx2"/>
                </a:solidFill>
              </a:rPr>
              <a:t>Britannia</a:t>
            </a:r>
            <a:endParaRPr lang="en-GB" dirty="0">
              <a:solidFill>
                <a:schemeClr val="tx2"/>
              </a:solidFill>
            </a:endParaRPr>
          </a:p>
        </p:txBody>
      </p:sp>
      <p:cxnSp>
        <p:nvCxnSpPr>
          <p:cNvPr id="15" name="Connettore 2 14"/>
          <p:cNvCxnSpPr/>
          <p:nvPr/>
        </p:nvCxnSpPr>
        <p:spPr>
          <a:xfrm flipH="1">
            <a:off x="2267744" y="5661248"/>
            <a:ext cx="12961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611560" y="188640"/>
            <a:ext cx="3810000" cy="979974"/>
          </a:xfrm>
        </p:spPr>
        <p:txBody>
          <a:bodyPr/>
          <a:lstStyle/>
          <a:p>
            <a:r>
              <a:rPr lang="en-GB" dirty="0" smtClean="0"/>
              <a:t>Alexander the great and the east</a:t>
            </a:r>
            <a:endParaRPr lang="en-GB" dirty="0"/>
          </a:p>
        </p:txBody>
      </p:sp>
      <p:pic>
        <p:nvPicPr>
          <p:cNvPr id="6" name="Segnaposto contenuto 5" descr="mappa storica zanichelli.jpg"/>
          <p:cNvPicPr>
            <a:picLocks noGrp="1" noChangeAspect="1"/>
          </p:cNvPicPr>
          <p:nvPr>
            <p:ph sz="half" idx="1"/>
          </p:nvPr>
        </p:nvPicPr>
        <p:blipFill>
          <a:blip r:embed="rId2" cstate="print"/>
          <a:stretch>
            <a:fillRect/>
          </a:stretch>
        </p:blipFill>
        <p:spPr>
          <a:xfrm>
            <a:off x="611560" y="1124744"/>
            <a:ext cx="7992888" cy="536665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en-GB" dirty="0" smtClean="0"/>
              <a:t>Representation of the </a:t>
            </a:r>
            <a:br>
              <a:rPr lang="en-GB" dirty="0" smtClean="0"/>
            </a:br>
            <a:r>
              <a:rPr lang="en-GB" dirty="0" smtClean="0"/>
              <a:t>Eastern Body</a:t>
            </a:r>
            <a:endParaRPr lang="en-GB" dirty="0"/>
          </a:p>
        </p:txBody>
      </p:sp>
      <p:sp>
        <p:nvSpPr>
          <p:cNvPr id="3" name="Sottotitolo 2"/>
          <p:cNvSpPr>
            <a:spLocks noGrp="1"/>
          </p:cNvSpPr>
          <p:nvPr>
            <p:ph type="subTitle" idx="1"/>
          </p:nvPr>
        </p:nvSpPr>
        <p:spPr>
          <a:xfrm>
            <a:off x="1403648" y="2204864"/>
            <a:ext cx="7406640" cy="4032448"/>
          </a:xfrm>
        </p:spPr>
        <p:txBody>
          <a:bodyPr>
            <a:normAutofit/>
          </a:bodyPr>
          <a:lstStyle/>
          <a:p>
            <a:r>
              <a:rPr lang="en-GB" dirty="0" smtClean="0"/>
              <a:t>Representation of the Other as a way to determine the Self through opposition</a:t>
            </a:r>
          </a:p>
          <a:p>
            <a:endParaRPr lang="en-GB" dirty="0" smtClean="0"/>
          </a:p>
          <a:p>
            <a:pPr algn="ctr"/>
            <a:r>
              <a:rPr lang="en-GB" dirty="0" smtClean="0"/>
              <a:t>but</a:t>
            </a:r>
          </a:p>
          <a:p>
            <a:pPr algn="ctr"/>
            <a:endParaRPr lang="en-GB" dirty="0" smtClean="0"/>
          </a:p>
          <a:p>
            <a:r>
              <a:rPr lang="en-GB" dirty="0" smtClean="0"/>
              <a:t>Two different kinds of representation:</a:t>
            </a:r>
          </a:p>
          <a:p>
            <a:pPr>
              <a:buClr>
                <a:schemeClr val="tx2"/>
              </a:buClr>
              <a:buFont typeface="Courier New" pitchFamily="49" charset="0"/>
              <a:buChar char="o"/>
            </a:pPr>
            <a:r>
              <a:rPr lang="en-GB" dirty="0" smtClean="0"/>
              <a:t> alterity as </a:t>
            </a:r>
            <a:r>
              <a:rPr lang="en-GB" dirty="0" smtClean="0">
                <a:effectLst>
                  <a:outerShdw blurRad="38100" dist="38100" dir="2700000" algn="tl">
                    <a:srgbClr val="000000">
                      <a:alpha val="43137"/>
                    </a:srgbClr>
                  </a:outerShdw>
                </a:effectLst>
              </a:rPr>
              <a:t>monstrosity</a:t>
            </a:r>
          </a:p>
          <a:p>
            <a:pPr>
              <a:buClr>
                <a:schemeClr val="tx2"/>
              </a:buClr>
              <a:buFont typeface="Courier New" pitchFamily="49" charset="0"/>
              <a:buChar char="o"/>
            </a:pPr>
            <a:r>
              <a:rPr lang="en-GB" dirty="0" smtClean="0"/>
              <a:t> alterity as </a:t>
            </a:r>
            <a:r>
              <a:rPr lang="en-GB" dirty="0" smtClean="0">
                <a:effectLst>
                  <a:outerShdw blurRad="38100" dist="38100" dir="2700000" algn="tl">
                    <a:srgbClr val="000000">
                      <a:alpha val="43137"/>
                    </a:srgbClr>
                  </a:outerShdw>
                </a:effectLst>
              </a:rPr>
              <a:t>marvel </a:t>
            </a:r>
            <a:r>
              <a:rPr lang="en-GB" dirty="0" smtClean="0"/>
              <a:t>and almost </a:t>
            </a:r>
            <a:r>
              <a:rPr lang="en-GB" dirty="0" smtClean="0">
                <a:effectLst>
                  <a:outerShdw blurRad="38100" dist="38100" dir="2700000" algn="tl">
                    <a:srgbClr val="000000">
                      <a:alpha val="43137"/>
                    </a:srgbClr>
                  </a:outerShdw>
                </a:effectLst>
              </a:rPr>
              <a:t>deity</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260648"/>
            <a:ext cx="7406640" cy="1472184"/>
          </a:xfrm>
        </p:spPr>
        <p:txBody>
          <a:bodyPr/>
          <a:lstStyle/>
          <a:p>
            <a:pPr algn="ctr"/>
            <a:r>
              <a:rPr lang="en-GB" dirty="0" smtClean="0"/>
              <a:t>Monstrosity</a:t>
            </a:r>
            <a:endParaRPr lang="en-GB" dirty="0"/>
          </a:p>
        </p:txBody>
      </p:sp>
      <p:sp>
        <p:nvSpPr>
          <p:cNvPr id="3" name="Sottotitolo 2"/>
          <p:cNvSpPr>
            <a:spLocks noGrp="1"/>
          </p:cNvSpPr>
          <p:nvPr>
            <p:ph type="subTitle" idx="1"/>
          </p:nvPr>
        </p:nvSpPr>
        <p:spPr>
          <a:xfrm>
            <a:off x="1403648" y="2132856"/>
            <a:ext cx="7488832" cy="4176464"/>
          </a:xfrm>
        </p:spPr>
        <p:txBody>
          <a:bodyPr/>
          <a:lstStyle/>
          <a:p>
            <a:r>
              <a:rPr lang="en-GB" dirty="0" smtClean="0"/>
              <a:t>Monstrosity as something that goes against Creation and against the divine order of the world</a:t>
            </a:r>
          </a:p>
          <a:p>
            <a:endParaRPr lang="en-GB" dirty="0" smtClean="0"/>
          </a:p>
          <a:p>
            <a:r>
              <a:rPr lang="en-GB" dirty="0" smtClean="0"/>
              <a:t>Two kinds of monstrosity:</a:t>
            </a:r>
          </a:p>
          <a:p>
            <a:pPr>
              <a:buClr>
                <a:schemeClr val="tx2"/>
              </a:buClr>
              <a:buFont typeface="Courier New" pitchFamily="49" charset="0"/>
              <a:buChar char="o"/>
            </a:pPr>
            <a:r>
              <a:rPr lang="en-GB" dirty="0" smtClean="0"/>
              <a:t> Blurred boundaries between the animal reign and the human reign</a:t>
            </a:r>
          </a:p>
          <a:p>
            <a:pPr>
              <a:buClr>
                <a:schemeClr val="tx2"/>
              </a:buClr>
              <a:buFont typeface="Courier New" pitchFamily="49" charset="0"/>
              <a:buChar char="o"/>
            </a:pPr>
            <a:r>
              <a:rPr lang="en-GB" dirty="0" smtClean="0"/>
              <a:t> Humans not shaped on God’s shape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188640"/>
            <a:ext cx="7406640" cy="1008112"/>
          </a:xfrm>
        </p:spPr>
        <p:txBody>
          <a:bodyPr>
            <a:normAutofit/>
          </a:bodyPr>
          <a:lstStyle/>
          <a:p>
            <a:pPr algn="ctr"/>
            <a:r>
              <a:rPr lang="en-GB" dirty="0" smtClean="0"/>
              <a:t>Half human and half animal</a:t>
            </a:r>
            <a:endParaRPr lang="en-GB" dirty="0"/>
          </a:p>
        </p:txBody>
      </p:sp>
      <p:sp>
        <p:nvSpPr>
          <p:cNvPr id="5" name="Sottotitolo 4"/>
          <p:cNvSpPr>
            <a:spLocks noGrp="1"/>
          </p:cNvSpPr>
          <p:nvPr>
            <p:ph type="subTitle" idx="1"/>
          </p:nvPr>
        </p:nvSpPr>
        <p:spPr>
          <a:xfrm>
            <a:off x="1331640" y="1772816"/>
            <a:ext cx="7406640" cy="2304256"/>
          </a:xfrm>
        </p:spPr>
        <p:txBody>
          <a:bodyPr>
            <a:normAutofit/>
          </a:bodyPr>
          <a:lstStyle/>
          <a:p>
            <a:pPr algn="just"/>
            <a:r>
              <a:rPr lang="it-IT" dirty="0" smtClean="0">
                <a:solidFill>
                  <a:schemeClr val="tx2">
                    <a:lumMod val="50000"/>
                  </a:schemeClr>
                </a:solidFill>
                <a:latin typeface="Times New Roman" pitchFamily="18" charset="0"/>
                <a:cs typeface="Times New Roman" pitchFamily="18" charset="0"/>
              </a:rPr>
              <a:t>§</a:t>
            </a:r>
            <a:r>
              <a:rPr lang="it-IT" sz="2400" dirty="0" smtClean="0">
                <a:solidFill>
                  <a:schemeClr val="tx2">
                    <a:lumMod val="50000"/>
                  </a:schemeClr>
                </a:solidFill>
                <a:latin typeface="Times New Roman" pitchFamily="18" charset="0"/>
                <a:cs typeface="Times New Roman" pitchFamily="18" charset="0"/>
              </a:rPr>
              <a:t>12. </a:t>
            </a:r>
            <a:r>
              <a:rPr lang="it-IT" sz="2400" dirty="0" err="1" smtClean="0">
                <a:solidFill>
                  <a:schemeClr val="tx2">
                    <a:lumMod val="50000"/>
                  </a:schemeClr>
                </a:solidFill>
                <a:latin typeface="Times New Roman" pitchFamily="18" charset="0"/>
                <a:cs typeface="Times New Roman" pitchFamily="18" charset="0"/>
              </a:rPr>
              <a:t>Ciconia</a:t>
            </a:r>
            <a:r>
              <a:rPr lang="it-IT" sz="2400" dirty="0" smtClean="0">
                <a:solidFill>
                  <a:schemeClr val="tx2">
                    <a:lumMod val="50000"/>
                  </a:schemeClr>
                </a:solidFill>
                <a:latin typeface="Times New Roman" pitchFamily="18" charset="0"/>
                <a:cs typeface="Times New Roman" pitchFamily="18" charset="0"/>
              </a:rPr>
              <a:t> in Gallia </a:t>
            </a:r>
            <a:r>
              <a:rPr lang="it-IT" sz="2400" dirty="0" err="1" smtClean="0">
                <a:solidFill>
                  <a:schemeClr val="tx2">
                    <a:lumMod val="50000"/>
                  </a:schemeClr>
                </a:solidFill>
                <a:latin typeface="Times New Roman" pitchFamily="18" charset="0"/>
                <a:cs typeface="Times New Roman" pitchFamily="18" charset="0"/>
              </a:rPr>
              <a:t>hatte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þet</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land</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þær</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beoð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men</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acenned</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þreosellices</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hiwes</a:t>
            </a:r>
            <a:r>
              <a:rPr lang="it-IT" sz="2400" dirty="0" smtClean="0">
                <a:solidFill>
                  <a:schemeClr val="tx2">
                    <a:lumMod val="50000"/>
                  </a:schemeClr>
                </a:solidFill>
                <a:latin typeface="Times New Roman" pitchFamily="18" charset="0"/>
                <a:cs typeface="Times New Roman" pitchFamily="18" charset="0"/>
              </a:rPr>
              <a:t>, </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þara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heafda</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beoð</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gemona</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swa</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leona</a:t>
            </a:r>
            <a:r>
              <a:rPr lang="it-IT" sz="2400" b="1" dirty="0" smtClean="0">
                <a:solidFill>
                  <a:schemeClr val="tx2">
                    <a:lumMod val="50000"/>
                  </a:schemeClr>
                </a:solidFill>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heafdo</a:t>
            </a:r>
            <a:r>
              <a:rPr lang="it-IT" sz="2400" dirty="0" smtClean="0">
                <a:solidFill>
                  <a:schemeClr val="tx2">
                    <a:lumMod val="50000"/>
                  </a:schemeClr>
                </a:solidFill>
                <a:latin typeface="Times New Roman" pitchFamily="18" charset="0"/>
                <a:cs typeface="Times New Roman" pitchFamily="18" charset="0"/>
              </a:rPr>
              <a:t>, and </a:t>
            </a:r>
            <a:r>
              <a:rPr lang="it-IT" sz="2400" dirty="0" err="1" smtClean="0">
                <a:solidFill>
                  <a:schemeClr val="tx2">
                    <a:lumMod val="50000"/>
                  </a:schemeClr>
                </a:solidFill>
                <a:latin typeface="Times New Roman" pitchFamily="18" charset="0"/>
                <a:cs typeface="Times New Roman" pitchFamily="18" charset="0"/>
              </a:rPr>
              <a:t>hi</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beoð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twentiges</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fota</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lange</a:t>
            </a:r>
            <a:r>
              <a:rPr lang="it-IT" sz="2400" dirty="0" smtClean="0">
                <a:solidFill>
                  <a:schemeClr val="tx2">
                    <a:lumMod val="50000"/>
                  </a:schemeClr>
                </a:solidFill>
                <a:latin typeface="Times New Roman" pitchFamily="18" charset="0"/>
                <a:cs typeface="Times New Roman" pitchFamily="18" charset="0"/>
              </a:rPr>
              <a:t> and </a:t>
            </a:r>
            <a:r>
              <a:rPr lang="it-IT" sz="2400" dirty="0" err="1" smtClean="0">
                <a:solidFill>
                  <a:schemeClr val="tx2">
                    <a:lumMod val="50000"/>
                  </a:schemeClr>
                </a:solidFill>
                <a:latin typeface="Times New Roman" pitchFamily="18" charset="0"/>
                <a:cs typeface="Times New Roman" pitchFamily="18" charset="0"/>
              </a:rPr>
              <a:t>hig</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habbað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micelne</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muð</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swa</a:t>
            </a:r>
            <a:r>
              <a:rPr lang="it-IT" sz="2400" dirty="0" smtClean="0">
                <a:solidFill>
                  <a:schemeClr val="tx2">
                    <a:lumMod val="50000"/>
                  </a:schemeClr>
                </a:solidFill>
                <a:latin typeface="Times New Roman" pitchFamily="18" charset="0"/>
                <a:cs typeface="Times New Roman" pitchFamily="18" charset="0"/>
              </a:rPr>
              <a:t> </a:t>
            </a:r>
            <a:r>
              <a:rPr lang="it-IT" sz="2400" dirty="0" err="1" smtClean="0">
                <a:solidFill>
                  <a:schemeClr val="tx2">
                    <a:lumMod val="50000"/>
                  </a:schemeClr>
                </a:solidFill>
                <a:latin typeface="Times New Roman" pitchFamily="18" charset="0"/>
                <a:cs typeface="Times New Roman" pitchFamily="18" charset="0"/>
              </a:rPr>
              <a:t>fann</a:t>
            </a:r>
            <a:r>
              <a:rPr lang="it-IT" sz="2400" dirty="0" smtClean="0">
                <a:solidFill>
                  <a:schemeClr val="tx2">
                    <a:lumMod val="50000"/>
                  </a:schemeClr>
                </a:solidFill>
                <a:latin typeface="Times New Roman" pitchFamily="18" charset="0"/>
                <a:cs typeface="Times New Roman" pitchFamily="18" charset="0"/>
              </a:rPr>
              <a:t>. […]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Þas</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beoð</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menn</a:t>
            </a:r>
            <a:r>
              <a:rPr lang="it-IT"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gewenede</a:t>
            </a:r>
            <a:r>
              <a:rPr lang="it-IT" sz="24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r"/>
            <a:r>
              <a:rPr lang="en-GB" sz="2000" i="1" dirty="0" smtClean="0">
                <a:solidFill>
                  <a:schemeClr val="tx2">
                    <a:lumMod val="50000"/>
                  </a:schemeClr>
                </a:solidFill>
                <a:latin typeface="Times New Roman" pitchFamily="18" charset="0"/>
                <a:cs typeface="Times New Roman" pitchFamily="18" charset="0"/>
              </a:rPr>
              <a:t>- Wonders of the East</a:t>
            </a:r>
            <a:endParaRPr lang="en-GB" sz="2000" i="1" dirty="0">
              <a:solidFill>
                <a:schemeClr val="tx2">
                  <a:lumMod val="50000"/>
                </a:schemeClr>
              </a:solidFill>
              <a:latin typeface="Times New Roman" pitchFamily="18" charset="0"/>
              <a:cs typeface="Times New Roman" pitchFamily="18" charset="0"/>
            </a:endParaRPr>
          </a:p>
        </p:txBody>
      </p:sp>
      <p:sp>
        <p:nvSpPr>
          <p:cNvPr id="6" name="CasellaDiTesto 5"/>
          <p:cNvSpPr txBox="1"/>
          <p:nvPr/>
        </p:nvSpPr>
        <p:spPr>
          <a:xfrm>
            <a:off x="1403648" y="4437112"/>
            <a:ext cx="7416824" cy="1631216"/>
          </a:xfrm>
          <a:prstGeom prst="rect">
            <a:avLst/>
          </a:prstGeom>
          <a:noFill/>
        </p:spPr>
        <p:txBody>
          <a:bodyPr wrap="square" rtlCol="0">
            <a:spAutoFit/>
          </a:bodyPr>
          <a:lstStyle/>
          <a:p>
            <a:r>
              <a:rPr lang="en-GB" sz="2000" dirty="0" smtClean="0">
                <a:latin typeface="Times New Roman" pitchFamily="18" charset="0"/>
                <a:cs typeface="Times New Roman" pitchFamily="18" charset="0"/>
              </a:rPr>
              <a:t>There is a land called </a:t>
            </a:r>
            <a:r>
              <a:rPr lang="en-GB" sz="2000" dirty="0" err="1" smtClean="0">
                <a:latin typeface="Times New Roman" pitchFamily="18" charset="0"/>
                <a:cs typeface="Times New Roman" pitchFamily="18" charset="0"/>
              </a:rPr>
              <a:t>Ciconia</a:t>
            </a:r>
            <a:r>
              <a:rPr lang="en-GB" sz="2000" dirty="0" smtClean="0">
                <a:latin typeface="Times New Roman" pitchFamily="18" charset="0"/>
                <a:cs typeface="Times New Roman" pitchFamily="18" charset="0"/>
              </a:rPr>
              <a:t> in Gallia, where people are born of three colours, </a:t>
            </a:r>
            <a:r>
              <a:rPr lang="en-GB" sz="2000" u="sng" dirty="0" smtClean="0">
                <a:latin typeface="Times New Roman" pitchFamily="18" charset="0"/>
                <a:cs typeface="Times New Roman" pitchFamily="18" charset="0"/>
              </a:rPr>
              <a:t>whose heads have manes like lions’ heads</a:t>
            </a:r>
            <a:r>
              <a:rPr lang="en-GB" sz="2000" dirty="0" smtClean="0">
                <a:latin typeface="Times New Roman" pitchFamily="18" charset="0"/>
                <a:cs typeface="Times New Roman" pitchFamily="18" charset="0"/>
              </a:rPr>
              <a:t>, and they are twenty feet tall, and have mouths as big as fans. [...] </a:t>
            </a:r>
            <a:r>
              <a:rPr lang="en-GB" sz="2000" u="sng" dirty="0" smtClean="0">
                <a:latin typeface="Times New Roman" pitchFamily="18" charset="0"/>
                <a:cs typeface="Times New Roman" pitchFamily="18" charset="0"/>
              </a:rPr>
              <a:t>They are thought to be men.</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403648" y="260648"/>
            <a:ext cx="7478648" cy="1008112"/>
          </a:xfrm>
        </p:spPr>
        <p:txBody>
          <a:bodyPr/>
          <a:lstStyle/>
          <a:p>
            <a:pPr algn="ctr"/>
            <a:r>
              <a:rPr lang="en-GB" dirty="0" smtClean="0"/>
              <a:t>Half human and half animal</a:t>
            </a:r>
            <a:endParaRPr lang="en-GB" dirty="0"/>
          </a:p>
        </p:txBody>
      </p:sp>
      <p:sp>
        <p:nvSpPr>
          <p:cNvPr id="5" name="Sottotitolo 4"/>
          <p:cNvSpPr>
            <a:spLocks noGrp="1"/>
          </p:cNvSpPr>
          <p:nvPr>
            <p:ph type="subTitle" idx="1"/>
          </p:nvPr>
        </p:nvSpPr>
        <p:spPr>
          <a:xfrm>
            <a:off x="1331640" y="1844824"/>
            <a:ext cx="7488832" cy="2592288"/>
          </a:xfrm>
        </p:spPr>
        <p:txBody>
          <a:bodyPr>
            <a:normAutofit/>
          </a:bodyPr>
          <a:lstStyle/>
          <a:p>
            <a:pPr algn="just"/>
            <a:r>
              <a:rPr lang="it-IT" sz="2400" dirty="0" smtClean="0">
                <a:latin typeface="Times New Roman" pitchFamily="18" charset="0"/>
                <a:cs typeface="Times New Roman" pitchFamily="18" charset="0"/>
              </a:rPr>
              <a:t>§ 17.  […] 7 </a:t>
            </a:r>
            <a:r>
              <a:rPr lang="it-IT" sz="2400" dirty="0" err="1" smtClean="0">
                <a:latin typeface="Times New Roman" pitchFamily="18" charset="0"/>
                <a:cs typeface="Times New Roman" pitchFamily="18" charset="0"/>
              </a:rPr>
              <a:t>þær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beoð</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kende</a:t>
            </a:r>
            <a:r>
              <a:rPr lang="it-IT" sz="2400" dirty="0" smtClean="0">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Homodubii</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þæt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byð</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twylice</a:t>
            </a:r>
            <a:r>
              <a:rPr lang="it-IT" sz="2400" dirty="0" smtClean="0">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Hi</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beoþ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oð</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ðene</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nafelan</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on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menniscum</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gescape</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7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syððan</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on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eoseles</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gescape</a:t>
            </a:r>
            <a:r>
              <a:rPr lang="it-IT" sz="2400" dirty="0" smtClean="0">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hi</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habbað</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long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sceancan</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swa</a:t>
            </a:r>
            <a:r>
              <a:rPr lang="it-IT"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400" b="1" dirty="0" err="1" smtClean="0">
                <a:effectLst>
                  <a:outerShdw blurRad="38100" dist="38100" dir="2700000" algn="tl">
                    <a:srgbClr val="000000">
                      <a:alpha val="43137"/>
                    </a:srgbClr>
                  </a:outerShdw>
                </a:effectLst>
                <a:latin typeface="Times New Roman" pitchFamily="18" charset="0"/>
                <a:cs typeface="Times New Roman" pitchFamily="18" charset="0"/>
              </a:rPr>
              <a:t>fugelas</a:t>
            </a:r>
            <a:r>
              <a:rPr lang="it-IT" sz="2400" dirty="0" smtClean="0">
                <a:latin typeface="Times New Roman" pitchFamily="18" charset="0"/>
                <a:cs typeface="Times New Roman" pitchFamily="18" charset="0"/>
              </a:rPr>
              <a:t> 7 </a:t>
            </a:r>
            <a:r>
              <a:rPr lang="it-IT" sz="2400" dirty="0" err="1" smtClean="0">
                <a:latin typeface="Times New Roman" pitchFamily="18" charset="0"/>
                <a:cs typeface="Times New Roman" pitchFamily="18" charset="0"/>
              </a:rPr>
              <a:t>liðelice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stefne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Gyf</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hi</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hwylcne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mon</a:t>
            </a:r>
            <a:r>
              <a:rPr lang="it-IT" sz="2400" dirty="0" smtClean="0">
                <a:latin typeface="Times New Roman" pitchFamily="18" charset="0"/>
                <a:cs typeface="Times New Roman" pitchFamily="18" charset="0"/>
              </a:rPr>
              <a:t> on </a:t>
            </a:r>
            <a:r>
              <a:rPr lang="it-IT" sz="2400" dirty="0" err="1" smtClean="0">
                <a:latin typeface="Times New Roman" pitchFamily="18" charset="0"/>
                <a:cs typeface="Times New Roman" pitchFamily="18" charset="0"/>
              </a:rPr>
              <a:t>ðam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landum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ongitað</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oððe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geseoð</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þonne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feorriað</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hi</a:t>
            </a:r>
            <a:r>
              <a:rPr lang="it-IT" sz="2400" dirty="0" smtClean="0">
                <a:latin typeface="Times New Roman" pitchFamily="18" charset="0"/>
                <a:cs typeface="Times New Roman" pitchFamily="18" charset="0"/>
              </a:rPr>
              <a:t> 7 </a:t>
            </a:r>
            <a:r>
              <a:rPr lang="it-IT" sz="2400" dirty="0" err="1" smtClean="0">
                <a:latin typeface="Times New Roman" pitchFamily="18" charset="0"/>
                <a:cs typeface="Times New Roman" pitchFamily="18" charset="0"/>
              </a:rPr>
              <a:t>fleoð</a:t>
            </a:r>
            <a:r>
              <a:rPr lang="it-IT" sz="2400" dirty="0" smtClean="0">
                <a:latin typeface="Times New Roman" pitchFamily="18" charset="0"/>
                <a:cs typeface="Times New Roman" pitchFamily="18" charset="0"/>
              </a:rPr>
              <a:t>.</a:t>
            </a:r>
          </a:p>
          <a:p>
            <a:pPr algn="r"/>
            <a:r>
              <a:rPr lang="it-IT" sz="2000" i="1" dirty="0" smtClean="0">
                <a:latin typeface="Times New Roman" pitchFamily="18" charset="0"/>
                <a:cs typeface="Times New Roman" pitchFamily="18" charset="0"/>
              </a:rPr>
              <a:t>- </a:t>
            </a:r>
            <a:r>
              <a:rPr lang="it-IT" sz="2000" i="1" dirty="0" err="1" smtClean="0">
                <a:latin typeface="Times New Roman" pitchFamily="18" charset="0"/>
                <a:cs typeface="Times New Roman" pitchFamily="18" charset="0"/>
              </a:rPr>
              <a:t>Wonders</a:t>
            </a:r>
            <a:r>
              <a:rPr lang="it-IT" sz="2000" i="1" dirty="0" smtClean="0">
                <a:latin typeface="Times New Roman" pitchFamily="18" charset="0"/>
                <a:cs typeface="Times New Roman" pitchFamily="18" charset="0"/>
              </a:rPr>
              <a:t> </a:t>
            </a:r>
            <a:r>
              <a:rPr lang="it-IT" sz="2000" i="1" dirty="0" err="1" smtClean="0">
                <a:latin typeface="Times New Roman" pitchFamily="18" charset="0"/>
                <a:cs typeface="Times New Roman" pitchFamily="18" charset="0"/>
              </a:rPr>
              <a:t>of</a:t>
            </a:r>
            <a:r>
              <a:rPr lang="it-IT" sz="2000" i="1" dirty="0" smtClean="0">
                <a:latin typeface="Times New Roman" pitchFamily="18" charset="0"/>
                <a:cs typeface="Times New Roman" pitchFamily="18" charset="0"/>
              </a:rPr>
              <a:t> the East</a:t>
            </a:r>
            <a:r>
              <a:rPr lang="it-IT" sz="2400" i="1" dirty="0" smtClean="0">
                <a:latin typeface="Times New Roman" pitchFamily="18" charset="0"/>
                <a:cs typeface="Times New Roman" pitchFamily="18" charset="0"/>
              </a:rPr>
              <a:t> </a:t>
            </a:r>
          </a:p>
          <a:p>
            <a:endParaRPr lang="en-GB" dirty="0">
              <a:latin typeface="Times New Roman" pitchFamily="18" charset="0"/>
              <a:cs typeface="Times New Roman" pitchFamily="18" charset="0"/>
            </a:endParaRPr>
          </a:p>
        </p:txBody>
      </p:sp>
      <p:sp>
        <p:nvSpPr>
          <p:cNvPr id="7" name="CasellaDiTesto 6"/>
          <p:cNvSpPr txBox="1"/>
          <p:nvPr/>
        </p:nvSpPr>
        <p:spPr>
          <a:xfrm>
            <a:off x="1403648" y="4581128"/>
            <a:ext cx="7488832" cy="1631216"/>
          </a:xfrm>
          <a:prstGeom prst="rect">
            <a:avLst/>
          </a:prstGeom>
          <a:noFill/>
        </p:spPr>
        <p:txBody>
          <a:bodyPr wrap="square" rtlCol="0">
            <a:spAutoFit/>
          </a:bodyPr>
          <a:lstStyle/>
          <a:p>
            <a:r>
              <a:rPr lang="en-GB" sz="2000" dirty="0" smtClean="0">
                <a:latin typeface="Times New Roman" pitchFamily="18" charset="0"/>
                <a:cs typeface="Times New Roman" pitchFamily="18" charset="0"/>
              </a:rPr>
              <a:t>There are born there </a:t>
            </a:r>
            <a:r>
              <a:rPr lang="en-GB" sz="2000" i="1" u="sng" dirty="0" err="1" smtClean="0">
                <a:latin typeface="Times New Roman" pitchFamily="18" charset="0"/>
                <a:cs typeface="Times New Roman" pitchFamily="18" charset="0"/>
              </a:rPr>
              <a:t>Homodubii</a:t>
            </a:r>
            <a:r>
              <a:rPr lang="en-GB" sz="2000" dirty="0" smtClean="0">
                <a:latin typeface="Times New Roman" pitchFamily="18" charset="0"/>
                <a:cs typeface="Times New Roman" pitchFamily="18" charset="0"/>
              </a:rPr>
              <a:t>, that is ‘doubtful ones’. </a:t>
            </a:r>
            <a:r>
              <a:rPr lang="en-GB" sz="2000" u="sng" dirty="0" smtClean="0">
                <a:latin typeface="Times New Roman" pitchFamily="18" charset="0"/>
                <a:cs typeface="Times New Roman" pitchFamily="18" charset="0"/>
              </a:rPr>
              <a:t>They have a human shape to the navel and below that the shape of a donkey, and they have long legs like birds</a:t>
            </a:r>
            <a:r>
              <a:rPr lang="en-GB" sz="2000" dirty="0" smtClean="0">
                <a:latin typeface="Times New Roman" pitchFamily="18" charset="0"/>
                <a:cs typeface="Times New Roman" pitchFamily="18" charset="0"/>
              </a:rPr>
              <a:t>, and a soft voice. If they see or perceive anyone in those lands, they run far off and flee.</a:t>
            </a:r>
          </a:p>
          <a:p>
            <a:pPr algn="r"/>
            <a:r>
              <a:rPr lang="en-GB" i="1" dirty="0" smtClean="0">
                <a:latin typeface="Times New Roman" pitchFamily="18" charset="0"/>
                <a:cs typeface="Times New Roman" pitchFamily="18" charset="0"/>
              </a:rPr>
              <a:t>(translation by Andy Orchard)</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736</TotalTime>
  <Words>1859</Words>
  <Application>Microsoft Office PowerPoint</Application>
  <PresentationFormat>Presentazione su schermo (4:3)</PresentationFormat>
  <Paragraphs>105</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Solstizio</vt:lpstr>
      <vt:lpstr>Marvels and Monstrosity</vt:lpstr>
      <vt:lpstr>The Manuscript</vt:lpstr>
      <vt:lpstr>Sources</vt:lpstr>
      <vt:lpstr>Geographical areas</vt:lpstr>
      <vt:lpstr>Alexander the great and the east</vt:lpstr>
      <vt:lpstr>Representation of the  Eastern Body</vt:lpstr>
      <vt:lpstr>Monstrosity</vt:lpstr>
      <vt:lpstr>Half human and half animal</vt:lpstr>
      <vt:lpstr>Half human and half animal</vt:lpstr>
      <vt:lpstr>Half human and half animal</vt:lpstr>
      <vt:lpstr>So God created mankind in his own image,     in the image of God he created them;     male and female he created them.  </vt:lpstr>
      <vt:lpstr>Not in His own image</vt:lpstr>
      <vt:lpstr>Not in His own image</vt:lpstr>
      <vt:lpstr>Marvels</vt:lpstr>
      <vt:lpstr>The cave of the God</vt:lpstr>
      <vt:lpstr>The Trees of the Moon and the Sun</vt:lpstr>
      <vt:lpstr>The bisceop</vt:lpstr>
      <vt:lpstr>A different magical force</vt:lpstr>
      <vt:lpstr>Diapositiva 19</vt:lpstr>
      <vt:lpstr>Diapositiva 20</vt:lpstr>
      <vt:lpstr>Conclusion</vt:lpstr>
      <vt:lpstr>hank you   for your attention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Lucrezia Scarpa</cp:lastModifiedBy>
  <cp:revision>74</cp:revision>
  <dcterms:modified xsi:type="dcterms:W3CDTF">2020-12-14T15:30:43Z</dcterms:modified>
</cp:coreProperties>
</file>