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258" r:id="rId4"/>
    <p:sldId id="259" r:id="rId5"/>
    <p:sldId id="261" r:id="rId6"/>
    <p:sldId id="262" r:id="rId7"/>
    <p:sldId id="263" r:id="rId8"/>
    <p:sldId id="264" r:id="rId9"/>
    <p:sldId id="265" r:id="rId10"/>
    <p:sldId id="267" r:id="rId11"/>
    <p:sldId id="268" r:id="rId12"/>
    <p:sldId id="269" r:id="rId13"/>
    <p:sldId id="270" r:id="rId14"/>
    <p:sldId id="266" r:id="rId15"/>
    <p:sldId id="271" r:id="rId16"/>
    <p:sldId id="272" r:id="rId17"/>
    <p:sldId id="273" r:id="rId18"/>
    <p:sldId id="274" r:id="rId19"/>
    <p:sldId id="275" r:id="rId20"/>
    <p:sldId id="276" r:id="rId21"/>
    <p:sldId id="277" r:id="rId22"/>
    <p:sldId id="279" r:id="rId23"/>
    <p:sldId id="280" r:id="rId24"/>
    <p:sldId id="278" r:id="rId25"/>
    <p:sldId id="28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UdMO" lastIdx="5" clrIdx="0">
    <p:extLst>
      <p:ext uri="{19B8F6BF-5375-455C-9EA6-DF929625EA0E}">
        <p15:presenceInfo xmlns:p15="http://schemas.microsoft.com/office/powerpoint/2012/main" userId="Utente di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91447"/>
  </p:normalViewPr>
  <p:slideViewPr>
    <p:cSldViewPr snapToGrid="0" snapToObjects="1">
      <p:cViewPr varScale="1">
        <p:scale>
          <a:sx n="87" d="100"/>
          <a:sy n="87" d="100"/>
        </p:scale>
        <p:origin x="3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5T15:45:56.756" idx="4">
    <p:pos x="6710" y="364"/>
    <p:text>a seabird, "sule" in Italian.</p:text>
    <p:extLst>
      <p:ext uri="{C676402C-5697-4E1C-873F-D02D1690AC5C}">
        <p15:threadingInfo xmlns:p15="http://schemas.microsoft.com/office/powerpoint/2012/main" timeZoneBias="-60"/>
      </p:ext>
    </p:extLst>
  </p:cm>
  <p:cm authorId="1" dt="2020-12-05T15:48:19.529" idx="5">
    <p:pos x="7014" y="667"/>
    <p:text>"chiurlo" in Italian, another seabird.</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B5056-C52B-CB48-B3EC-37B11DFB3129}" type="datetimeFigureOut">
              <a:rPr lang="it-IT" smtClean="0"/>
              <a:t>18/12/20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D2E13-4FF8-264A-88F9-8DC540C0A774}" type="slidenum">
              <a:rPr lang="it-IT" smtClean="0"/>
              <a:t>‹N›</a:t>
            </a:fld>
            <a:endParaRPr lang="it-IT"/>
          </a:p>
        </p:txBody>
      </p:sp>
    </p:spTree>
    <p:extLst>
      <p:ext uri="{BB962C8B-B14F-4D97-AF65-F5344CB8AC3E}">
        <p14:creationId xmlns:p14="http://schemas.microsoft.com/office/powerpoint/2010/main" val="2971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16</a:t>
            </a:fld>
            <a:endParaRPr lang="it-IT"/>
          </a:p>
        </p:txBody>
      </p:sp>
    </p:spTree>
    <p:extLst>
      <p:ext uri="{BB962C8B-B14F-4D97-AF65-F5344CB8AC3E}">
        <p14:creationId xmlns:p14="http://schemas.microsoft.com/office/powerpoint/2010/main" val="386455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25</a:t>
            </a:fld>
            <a:endParaRPr lang="it-IT"/>
          </a:p>
        </p:txBody>
      </p:sp>
    </p:spTree>
    <p:extLst>
      <p:ext uri="{BB962C8B-B14F-4D97-AF65-F5344CB8AC3E}">
        <p14:creationId xmlns:p14="http://schemas.microsoft.com/office/powerpoint/2010/main" val="227059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17</a:t>
            </a:fld>
            <a:endParaRPr lang="it-IT"/>
          </a:p>
        </p:txBody>
      </p:sp>
    </p:spTree>
    <p:extLst>
      <p:ext uri="{BB962C8B-B14F-4D97-AF65-F5344CB8AC3E}">
        <p14:creationId xmlns:p14="http://schemas.microsoft.com/office/powerpoint/2010/main" val="414978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18</a:t>
            </a:fld>
            <a:endParaRPr lang="it-IT"/>
          </a:p>
        </p:txBody>
      </p:sp>
    </p:spTree>
    <p:extLst>
      <p:ext uri="{BB962C8B-B14F-4D97-AF65-F5344CB8AC3E}">
        <p14:creationId xmlns:p14="http://schemas.microsoft.com/office/powerpoint/2010/main" val="316623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19</a:t>
            </a:fld>
            <a:endParaRPr lang="it-IT"/>
          </a:p>
        </p:txBody>
      </p:sp>
    </p:spTree>
    <p:extLst>
      <p:ext uri="{BB962C8B-B14F-4D97-AF65-F5344CB8AC3E}">
        <p14:creationId xmlns:p14="http://schemas.microsoft.com/office/powerpoint/2010/main" val="15478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20</a:t>
            </a:fld>
            <a:endParaRPr lang="it-IT"/>
          </a:p>
        </p:txBody>
      </p:sp>
    </p:spTree>
    <p:extLst>
      <p:ext uri="{BB962C8B-B14F-4D97-AF65-F5344CB8AC3E}">
        <p14:creationId xmlns:p14="http://schemas.microsoft.com/office/powerpoint/2010/main" val="62248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21</a:t>
            </a:fld>
            <a:endParaRPr lang="it-IT"/>
          </a:p>
        </p:txBody>
      </p:sp>
    </p:spTree>
    <p:extLst>
      <p:ext uri="{BB962C8B-B14F-4D97-AF65-F5344CB8AC3E}">
        <p14:creationId xmlns:p14="http://schemas.microsoft.com/office/powerpoint/2010/main" val="259361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22</a:t>
            </a:fld>
            <a:endParaRPr lang="it-IT"/>
          </a:p>
        </p:txBody>
      </p:sp>
    </p:spTree>
    <p:extLst>
      <p:ext uri="{BB962C8B-B14F-4D97-AF65-F5344CB8AC3E}">
        <p14:creationId xmlns:p14="http://schemas.microsoft.com/office/powerpoint/2010/main" val="289729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23</a:t>
            </a:fld>
            <a:endParaRPr lang="it-IT"/>
          </a:p>
        </p:txBody>
      </p:sp>
    </p:spTree>
    <p:extLst>
      <p:ext uri="{BB962C8B-B14F-4D97-AF65-F5344CB8AC3E}">
        <p14:creationId xmlns:p14="http://schemas.microsoft.com/office/powerpoint/2010/main" val="235968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C8D2E13-4FF8-264A-88F9-8DC540C0A774}" type="slidenum">
              <a:rPr lang="it-IT" smtClean="0"/>
              <a:t>24</a:t>
            </a:fld>
            <a:endParaRPr lang="it-IT"/>
          </a:p>
        </p:txBody>
      </p:sp>
    </p:spTree>
    <p:extLst>
      <p:ext uri="{BB962C8B-B14F-4D97-AF65-F5344CB8AC3E}">
        <p14:creationId xmlns:p14="http://schemas.microsoft.com/office/powerpoint/2010/main" val="44662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12/18/20</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51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22489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685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1201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58245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02597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8287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3445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2409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12/18/20</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6690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04923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266980258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l.uk/collection-items/exeter-boo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bosworthtolle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64177-4AFE-214E-9A72-8BE880ACD276}"/>
              </a:ext>
            </a:extLst>
          </p:cNvPr>
          <p:cNvSpPr>
            <a:spLocks noGrp="1"/>
          </p:cNvSpPr>
          <p:nvPr>
            <p:ph type="ctrTitle"/>
          </p:nvPr>
        </p:nvSpPr>
        <p:spPr>
          <a:xfrm>
            <a:off x="7848600" y="1122363"/>
            <a:ext cx="4023360" cy="3204134"/>
          </a:xfrm>
        </p:spPr>
        <p:txBody>
          <a:bodyPr anchor="b">
            <a:normAutofit/>
          </a:bodyPr>
          <a:lstStyle/>
          <a:p>
            <a:r>
              <a:rPr lang="en-GB" sz="4800" dirty="0"/>
              <a:t>The </a:t>
            </a:r>
            <a:r>
              <a:rPr lang="en-GB" sz="4800" i="1" dirty="0"/>
              <a:t>Seafarer </a:t>
            </a:r>
            <a:r>
              <a:rPr lang="en-GB" sz="4800" dirty="0"/>
              <a:t>and the elegiac genre</a:t>
            </a:r>
          </a:p>
        </p:txBody>
      </p:sp>
      <p:sp>
        <p:nvSpPr>
          <p:cNvPr id="3" name="Sottotitolo 2">
            <a:extLst>
              <a:ext uri="{FF2B5EF4-FFF2-40B4-BE49-F238E27FC236}">
                <a16:creationId xmlns:a16="http://schemas.microsoft.com/office/drawing/2014/main" id="{D9961CCF-0D35-FE41-A4A6-3F11D76C66D0}"/>
              </a:ext>
            </a:extLst>
          </p:cNvPr>
          <p:cNvSpPr>
            <a:spLocks noGrp="1"/>
          </p:cNvSpPr>
          <p:nvPr>
            <p:ph type="subTitle" idx="1"/>
          </p:nvPr>
        </p:nvSpPr>
        <p:spPr>
          <a:xfrm>
            <a:off x="7848600" y="4872922"/>
            <a:ext cx="4023360" cy="1208141"/>
          </a:xfrm>
        </p:spPr>
        <p:txBody>
          <a:bodyPr>
            <a:normAutofit/>
          </a:bodyPr>
          <a:lstStyle/>
          <a:p>
            <a:pPr algn="ctr"/>
            <a:r>
              <a:rPr lang="it-IT" sz="2000" dirty="0"/>
              <a:t>by Matteo Zampiva</a:t>
            </a:r>
          </a:p>
        </p:txBody>
      </p:sp>
      <p:pic>
        <p:nvPicPr>
          <p:cNvPr id="7" name="Immagine 6">
            <a:extLst>
              <a:ext uri="{FF2B5EF4-FFF2-40B4-BE49-F238E27FC236}">
                <a16:creationId xmlns:a16="http://schemas.microsoft.com/office/drawing/2014/main" id="{7C6C8B50-BF19-7D4D-A118-EED421778A61}"/>
              </a:ext>
            </a:extLst>
          </p:cNvPr>
          <p:cNvPicPr>
            <a:picLocks noChangeAspect="1"/>
          </p:cNvPicPr>
          <p:nvPr/>
        </p:nvPicPr>
        <p:blipFill rotWithShape="1">
          <a:blip r:embed="rId2"/>
          <a:srcRect t="15810" r="1" b="6482"/>
          <a:stretch/>
        </p:blipFill>
        <p:spPr>
          <a:xfrm>
            <a:off x="316992" y="1860678"/>
            <a:ext cx="7053626" cy="2984256"/>
          </a:xfrm>
          <a:prstGeom prst="rect">
            <a:avLst/>
          </a:prstGeom>
        </p:spPr>
      </p:pic>
    </p:spTree>
    <p:extLst>
      <p:ext uri="{BB962C8B-B14F-4D97-AF65-F5344CB8AC3E}">
        <p14:creationId xmlns:p14="http://schemas.microsoft.com/office/powerpoint/2010/main" val="242335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368968"/>
            <a:ext cx="11355186" cy="4876800"/>
          </a:xfrm>
        </p:spPr>
        <p:txBody>
          <a:bodyPr>
            <a:noAutofit/>
          </a:bodyPr>
          <a:lstStyle/>
          <a:p>
            <a:pPr marL="0" indent="0">
              <a:buNone/>
            </a:pPr>
            <a:endParaRPr lang="it-IT" sz="2000" dirty="0">
              <a:latin typeface="Times New Roman" panose="02020603050405020304" pitchFamily="18" charset="0"/>
              <a:cs typeface="Times New Roman" panose="02020603050405020304" pitchFamily="18" charset="0"/>
            </a:endParaRPr>
          </a:p>
          <a:p>
            <a:pPr marL="0" indent="0" fontAlgn="ctr">
              <a:buNone/>
            </a:pPr>
            <a:endParaRPr lang="it-IT" sz="2000" dirty="0">
              <a:latin typeface="Times New Roman" panose="02020603050405020304" pitchFamily="18" charset="0"/>
              <a:cs typeface="Times New Roman" panose="02020603050405020304" pitchFamily="18" charset="0"/>
            </a:endParaRPr>
          </a:p>
          <a:p>
            <a:pPr marL="0" indent="0" fontAlgn="ctr">
              <a:buNone/>
            </a:pP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44	Ne biþ him to hearpan hyge	ne to hringþege,		</a:t>
            </a:r>
            <a:r>
              <a:rPr lang="en-GB" sz="2000" dirty="0">
                <a:latin typeface="Times New Roman" panose="02020603050405020304" pitchFamily="18" charset="0"/>
                <a:cs typeface="Times New Roman" panose="02020603050405020304" pitchFamily="18" charset="0"/>
              </a:rPr>
              <a:t>His thought is not for harping, nor</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ne to wife wyn	ne to worulde hyht,			</a:t>
            </a:r>
            <a:r>
              <a:rPr lang="en-GB" sz="2000" dirty="0">
                <a:latin typeface="Times New Roman" panose="02020603050405020304" pitchFamily="18" charset="0"/>
                <a:cs typeface="Times New Roman" panose="02020603050405020304" pitchFamily="18" charset="0"/>
              </a:rPr>
              <a:t>for ring-receiving, nor for woman’s</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ne ymbe owiht elles,	nefne ymb yða gewealc;		</a:t>
            </a:r>
            <a:r>
              <a:rPr lang="en-GB" sz="2000" dirty="0">
                <a:latin typeface="Times New Roman" panose="02020603050405020304" pitchFamily="18" charset="0"/>
                <a:cs typeface="Times New Roman" panose="02020603050405020304" pitchFamily="18" charset="0"/>
              </a:rPr>
              <a:t>pleasure, not in hope of the world,</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nor for anything else, except for the 								thrash of waves.</a:t>
            </a:r>
            <a:endParaRPr lang="it-IT" sz="2000" dirty="0">
              <a:latin typeface="Times New Roman" panose="02020603050405020304" pitchFamily="18" charset="0"/>
              <a:cs typeface="Times New Roman" panose="02020603050405020304" pitchFamily="18" charset="0"/>
            </a:endParaRP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09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255494"/>
            <a:ext cx="11355186" cy="5567790"/>
          </a:xfrm>
        </p:spPr>
        <p:txBody>
          <a:bodyPr>
            <a:noAutofit/>
          </a:bodyPr>
          <a:lstStyle/>
          <a:p>
            <a:pPr marL="0" indent="0">
              <a:buNone/>
            </a:pPr>
            <a:r>
              <a:rPr lang="it-IT" sz="2000" dirty="0">
                <a:latin typeface="Times New Roman" panose="02020603050405020304" pitchFamily="18" charset="0"/>
                <a:cs typeface="Times New Roman" panose="02020603050405020304" pitchFamily="18" charset="0"/>
              </a:rPr>
              <a:t>58	Forþon nu min hyge hweorfeð	ofer hreþerlocan,		</a:t>
            </a:r>
            <a:r>
              <a:rPr lang="en-GB" sz="2000" dirty="0">
                <a:latin typeface="Times New Roman" panose="02020603050405020304" pitchFamily="18" charset="0"/>
                <a:cs typeface="Times New Roman" panose="02020603050405020304" pitchFamily="18" charset="0"/>
              </a:rPr>
              <a:t>Therefore, now my spirit turns out </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min modsefa	mid mereflode,				</a:t>
            </a:r>
            <a:r>
              <a:rPr lang="en-GB" sz="2000" dirty="0">
                <a:latin typeface="Times New Roman" panose="02020603050405020304" pitchFamily="18" charset="0"/>
                <a:cs typeface="Times New Roman" panose="02020603050405020304" pitchFamily="18" charset="0"/>
              </a:rPr>
              <a:t>of my breast, my mind soars wide</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ofer hwæles eþel		hweorfeð wide,			</a:t>
            </a:r>
            <a:r>
              <a:rPr lang="en-GB" sz="2000" dirty="0">
                <a:latin typeface="Times New Roman" panose="02020603050405020304" pitchFamily="18" charset="0"/>
                <a:cs typeface="Times New Roman" panose="02020603050405020304" pitchFamily="18" charset="0"/>
              </a:rPr>
              <a:t>over the whale’s home with the ocean</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eorþan sceatas 	cymeð eft to me				</a:t>
            </a:r>
            <a:r>
              <a:rPr lang="en-GB" sz="2000" dirty="0">
                <a:latin typeface="Times New Roman" panose="02020603050405020304" pitchFamily="18" charset="0"/>
                <a:cs typeface="Times New Roman" panose="02020603050405020304" pitchFamily="18" charset="0"/>
              </a:rPr>
              <a:t>tide, over the regions of the earth, and</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62	gifre ond grædig;		gielleđ ānfloga,			</a:t>
            </a:r>
            <a:r>
              <a:rPr lang="en-GB" sz="2000" dirty="0">
                <a:latin typeface="Times New Roman" panose="02020603050405020304" pitchFamily="18" charset="0"/>
                <a:cs typeface="Times New Roman" panose="02020603050405020304" pitchFamily="18" charset="0"/>
              </a:rPr>
              <a:t>then it comes back to me avid and 		hweteđ on wælweg	hreÞer unwearnum		greedy; the solitary bird</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	ofer holma gelagu.					irresistibly incites the heart to the 									whale’s path, over the sea’s expanses.</a:t>
            </a:r>
          </a:p>
          <a:p>
            <a:pPr marL="0" indent="0">
              <a:buNone/>
            </a:pPr>
            <a:r>
              <a:rPr lang="en-GB" sz="2000" dirty="0">
                <a:latin typeface="Times New Roman" panose="02020603050405020304" pitchFamily="18" charset="0"/>
                <a:cs typeface="Times New Roman" panose="02020603050405020304" pitchFamily="18" charset="0"/>
              </a:rPr>
              <a:t> </a:t>
            </a:r>
          </a:p>
          <a:p>
            <a:pPr fontAlgn="ctr">
              <a:buFont typeface="Wingdings" pitchFamily="2" charset="2"/>
              <a:buChar char="v"/>
            </a:pPr>
            <a:r>
              <a:rPr lang="en-GB" sz="2000" dirty="0">
                <a:latin typeface="Times New Roman" panose="02020603050405020304" pitchFamily="18" charset="0"/>
                <a:cs typeface="Times New Roman" panose="02020603050405020304" pitchFamily="18" charset="0"/>
              </a:rPr>
              <a:t> Scholars seem to agree on the fact that lines from 64b to 124 are not part of the original poem, but were added later, possibly by the scribe who wrote it in the </a:t>
            </a:r>
            <a:r>
              <a:rPr lang="en-GB" sz="2000" i="1" dirty="0">
                <a:latin typeface="Times New Roman" panose="02020603050405020304" pitchFamily="18" charset="0"/>
                <a:cs typeface="Times New Roman" panose="02020603050405020304" pitchFamily="18" charset="0"/>
              </a:rPr>
              <a:t>Exeter Book. </a:t>
            </a:r>
            <a:r>
              <a:rPr lang="en-GB" sz="2000" dirty="0">
                <a:latin typeface="Times New Roman" panose="02020603050405020304" pitchFamily="18" charset="0"/>
                <a:cs typeface="Times New Roman" panose="02020603050405020304" pitchFamily="18" charset="0"/>
              </a:rPr>
              <a:t>In this last part, in fact, the text is completely different in mood.  </a:t>
            </a:r>
            <a:endParaRPr lang="it-IT" sz="2000" dirty="0">
              <a:latin typeface="Times New Roman" panose="02020603050405020304" pitchFamily="18" charset="0"/>
              <a:cs typeface="Times New Roman" panose="02020603050405020304" pitchFamily="18" charset="0"/>
            </a:endParaRP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32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442160"/>
            <a:ext cx="11355186" cy="5381124"/>
          </a:xfrm>
        </p:spPr>
        <p:txBody>
          <a:bodyPr>
            <a:noAutofit/>
          </a:bodyPr>
          <a:lstStyle/>
          <a:p>
            <a:pPr marL="0" indent="0">
              <a:buNone/>
            </a:pPr>
            <a:r>
              <a:rPr lang="it-IT" sz="2000" dirty="0">
                <a:latin typeface="Times New Roman" panose="02020603050405020304" pitchFamily="18" charset="0"/>
                <a:cs typeface="Times New Roman" panose="02020603050405020304" pitchFamily="18" charset="0"/>
              </a:rPr>
              <a:t> </a:t>
            </a:r>
          </a:p>
          <a:p>
            <a:pPr>
              <a:buFont typeface="Wingdings" pitchFamily="2" charset="2"/>
              <a:buChar char="v"/>
            </a:pPr>
            <a:r>
              <a:rPr lang="en-GB" sz="2000" dirty="0">
                <a:latin typeface="Times New Roman" panose="02020603050405020304" pitchFamily="18" charset="0"/>
                <a:cs typeface="Times New Roman" panose="02020603050405020304" pitchFamily="18" charset="0"/>
              </a:rPr>
              <a:t>The interpolator tries to convince us that </a:t>
            </a:r>
            <a:r>
              <a:rPr lang="en-GB" sz="2000" i="1" dirty="0">
                <a:latin typeface="Times New Roman" panose="02020603050405020304" pitchFamily="18" charset="0"/>
                <a:cs typeface="Times New Roman" panose="02020603050405020304" pitchFamily="18" charset="0"/>
              </a:rPr>
              <a:t>hātran sind Dryhtnes drēamas </a:t>
            </a:r>
            <a:r>
              <a:rPr lang="en-GB" sz="2000" dirty="0">
                <a:latin typeface="Times New Roman" panose="02020603050405020304" pitchFamily="18" charset="0"/>
                <a:cs typeface="Times New Roman" panose="02020603050405020304" pitchFamily="18" charset="0"/>
              </a:rPr>
              <a:t>(the joys of God are more inspiring), and hence we should not go after earthly riches and fame, because they will be useless after we die. </a:t>
            </a:r>
          </a:p>
          <a:p>
            <a:pPr>
              <a:buFont typeface="Wingdings" pitchFamily="2" charset="2"/>
              <a:buChar char="v"/>
            </a:pPr>
            <a:r>
              <a:rPr lang="en-GB" sz="2000" dirty="0">
                <a:latin typeface="Times New Roman" panose="02020603050405020304" pitchFamily="18" charset="0"/>
                <a:cs typeface="Times New Roman" panose="02020603050405020304" pitchFamily="18" charset="0"/>
              </a:rPr>
              <a:t> The interpolator develops his discourse around the themes of man’s caducity and God’s perfection.</a:t>
            </a:r>
          </a:p>
          <a:p>
            <a:pPr marL="0" indent="0">
              <a:buNone/>
            </a:pPr>
            <a:endParaRPr lang="en-GB"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69	ær his tiddege to tweon weorþeð:		</a:t>
            </a:r>
            <a:r>
              <a:rPr lang="en-GB" sz="2000" dirty="0">
                <a:latin typeface="Times New Roman" panose="02020603050405020304" pitchFamily="18" charset="0"/>
                <a:cs typeface="Times New Roman" panose="02020603050405020304" pitchFamily="18" charset="0"/>
              </a:rPr>
              <a:t>One of the three things among sickness, old age or</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adl oþþe yldo oþþe ecghete		</a:t>
            </a:r>
            <a:r>
              <a:rPr lang="en-GB" sz="2000" dirty="0">
                <a:latin typeface="Times New Roman" panose="02020603050405020304" pitchFamily="18" charset="0"/>
                <a:cs typeface="Times New Roman" panose="02020603050405020304" pitchFamily="18" charset="0"/>
              </a:rPr>
              <a:t>sword-violence always becomes a matter of doubt,</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fægum fromweardum feorh oðþringeð.	</a:t>
            </a:r>
            <a:r>
              <a:rPr lang="en-GB" sz="2000" dirty="0">
                <a:latin typeface="Times New Roman" panose="02020603050405020304" pitchFamily="18" charset="0"/>
                <a:cs typeface="Times New Roman" panose="02020603050405020304" pitchFamily="18" charset="0"/>
              </a:rPr>
              <a:t>before his final day, for the man who is fated to die.</a:t>
            </a:r>
          </a:p>
          <a:p>
            <a:pPr marL="0" indent="0" fontAlgn="ctr">
              <a:buNone/>
            </a:pPr>
            <a:endParaRPr lang="en-GB" sz="2000" dirty="0">
              <a:latin typeface="Times New Roman" panose="02020603050405020304" pitchFamily="18" charset="0"/>
              <a:cs typeface="Times New Roman" panose="02020603050405020304" pitchFamily="18" charset="0"/>
            </a:endParaRPr>
          </a:p>
          <a:p>
            <a:pPr marL="0" indent="0" fontAlgn="ctr">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18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442160"/>
            <a:ext cx="11355186" cy="5381124"/>
          </a:xfrm>
        </p:spPr>
        <p:txBody>
          <a:bodyPr>
            <a:noAutofit/>
          </a:bodyPr>
          <a:lstStyle/>
          <a:p>
            <a:pPr marL="0" indent="0" fontAlgn="ctr">
              <a:buNone/>
            </a:pPr>
            <a:r>
              <a:rPr lang="it-IT" sz="2000" dirty="0">
                <a:latin typeface="Times New Roman" panose="02020603050405020304" pitchFamily="18" charset="0"/>
                <a:cs typeface="Times New Roman" panose="02020603050405020304" pitchFamily="18" charset="0"/>
              </a:rPr>
              <a:t>117	Uton we hycgan hwær we ham agen,		</a:t>
            </a:r>
            <a:r>
              <a:rPr lang="en-GB" sz="2000" dirty="0">
                <a:latin typeface="Times New Roman" panose="02020603050405020304" pitchFamily="18" charset="0"/>
                <a:cs typeface="Times New Roman" panose="02020603050405020304" pitchFamily="18" charset="0"/>
              </a:rPr>
              <a:t>Let us consider where we have a home,</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ond þonne geþencan hu we þider cumen;		</a:t>
            </a:r>
            <a:r>
              <a:rPr lang="en-GB" sz="2000" dirty="0">
                <a:latin typeface="Times New Roman" panose="02020603050405020304" pitchFamily="18" charset="0"/>
                <a:cs typeface="Times New Roman" panose="02020603050405020304" pitchFamily="18" charset="0"/>
              </a:rPr>
              <a:t>and then think how we should come tither;</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ond we þonne eac tilien þæt we to moten		</a:t>
            </a:r>
            <a:r>
              <a:rPr lang="en-GB" sz="2000" dirty="0">
                <a:latin typeface="Times New Roman" panose="02020603050405020304" pitchFamily="18" charset="0"/>
                <a:cs typeface="Times New Roman" panose="02020603050405020304" pitchFamily="18" charset="0"/>
              </a:rPr>
              <a:t>and then we should all strive that we might</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in þa ecan eadignesse				</a:t>
            </a:r>
            <a:r>
              <a:rPr lang="en-GB" sz="2000" dirty="0">
                <a:latin typeface="Times New Roman" panose="02020603050405020304" pitchFamily="18" charset="0"/>
                <a:cs typeface="Times New Roman" panose="02020603050405020304" pitchFamily="18" charset="0"/>
              </a:rPr>
              <a:t>go to eternal blessedness.</a:t>
            </a:r>
          </a:p>
          <a:p>
            <a:pPr marL="0" indent="0" fontAlgn="ctr">
              <a:buNone/>
            </a:pPr>
            <a:endParaRPr lang="en-GB" sz="2000" dirty="0">
              <a:latin typeface="Times New Roman" panose="02020603050405020304" pitchFamily="18" charset="0"/>
              <a:cs typeface="Times New Roman" panose="02020603050405020304" pitchFamily="18" charset="0"/>
            </a:endParaRPr>
          </a:p>
          <a:p>
            <a:pPr fontAlgn="ctr">
              <a:buFont typeface="Wingdings" pitchFamily="2" charset="2"/>
              <a:buChar char="v"/>
            </a:pPr>
            <a:r>
              <a:rPr lang="en-GB" sz="2000" dirty="0">
                <a:latin typeface="Times New Roman" panose="02020603050405020304" pitchFamily="18" charset="0"/>
                <a:cs typeface="Times New Roman" panose="02020603050405020304" pitchFamily="18" charset="0"/>
              </a:rPr>
              <a:t> Marsden (2014): at the basis of </a:t>
            </a: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is St. Augustine of Hippo’s theology of the two cities (</a:t>
            </a:r>
            <a:r>
              <a:rPr lang="en-GB" sz="2000" i="1" dirty="0">
                <a:latin typeface="Times New Roman" panose="02020603050405020304" pitchFamily="18" charset="0"/>
                <a:cs typeface="Times New Roman" panose="02020603050405020304" pitchFamily="18" charset="0"/>
              </a:rPr>
              <a:t>De Civitate Dei, </a:t>
            </a:r>
            <a:r>
              <a:rPr lang="en-GB" sz="2000" dirty="0">
                <a:latin typeface="Times New Roman" panose="02020603050405020304" pitchFamily="18" charset="0"/>
                <a:cs typeface="Times New Roman" panose="02020603050405020304" pitchFamily="18" charset="0"/>
              </a:rPr>
              <a:t>V c.).</a:t>
            </a:r>
          </a:p>
          <a:p>
            <a:pPr fontAlgn="ctr">
              <a:buFont typeface="Wingdings" pitchFamily="2" charset="2"/>
              <a:buChar char="v"/>
            </a:pPr>
            <a:r>
              <a:rPr lang="en-GB" sz="2000" dirty="0">
                <a:latin typeface="Times New Roman" panose="02020603050405020304" pitchFamily="18" charset="0"/>
                <a:cs typeface="Times New Roman" panose="02020603050405020304" pitchFamily="18" charset="0"/>
              </a:rPr>
              <a:t> He interprets seafaring as a wretched business with the function of challenging the Christian man on earth, whereas the abrupt change of mood from line 34 introduces the blessed city of God. However, the desire of the lyrical I to reach the city of God is clearly stated in the interpolated part.</a:t>
            </a:r>
          </a:p>
          <a:p>
            <a:pPr marL="0" indent="0" algn="ctr" fontAlgn="ctr">
              <a:buNone/>
            </a:pP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would be an </a:t>
            </a:r>
            <a:r>
              <a:rPr lang="en-GB" sz="2000" b="1" dirty="0">
                <a:latin typeface="Times New Roman" panose="02020603050405020304" pitchFamily="18" charset="0"/>
                <a:cs typeface="Times New Roman" panose="02020603050405020304" pitchFamily="18" charset="0"/>
              </a:rPr>
              <a:t>exhortatory or didactic poem</a:t>
            </a:r>
            <a:r>
              <a:rPr lang="en-GB" sz="2000" dirty="0">
                <a:latin typeface="Times New Roman" panose="02020603050405020304" pitchFamily="18" charset="0"/>
                <a:cs typeface="Times New Roman" panose="02020603050405020304" pitchFamily="18" charset="0"/>
              </a:rPr>
              <a:t>. </a:t>
            </a:r>
          </a:p>
          <a:p>
            <a:pPr marL="0" indent="0" fontAlgn="ctr">
              <a:buNone/>
            </a:pPr>
            <a:endParaRPr lang="en-GB" sz="2000" dirty="0">
              <a:latin typeface="Times New Roman" panose="02020603050405020304" pitchFamily="18" charset="0"/>
              <a:cs typeface="Times New Roman" panose="02020603050405020304" pitchFamily="18" charset="0"/>
            </a:endParaRPr>
          </a:p>
          <a:p>
            <a:pPr marL="0" indent="0" fontAlgn="ctr">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38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1187349"/>
            <a:ext cx="11355186" cy="3362282"/>
          </a:xfrm>
        </p:spPr>
        <p:txBody>
          <a:bodyPr>
            <a:noAutofit/>
          </a:bodyPr>
          <a:lstStyle/>
          <a:p>
            <a:pPr marL="0" indent="0" algn="ctr">
              <a:buNone/>
            </a:pPr>
            <a:r>
              <a:rPr lang="en-GB" sz="2000" b="1" dirty="0">
                <a:latin typeface="Times New Roman" panose="02020603050405020304" pitchFamily="18" charset="0"/>
                <a:cs typeface="Times New Roman" panose="02020603050405020304" pitchFamily="18" charset="0"/>
              </a:rPr>
              <a:t>MAY THE SEAFARER BE DEPICTED AS AN ELEGY OR NOT?</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The Anglo-Saxon </a:t>
            </a:r>
            <a:r>
              <a:rPr lang="en-GB" sz="2000" u="sng" dirty="0">
                <a:latin typeface="Times New Roman" panose="02020603050405020304" pitchFamily="18" charset="0"/>
                <a:cs typeface="Times New Roman" panose="02020603050405020304" pitchFamily="18" charset="0"/>
              </a:rPr>
              <a:t>elegy</a:t>
            </a:r>
            <a:r>
              <a:rPr lang="en-GB" sz="2000" dirty="0">
                <a:latin typeface="Times New Roman" panose="02020603050405020304" pitchFamily="18" charset="0"/>
                <a:cs typeface="Times New Roman" panose="02020603050405020304" pitchFamily="18" charset="0"/>
              </a:rPr>
              <a:t>:</a:t>
            </a:r>
          </a:p>
          <a:p>
            <a:pPr marL="0" indent="0">
              <a:buNone/>
            </a:pPr>
            <a:r>
              <a:rPr lang="it-IT" sz="2000" dirty="0">
                <a:latin typeface="Times New Roman" panose="02020603050405020304" pitchFamily="18" charset="0"/>
                <a:cs typeface="Times New Roman" panose="02020603050405020304" pitchFamily="18" charset="0"/>
              </a:rPr>
              <a:t>Ruggerini (2019): “Se invece il personaggio che lamenta una disgrazia contingente rivolgendo lo sguardo a tempi più felici è maschile, egli si descriverà come un esule, costretto a viaggiare in ambienti ostili e pericolosi, separato dalla comunità di appartenenza; oppure piangerà la morte traumatica di un caro congiunto, in specie di un proprio figlio, o di un maestro.”</a:t>
            </a:r>
          </a:p>
        </p:txBody>
      </p:sp>
    </p:spTree>
    <p:extLst>
      <p:ext uri="{BB962C8B-B14F-4D97-AF65-F5344CB8AC3E}">
        <p14:creationId xmlns:p14="http://schemas.microsoft.com/office/powerpoint/2010/main" val="203392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442160"/>
            <a:ext cx="11355186" cy="5381124"/>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Often alone,	always at daybreak</a:t>
            </a:r>
          </a:p>
          <a:p>
            <a:pPr marL="0" indent="0">
              <a:buNone/>
            </a:pPr>
            <a:r>
              <a:rPr lang="en-GB" sz="2000" b="1" dirty="0">
                <a:latin typeface="Times New Roman" panose="02020603050405020304" pitchFamily="18" charset="0"/>
                <a:cs typeface="Times New Roman" panose="02020603050405020304" pitchFamily="18" charset="0"/>
              </a:rPr>
              <a:t>I must lament my cares</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not one remains alive</a:t>
            </a:r>
          </a:p>
          <a:p>
            <a:pPr marL="0" indent="0">
              <a:buNone/>
            </a:pPr>
            <a:r>
              <a:rPr lang="en-GB" sz="2000" dirty="0">
                <a:latin typeface="Times New Roman" panose="02020603050405020304" pitchFamily="18" charset="0"/>
                <a:cs typeface="Times New Roman" panose="02020603050405020304" pitchFamily="18" charset="0"/>
              </a:rPr>
              <a:t>to whom I could utter	the thoughts in my heart,</a:t>
            </a:r>
          </a:p>
          <a:p>
            <a:pPr marL="0" indent="0">
              <a:buNone/>
            </a:pPr>
            <a:r>
              <a:rPr lang="en-GB" sz="2000" dirty="0">
                <a:latin typeface="Times New Roman" panose="02020603050405020304" pitchFamily="18" charset="0"/>
                <a:cs typeface="Times New Roman" panose="02020603050405020304" pitchFamily="18" charset="0"/>
              </a:rPr>
              <a:t>tell him my sorrows. </a:t>
            </a:r>
          </a:p>
          <a:p>
            <a:pPr marL="0" indent="0">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The Wanderer</a:t>
            </a:r>
            <a:r>
              <a:rPr lang="en-GB" sz="2000" dirty="0">
                <a:latin typeface="Times New Roman" panose="02020603050405020304" pitchFamily="18" charset="0"/>
                <a:cs typeface="Times New Roman" panose="02020603050405020304" pitchFamily="18" charset="0"/>
              </a:rPr>
              <a:t>, 8-11; translation: Alfred David)</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b="1" dirty="0">
                <a:latin typeface="Times New Roman" panose="02020603050405020304" pitchFamily="18" charset="0"/>
                <a:cs typeface="Times New Roman" panose="02020603050405020304" pitchFamily="18" charset="0"/>
              </a:rPr>
              <a:t>				I may tell </a:t>
            </a:r>
            <a:r>
              <a:rPr lang="en-GB" sz="2000" dirty="0">
                <a:latin typeface="Times New Roman" panose="02020603050405020304" pitchFamily="18" charset="0"/>
                <a:cs typeface="Times New Roman" panose="02020603050405020304" pitchFamily="18" charset="0"/>
              </a:rPr>
              <a:t>a true story about myself,</a:t>
            </a:r>
          </a:p>
          <a:p>
            <a:pPr marL="0" indent="0">
              <a:buNone/>
            </a:pPr>
            <a:r>
              <a:rPr lang="en-GB" sz="2000" dirty="0">
                <a:latin typeface="Times New Roman" panose="02020603050405020304" pitchFamily="18" charset="0"/>
                <a:cs typeface="Times New Roman" panose="02020603050405020304" pitchFamily="18" charset="0"/>
              </a:rPr>
              <a:t>				(I can tell) </a:t>
            </a:r>
            <a:r>
              <a:rPr lang="en-GB" sz="2000" b="1" dirty="0">
                <a:latin typeface="Times New Roman" panose="02020603050405020304" pitchFamily="18" charset="0"/>
                <a:cs typeface="Times New Roman" panose="02020603050405020304" pitchFamily="18" charset="0"/>
              </a:rPr>
              <a:t>of my journeys</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and how I suffered</a:t>
            </a:r>
          </a:p>
          <a:p>
            <a:pPr marL="0" indent="0">
              <a:buNone/>
            </a:pPr>
            <a:r>
              <a:rPr lang="en-GB" sz="2000" dirty="0">
                <a:latin typeface="Times New Roman" panose="02020603050405020304" pitchFamily="18" charset="0"/>
                <a:cs typeface="Times New Roman" panose="02020603050405020304" pitchFamily="18" charset="0"/>
              </a:rPr>
              <a:t>				in days of toil and in times of hardships.</a:t>
            </a:r>
          </a:p>
          <a:p>
            <a:pPr marL="0" indent="0">
              <a:buNone/>
            </a:pP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1-3; my translation)</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29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815577"/>
            <a:ext cx="11355186" cy="4013321"/>
          </a:xfrm>
        </p:spPr>
        <p:txBody>
          <a:bodyPr>
            <a:noAutofit/>
          </a:bodyPr>
          <a:lstStyle/>
          <a:p>
            <a:pPr>
              <a:buFont typeface="Wingdings" pitchFamily="2" charset="2"/>
              <a:buChar char="v"/>
            </a:pPr>
            <a:r>
              <a:rPr lang="en-GB" sz="2000" dirty="0">
                <a:latin typeface="Times New Roman" panose="02020603050405020304" pitchFamily="18" charset="0"/>
                <a:cs typeface="Times New Roman" panose="02020603050405020304" pitchFamily="18" charset="0"/>
              </a:rPr>
              <a:t> The protagonist of the poem describes himself with the words </a:t>
            </a:r>
            <a:r>
              <a:rPr lang="en-GB" sz="2000" i="1" dirty="0">
                <a:latin typeface="Times New Roman" panose="02020603050405020304" pitchFamily="18" charset="0"/>
                <a:cs typeface="Times New Roman" panose="02020603050405020304" pitchFamily="18" charset="0"/>
              </a:rPr>
              <a:t>merewērge, earmcearig </a:t>
            </a:r>
            <a:r>
              <a:rPr lang="en-GB" sz="2000" dirty="0">
                <a:latin typeface="Times New Roman" panose="02020603050405020304" pitchFamily="18" charset="0"/>
                <a:cs typeface="Times New Roman" panose="02020603050405020304" pitchFamily="18" charset="0"/>
              </a:rPr>
              <a:t>and he was in </a:t>
            </a:r>
            <a:r>
              <a:rPr lang="it-IT" sz="2000" i="1" dirty="0">
                <a:latin typeface="Times New Roman" panose="02020603050405020304" pitchFamily="18" charset="0"/>
                <a:cs typeface="Times New Roman" panose="02020603050405020304" pitchFamily="18" charset="0"/>
              </a:rPr>
              <a:t>wræccan lāstum, winemægum bidroren.</a:t>
            </a:r>
          </a:p>
          <a:p>
            <a:pPr marL="0" indent="0">
              <a:buNone/>
            </a:pPr>
            <a:endParaRPr lang="it-IT" sz="2000" i="1"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FROM LINE 34: can an elegy change from a negative condition of </a:t>
            </a:r>
            <a:r>
              <a:rPr lang="en-GB" sz="2000" i="1" dirty="0">
                <a:latin typeface="Times New Roman" panose="02020603050405020304" pitchFamily="18" charset="0"/>
                <a:cs typeface="Times New Roman" panose="02020603050405020304" pitchFamily="18" charset="0"/>
              </a:rPr>
              <a:t>tristitia </a:t>
            </a:r>
            <a:r>
              <a:rPr lang="en-GB" sz="2000" dirty="0">
                <a:latin typeface="Times New Roman" panose="02020603050405020304" pitchFamily="18" charset="0"/>
                <a:cs typeface="Times New Roman" panose="02020603050405020304" pitchFamily="18" charset="0"/>
              </a:rPr>
              <a:t>to a positive mood? </a:t>
            </a:r>
          </a:p>
          <a:p>
            <a:pPr marL="0" indent="0">
              <a:buNone/>
            </a:pPr>
            <a:endParaRPr lang="it-IT" sz="2000" i="1" dirty="0">
              <a:latin typeface="Times New Roman" panose="02020603050405020304" pitchFamily="18" charset="0"/>
              <a:cs typeface="Times New Roman" panose="02020603050405020304" pitchFamily="18" charset="0"/>
            </a:endParaRPr>
          </a:p>
          <a:p>
            <a:pPr marL="0" indent="0">
              <a:buNone/>
            </a:pPr>
            <a:endParaRPr lang="it-IT" sz="2000" i="1"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Ruggerini (2019: 58): il lamento può non trovare sbocco, oppure – come si diceva – stemperarsi in una visione consolatoria e universale, tradotta negli stilemi della poesia gnomica e omiletica.</a:t>
            </a:r>
            <a:endParaRPr lang="it-IT" sz="2000" i="1" dirty="0">
              <a:latin typeface="Times New Roman" panose="02020603050405020304" pitchFamily="18" charset="0"/>
              <a:cs typeface="Times New Roman" panose="02020603050405020304" pitchFamily="18" charset="0"/>
            </a:endParaRPr>
          </a:p>
          <a:p>
            <a:pPr marL="0" indent="0">
              <a:buNone/>
            </a:pPr>
            <a:endParaRPr lang="en-GB" sz="2000" i="1" dirty="0">
              <a:latin typeface="Times New Roman" panose="02020603050405020304" pitchFamily="18" charset="0"/>
              <a:cs typeface="Times New Roman" panose="02020603050405020304" pitchFamily="18" charset="0"/>
            </a:endParaRPr>
          </a:p>
        </p:txBody>
      </p:sp>
      <p:sp>
        <p:nvSpPr>
          <p:cNvPr id="4" name="Freccia giù 3">
            <a:extLst>
              <a:ext uri="{FF2B5EF4-FFF2-40B4-BE49-F238E27FC236}">
                <a16:creationId xmlns:a16="http://schemas.microsoft.com/office/drawing/2014/main" id="{0DB75307-4C62-6044-A260-F16B8AB1FE59}"/>
              </a:ext>
            </a:extLst>
          </p:cNvPr>
          <p:cNvSpPr/>
          <p:nvPr/>
        </p:nvSpPr>
        <p:spPr>
          <a:xfrm>
            <a:off x="5163671" y="2702859"/>
            <a:ext cx="403411" cy="537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713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1305782"/>
            <a:ext cx="11355186" cy="3259546"/>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So said the wise man	</a:t>
            </a:r>
            <a:r>
              <a:rPr lang="en-GB" sz="2000" u="sng" dirty="0">
                <a:latin typeface="Times New Roman" panose="02020603050405020304" pitchFamily="18" charset="0"/>
                <a:cs typeface="Times New Roman" panose="02020603050405020304" pitchFamily="18" charset="0"/>
              </a:rPr>
              <a:t>as he sat in meditation</a:t>
            </a:r>
            <a:r>
              <a:rPr lang="en-GB" sz="2000" dirty="0">
                <a:latin typeface="Times New Roman" panose="02020603050405020304" pitchFamily="18" charset="0"/>
                <a:cs typeface="Times New Roman" panose="02020603050405020304" pitchFamily="18" charset="0"/>
              </a:rPr>
              <a:t>.</a:t>
            </a:r>
          </a:p>
          <a:p>
            <a:pPr marL="0" indent="0">
              <a:buNone/>
            </a:pPr>
            <a:r>
              <a:rPr lang="en-GB" sz="2000" dirty="0">
                <a:latin typeface="Times New Roman" panose="02020603050405020304" pitchFamily="18" charset="0"/>
                <a:cs typeface="Times New Roman" panose="02020603050405020304" pitchFamily="18" charset="0"/>
              </a:rPr>
              <a:t>A good man holds his words back,	tells his woes not too soon,</a:t>
            </a:r>
          </a:p>
          <a:p>
            <a:pPr marL="0" indent="0">
              <a:buNone/>
            </a:pPr>
            <a:r>
              <a:rPr lang="en-GB" sz="2000" dirty="0">
                <a:latin typeface="Times New Roman" panose="02020603050405020304" pitchFamily="18" charset="0"/>
                <a:cs typeface="Times New Roman" panose="02020603050405020304" pitchFamily="18" charset="0"/>
              </a:rPr>
              <a:t>baring his inner heart	before knowing the best way,</a:t>
            </a:r>
          </a:p>
          <a:p>
            <a:pPr marL="0" indent="0">
              <a:buNone/>
            </a:pPr>
            <a:r>
              <a:rPr lang="en-GB" sz="2000" dirty="0">
                <a:latin typeface="Times New Roman" panose="02020603050405020304" pitchFamily="18" charset="0"/>
                <a:cs typeface="Times New Roman" panose="02020603050405020304" pitchFamily="18" charset="0"/>
              </a:rPr>
              <a:t>an </a:t>
            </a:r>
            <a:r>
              <a:rPr lang="en-GB" sz="2000" dirty="0" err="1">
                <a:latin typeface="Times New Roman" panose="02020603050405020304" pitchFamily="18" charset="0"/>
                <a:cs typeface="Times New Roman" panose="02020603050405020304" pitchFamily="18" charset="0"/>
              </a:rPr>
              <a:t>eorl</a:t>
            </a:r>
            <a:r>
              <a:rPr lang="en-GB" sz="2000" dirty="0">
                <a:latin typeface="Times New Roman" panose="02020603050405020304" pitchFamily="18" charset="0"/>
                <a:cs typeface="Times New Roman" panose="02020603050405020304" pitchFamily="18" charset="0"/>
              </a:rPr>
              <a:t> who acts with courage.	All shall be well for him who seeks grace,</a:t>
            </a:r>
          </a:p>
          <a:p>
            <a:pPr marL="0" indent="0">
              <a:buNone/>
            </a:pPr>
            <a:r>
              <a:rPr lang="en-GB" sz="2000" dirty="0">
                <a:latin typeface="Times New Roman" panose="02020603050405020304" pitchFamily="18" charset="0"/>
                <a:cs typeface="Times New Roman" panose="02020603050405020304" pitchFamily="18" charset="0"/>
              </a:rPr>
              <a:t>help from our Father in heaven	where a fortress stands for us all.</a:t>
            </a:r>
          </a:p>
          <a:p>
            <a:pPr marL="0" indent="0">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The Wanderer, </a:t>
            </a:r>
            <a:r>
              <a:rPr lang="en-GB" sz="2000" dirty="0">
                <a:latin typeface="Times New Roman" panose="02020603050405020304" pitchFamily="18" charset="0"/>
                <a:cs typeface="Times New Roman" panose="02020603050405020304" pitchFamily="18" charset="0"/>
              </a:rPr>
              <a:t>111-15; translation by Alfred David)</a:t>
            </a:r>
          </a:p>
        </p:txBody>
      </p:sp>
    </p:spTree>
    <p:extLst>
      <p:ext uri="{BB962C8B-B14F-4D97-AF65-F5344CB8AC3E}">
        <p14:creationId xmlns:p14="http://schemas.microsoft.com/office/powerpoint/2010/main" val="239962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1983758" y="1113276"/>
            <a:ext cx="9383143" cy="4072504"/>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The earth was bound with frost, hail fell on earth,</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The coldest of grains.</a:t>
            </a:r>
          </a:p>
          <a:p>
            <a:pPr marL="0" indent="0">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32-33; my translation)</a:t>
            </a:r>
            <a:endParaRPr lang="it-IT" sz="2000" dirty="0">
              <a:latin typeface="Times New Roman" panose="02020603050405020304" pitchFamily="18" charset="0"/>
              <a:cs typeface="Times New Roman" panose="02020603050405020304" pitchFamily="18" charset="0"/>
            </a:endParaRPr>
          </a:p>
          <a:p>
            <a:pPr marL="0" indent="0">
              <a:buNone/>
            </a:pPr>
            <a:endParaRPr lang="en-GB" sz="2000" u="sng" dirty="0">
              <a:latin typeface="Times New Roman" panose="02020603050405020304" pitchFamily="18" charset="0"/>
              <a:cs typeface="Times New Roman" panose="02020603050405020304" pitchFamily="18" charset="0"/>
            </a:endParaRPr>
          </a:p>
          <a:p>
            <a:pPr marL="0" indent="0">
              <a:buNone/>
            </a:pPr>
            <a:r>
              <a:rPr lang="en-GB" sz="2000" u="sng" dirty="0">
                <a:latin typeface="Times New Roman" panose="02020603050405020304" pitchFamily="18" charset="0"/>
                <a:cs typeface="Times New Roman" panose="02020603050405020304" pitchFamily="18" charset="0"/>
              </a:rPr>
              <a:t>Therefore</a:t>
            </a:r>
            <a:r>
              <a:rPr lang="en-GB" sz="2000" dirty="0">
                <a:latin typeface="Times New Roman" panose="02020603050405020304" pitchFamily="18" charset="0"/>
                <a:cs typeface="Times New Roman" panose="02020603050405020304" pitchFamily="18" charset="0"/>
              </a:rPr>
              <a:t>, the thoughts in my heart </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Are now pressing me to self-experience the deep currents,</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The tumult of the salty waves.</a:t>
            </a:r>
          </a:p>
          <a:p>
            <a:pPr marL="0" indent="0">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34-36; my translation)</a:t>
            </a:r>
            <a:endParaRPr lang="it-IT"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93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773405"/>
            <a:ext cx="11355186" cy="4463006"/>
          </a:xfrm>
        </p:spPr>
        <p:txBody>
          <a:bodyPr>
            <a:noAutofit/>
          </a:bodyPr>
          <a:lstStyle/>
          <a:p>
            <a:pPr>
              <a:buFont typeface="Wingdings" pitchFamily="2" charset="2"/>
              <a:buChar char="v"/>
            </a:pPr>
            <a:r>
              <a:rPr lang="en-GB" sz="2000" dirty="0">
                <a:latin typeface="Times New Roman" panose="02020603050405020304" pitchFamily="18" charset="0"/>
                <a:cs typeface="Times New Roman" panose="02020603050405020304" pitchFamily="18" charset="0"/>
              </a:rPr>
              <a:t> Boer (Lawrence 1902: 463</a:t>
            </a:r>
            <a:r>
              <a:rPr lang="en-GB" sz="2000" dirty="0">
                <a:latin typeface="Times New Roman" panose="02020603050405020304" pitchFamily="18" charset="0"/>
                <a:cs typeface="Times New Roman" panose="02020603050405020304" pitchFamily="18" charset="0"/>
                <a:sym typeface="Wingdings" pitchFamily="2" charset="2"/>
              </a:rPr>
              <a:t>) maintained that </a:t>
            </a:r>
            <a:r>
              <a:rPr lang="en-GB" sz="2000" i="1" dirty="0">
                <a:latin typeface="Times New Roman" panose="02020603050405020304" pitchFamily="18" charset="0"/>
                <a:cs typeface="Times New Roman" panose="02020603050405020304" pitchFamily="18" charset="0"/>
                <a:sym typeface="Wingdings" pitchFamily="2" charset="2"/>
              </a:rPr>
              <a:t>forÞon </a:t>
            </a:r>
            <a:r>
              <a:rPr lang="en-GB" sz="2000" dirty="0">
                <a:latin typeface="Times New Roman" panose="02020603050405020304" pitchFamily="18" charset="0"/>
                <a:cs typeface="Times New Roman" panose="02020603050405020304" pitchFamily="18" charset="0"/>
                <a:sym typeface="Wingdings" pitchFamily="2" charset="2"/>
              </a:rPr>
              <a:t>is essential in enlightening an interpolation, because in fact from now on the text contradicts with what comes before.</a:t>
            </a:r>
          </a:p>
          <a:p>
            <a:pPr>
              <a:buFont typeface="Wingdings" pitchFamily="2" charset="2"/>
              <a:buChar char="v"/>
            </a:pPr>
            <a:r>
              <a:rPr lang="en-GB" sz="2000" dirty="0">
                <a:latin typeface="Times New Roman" panose="02020603050405020304" pitchFamily="18" charset="0"/>
                <a:cs typeface="Times New Roman" panose="02020603050405020304" pitchFamily="18" charset="0"/>
                <a:sym typeface="Wingdings" pitchFamily="2" charset="2"/>
              </a:rPr>
              <a:t> Lawrence (1902: 463), instead, tends to understand it as “so” in modern English: it connects two ideas notwithstanding their logical result.</a:t>
            </a:r>
          </a:p>
          <a:p>
            <a:pPr>
              <a:buFont typeface="Wingdings" pitchFamily="2" charset="2"/>
              <a:buChar char="v"/>
            </a:pPr>
            <a:r>
              <a:rPr lang="en-GB" sz="2000" i="1" dirty="0">
                <a:latin typeface="Times New Roman" panose="02020603050405020304" pitchFamily="18" charset="0"/>
                <a:cs typeface="Times New Roman" panose="02020603050405020304" pitchFamily="18" charset="0"/>
                <a:sym typeface="Wingdings" pitchFamily="2" charset="2"/>
              </a:rPr>
              <a:t> </a:t>
            </a:r>
            <a:r>
              <a:rPr lang="en-GB" sz="2000" dirty="0">
                <a:latin typeface="Times New Roman" panose="02020603050405020304" pitchFamily="18" charset="0"/>
                <a:cs typeface="Times New Roman" panose="02020603050405020304" pitchFamily="18" charset="0"/>
                <a:sym typeface="Wingdings" pitchFamily="2" charset="2"/>
              </a:rPr>
              <a:t>Many critics in the past argued that the poem is a dialogue between an old sailor and a youth. This hypothesis is dismissed by modern critics, who tend to read the poem as a soliloquy.</a:t>
            </a:r>
          </a:p>
          <a:p>
            <a:pPr marL="0" indent="0">
              <a:buNone/>
            </a:pPr>
            <a:r>
              <a:rPr lang="en-GB" sz="2000" dirty="0">
                <a:latin typeface="Times New Roman" panose="02020603050405020304" pitchFamily="18" charset="0"/>
                <a:cs typeface="Times New Roman" panose="02020603050405020304" pitchFamily="18" charset="0"/>
              </a:rPr>
              <a:t>	His thought is not in harping, nor for ring-receiving,</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	Nor for woman’s pleasure, nor in hope of the world,</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	Nor for anything else, except for the thrash of waves.</a:t>
            </a:r>
          </a:p>
          <a:p>
            <a:pPr marL="0" indent="0">
              <a:buNone/>
            </a:pP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45-47; my translation)</a:t>
            </a:r>
            <a:r>
              <a:rPr lang="en-GB" sz="2000" i="1" dirty="0">
                <a:latin typeface="Times New Roman" panose="02020603050405020304" pitchFamily="18" charset="0"/>
                <a:cs typeface="Times New Roman" panose="02020603050405020304" pitchFamily="18" charset="0"/>
              </a:rPr>
              <a:t> </a:t>
            </a:r>
            <a:endParaRPr lang="it-IT"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sym typeface="Wingdings" pitchFamily="2" charset="2"/>
            </a:endParaRPr>
          </a:p>
          <a:p>
            <a:pPr marL="0" indent="0">
              <a:buNone/>
            </a:pPr>
            <a:endParaRPr lang="en-GB"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64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DDB008F-8724-2E42-80F3-9B5263D7D581}"/>
              </a:ext>
            </a:extLst>
          </p:cNvPr>
          <p:cNvSpPr>
            <a:spLocks noGrp="1"/>
          </p:cNvSpPr>
          <p:nvPr>
            <p:ph type="title"/>
          </p:nvPr>
        </p:nvSpPr>
        <p:spPr>
          <a:xfrm>
            <a:off x="838199" y="271463"/>
            <a:ext cx="4571999" cy="1457750"/>
          </a:xfrm>
        </p:spPr>
        <p:txBody>
          <a:bodyPr anchor="b">
            <a:normAutofit fontScale="90000"/>
          </a:bodyPr>
          <a:lstStyle/>
          <a:p>
            <a:r>
              <a:rPr lang="it-IT" sz="3600" dirty="0">
                <a:latin typeface="Times New Roman" panose="02020603050405020304" pitchFamily="18" charset="0"/>
                <a:cs typeface="Times New Roman" panose="02020603050405020304" pitchFamily="18" charset="0"/>
              </a:rPr>
              <a:t>The Exeter Book or </a:t>
            </a:r>
            <a:r>
              <a:rPr lang="it-IT" sz="3600" i="1" dirty="0">
                <a:latin typeface="Times New Roman" panose="02020603050405020304" pitchFamily="18" charset="0"/>
                <a:cs typeface="Times New Roman" panose="02020603050405020304" pitchFamily="18" charset="0"/>
              </a:rPr>
              <a:t>codex exoniensis </a:t>
            </a:r>
            <a:r>
              <a:rPr lang="it-IT" sz="3600" dirty="0">
                <a:latin typeface="Times New Roman" panose="02020603050405020304" pitchFamily="18" charset="0"/>
                <a:cs typeface="Times New Roman" panose="02020603050405020304" pitchFamily="18" charset="0"/>
              </a:rPr>
              <a:t>(MS 3501)</a:t>
            </a:r>
            <a:endParaRPr lang="it-IT" sz="3600" i="1"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8042DAEA-5F5E-4C18-9BD3-CA28C77C1F53}"/>
              </a:ext>
            </a:extLst>
          </p:cNvPr>
          <p:cNvSpPr>
            <a:spLocks noGrp="1"/>
          </p:cNvSpPr>
          <p:nvPr>
            <p:ph idx="1"/>
          </p:nvPr>
        </p:nvSpPr>
        <p:spPr>
          <a:xfrm>
            <a:off x="838199" y="1747501"/>
            <a:ext cx="4571999" cy="4084801"/>
          </a:xfrm>
        </p:spPr>
        <p:txBody>
          <a:bodyPr>
            <a:noAutofit/>
          </a:bodyPr>
          <a:lstStyle/>
          <a:p>
            <a:pPr>
              <a:lnSpc>
                <a:spcPct val="100000"/>
              </a:lnSpc>
            </a:pPr>
            <a:r>
              <a:rPr lang="en-GB" sz="2000" dirty="0">
                <a:latin typeface="Times New Roman" panose="02020603050405020304" pitchFamily="18" charset="0"/>
                <a:cs typeface="Times New Roman" panose="02020603050405020304" pitchFamily="18" charset="0"/>
              </a:rPr>
              <a:t>One of the four fundamental codices of Old English poetry: MS </a:t>
            </a:r>
            <a:r>
              <a:rPr lang="en-GB" sz="2000" i="1" dirty="0">
                <a:latin typeface="Times New Roman" panose="02020603050405020304" pitchFamily="18" charset="0"/>
                <a:cs typeface="Times New Roman" panose="02020603050405020304" pitchFamily="18" charset="0"/>
              </a:rPr>
              <a:t>Junius 11 </a:t>
            </a:r>
            <a:r>
              <a:rPr lang="en-GB" sz="2000" dirty="0">
                <a:latin typeface="Times New Roman" panose="02020603050405020304" pitchFamily="18" charset="0"/>
                <a:cs typeface="Times New Roman" panose="02020603050405020304" pitchFamily="18" charset="0"/>
              </a:rPr>
              <a:t>(Oxford, Bodleian Library); </a:t>
            </a:r>
            <a:r>
              <a:rPr lang="en-GB" sz="2000" i="1" dirty="0">
                <a:latin typeface="Times New Roman" panose="02020603050405020304" pitchFamily="18" charset="0"/>
                <a:cs typeface="Times New Roman" panose="02020603050405020304" pitchFamily="18" charset="0"/>
              </a:rPr>
              <a:t>Vercelli Book </a:t>
            </a:r>
            <a:r>
              <a:rPr lang="en-GB" sz="2000" dirty="0">
                <a:latin typeface="Times New Roman" panose="02020603050405020304" pitchFamily="18" charset="0"/>
                <a:cs typeface="Times New Roman" panose="02020603050405020304" pitchFamily="18" charset="0"/>
              </a:rPr>
              <a:t>(Vercelli, Biblioteca Capitolare di Vercelli); </a:t>
            </a:r>
            <a:r>
              <a:rPr lang="en-GB" sz="2000" i="1" dirty="0">
                <a:latin typeface="Times New Roman" panose="02020603050405020304" pitchFamily="18" charset="0"/>
                <a:cs typeface="Times New Roman" panose="02020603050405020304" pitchFamily="18" charset="0"/>
              </a:rPr>
              <a:t>Cotton Vitellius </a:t>
            </a:r>
            <a:r>
              <a:rPr lang="en-GB" sz="2000" dirty="0">
                <a:latin typeface="Times New Roman" panose="02020603050405020304" pitchFamily="18" charset="0"/>
                <a:cs typeface="Times New Roman" panose="02020603050405020304" pitchFamily="18" charset="0"/>
              </a:rPr>
              <a:t>(London, British Library). </a:t>
            </a:r>
          </a:p>
          <a:p>
            <a:pPr>
              <a:lnSpc>
                <a:spcPct val="100000"/>
              </a:lnSpc>
            </a:pPr>
            <a:r>
              <a:rPr lang="en-GB" sz="2000" dirty="0">
                <a:latin typeface="Times New Roman" panose="02020603050405020304" pitchFamily="18" charset="0"/>
                <a:cs typeface="Times New Roman" panose="02020603050405020304" pitchFamily="18" charset="0"/>
              </a:rPr>
              <a:t>The codex was created in the second half of 10</a:t>
            </a:r>
            <a:r>
              <a:rPr lang="en-GB" sz="2000" baseline="30000" dirty="0">
                <a:latin typeface="Times New Roman" panose="02020603050405020304" pitchFamily="18" charset="0"/>
                <a:cs typeface="Times New Roman" panose="02020603050405020304" pitchFamily="18" charset="0"/>
              </a:rPr>
              <a:t>th</a:t>
            </a:r>
            <a:r>
              <a:rPr lang="en-GB" sz="2000" dirty="0">
                <a:latin typeface="Times New Roman" panose="02020603050405020304" pitchFamily="18" charset="0"/>
                <a:cs typeface="Times New Roman" panose="02020603050405020304" pitchFamily="18" charset="0"/>
              </a:rPr>
              <a:t> century, probably by a single scriber.</a:t>
            </a:r>
          </a:p>
          <a:p>
            <a:pPr>
              <a:lnSpc>
                <a:spcPct val="100000"/>
              </a:lnSpc>
            </a:pPr>
            <a:r>
              <a:rPr lang="en-GB" sz="2000" dirty="0">
                <a:latin typeface="Times New Roman" panose="02020603050405020304" pitchFamily="18" charset="0"/>
                <a:cs typeface="Times New Roman" panose="02020603050405020304" pitchFamily="18" charset="0"/>
              </a:rPr>
              <a:t>However, it is unknown whether it was written in Exeter or elsewhere. Today it is held by the Library of the Dean and Chapter of Exeter Cathedral.  </a:t>
            </a:r>
          </a:p>
          <a:p>
            <a:pPr marL="0" indent="0">
              <a:lnSpc>
                <a:spcPct val="100000"/>
              </a:lnSpc>
              <a:buNone/>
            </a:pPr>
            <a:r>
              <a:rPr lang="en-GB" sz="2000" dirty="0">
                <a:latin typeface="Times New Roman" panose="02020603050405020304" pitchFamily="18" charset="0"/>
                <a:cs typeface="Times New Roman" panose="02020603050405020304" pitchFamily="18" charset="0"/>
              </a:rPr>
              <a:t>				</a:t>
            </a:r>
          </a:p>
        </p:txBody>
      </p:sp>
      <p:pic>
        <p:nvPicPr>
          <p:cNvPr id="4" name="Immagine 3">
            <a:extLst>
              <a:ext uri="{FF2B5EF4-FFF2-40B4-BE49-F238E27FC236}">
                <a16:creationId xmlns:a16="http://schemas.microsoft.com/office/drawing/2014/main" id="{406F56D3-6F6F-1042-845F-10867336A5D7}"/>
              </a:ext>
            </a:extLst>
          </p:cNvPr>
          <p:cNvPicPr>
            <a:picLocks noChangeAspect="1"/>
          </p:cNvPicPr>
          <p:nvPr/>
        </p:nvPicPr>
        <p:blipFill rotWithShape="1">
          <a:blip r:embed="rId2"/>
          <a:srcRect l="20515" r="11925" b="1"/>
          <a:stretch/>
        </p:blipFill>
        <p:spPr>
          <a:xfrm>
            <a:off x="6190488" y="566928"/>
            <a:ext cx="5157216" cy="5286197"/>
          </a:xfrm>
          <a:prstGeom prst="rect">
            <a:avLst/>
          </a:prstGeom>
        </p:spPr>
      </p:pic>
      <p:sp>
        <p:nvSpPr>
          <p:cNvPr id="39" name="Rectangle 33">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5">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773405"/>
            <a:ext cx="11355186" cy="4463006"/>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Therefore, now my spirit journeys beyond my breast,</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my mind with the ocean tide</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over the whale’s home journeys wide,</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over the regions of the earth, (then) comes again to me</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avid and greedy;</a:t>
            </a:r>
            <a:r>
              <a:rPr lang="en-GB" dirty="0"/>
              <a:t> </a:t>
            </a:r>
            <a:r>
              <a:rPr lang="en-GB" sz="2000" dirty="0">
                <a:latin typeface="Times New Roman" panose="02020603050405020304" pitchFamily="18" charset="0"/>
                <a:cs typeface="Times New Roman" panose="02020603050405020304" pitchFamily="18" charset="0"/>
              </a:rPr>
              <a:t>the solitary bird</a:t>
            </a:r>
            <a:endParaRPr lang="it-IT"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irresistibly incites the heart to the whale’s path,</a:t>
            </a:r>
          </a:p>
          <a:p>
            <a:pPr marL="0" indent="0">
              <a:buNone/>
            </a:pPr>
            <a:r>
              <a:rPr lang="en-GB" sz="2000" dirty="0">
                <a:latin typeface="Times New Roman" panose="02020603050405020304" pitchFamily="18" charset="0"/>
                <a:cs typeface="Times New Roman" panose="02020603050405020304" pitchFamily="18" charset="0"/>
              </a:rPr>
              <a:t>over the sea’s expanses. </a:t>
            </a:r>
          </a:p>
          <a:p>
            <a:pPr marL="0" indent="0">
              <a:buNone/>
            </a:pPr>
            <a:r>
              <a:rPr lang="en-GB" sz="2000" dirty="0">
                <a:latin typeface="Times New Roman" panose="02020603050405020304" pitchFamily="18" charset="0"/>
                <a:cs typeface="Times New Roman" panose="02020603050405020304" pitchFamily="18" charset="0"/>
                <a:sym typeface="Wingdings" pitchFamily="2" charset="2"/>
              </a:rPr>
              <a:t>(</a:t>
            </a:r>
            <a:r>
              <a:rPr lang="en-GB" sz="2000" i="1" dirty="0">
                <a:latin typeface="Times New Roman" panose="02020603050405020304" pitchFamily="18" charset="0"/>
                <a:cs typeface="Times New Roman" panose="02020603050405020304" pitchFamily="18" charset="0"/>
                <a:sym typeface="Wingdings" pitchFamily="2" charset="2"/>
              </a:rPr>
              <a:t>The Seafarer, </a:t>
            </a:r>
            <a:r>
              <a:rPr lang="en-GB" sz="2000" dirty="0">
                <a:latin typeface="Times New Roman" panose="02020603050405020304" pitchFamily="18" charset="0"/>
                <a:cs typeface="Times New Roman" panose="02020603050405020304" pitchFamily="18" charset="0"/>
                <a:sym typeface="Wingdings" pitchFamily="2" charset="2"/>
              </a:rPr>
              <a:t>58-64b; my translation)</a:t>
            </a:r>
            <a:r>
              <a:rPr lang="en-GB" sz="2000" i="1" dirty="0">
                <a:latin typeface="Times New Roman" panose="02020603050405020304" pitchFamily="18" charset="0"/>
                <a:cs typeface="Times New Roman" panose="02020603050405020304" pitchFamily="18" charset="0"/>
                <a:sym typeface="Wingdings" pitchFamily="2" charset="2"/>
              </a:rPr>
              <a:t> </a:t>
            </a:r>
          </a:p>
          <a:p>
            <a:pPr marL="0" indent="0">
              <a:buNone/>
            </a:pPr>
            <a:endParaRPr lang="en-GB"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2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773405"/>
            <a:ext cx="11355186" cy="3914038"/>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Lawrence (1902: 467): there are three main ideas in the poet’s mind</a:t>
            </a:r>
          </a:p>
          <a:p>
            <a:pPr marL="0" indent="0">
              <a:buNone/>
            </a:pPr>
            <a:r>
              <a:rPr lang="en-GB" sz="2000" dirty="0">
                <a:latin typeface="Times New Roman" panose="02020603050405020304" pitchFamily="18" charset="0"/>
                <a:cs typeface="Times New Roman" panose="02020603050405020304" pitchFamily="18" charset="0"/>
              </a:rPr>
              <a:t>	a. the hardships involving seafaring.</a:t>
            </a:r>
          </a:p>
          <a:p>
            <a:pPr marL="0" indent="0">
              <a:buNone/>
            </a:pPr>
            <a:r>
              <a:rPr lang="en-GB" sz="2000" dirty="0">
                <a:latin typeface="Times New Roman" panose="02020603050405020304" pitchFamily="18" charset="0"/>
                <a:cs typeface="Times New Roman" panose="02020603050405020304" pitchFamily="18" charset="0"/>
              </a:rPr>
              <a:t>	b. the fascination of the sea for those who have sailed upon it.</a:t>
            </a:r>
          </a:p>
          <a:p>
            <a:pPr marL="0" indent="0">
              <a:buNone/>
            </a:pPr>
            <a:r>
              <a:rPr lang="en-GB" sz="2000" dirty="0">
                <a:latin typeface="Times New Roman" panose="02020603050405020304" pitchFamily="18" charset="0"/>
                <a:cs typeface="Times New Roman" panose="02020603050405020304" pitchFamily="18" charset="0"/>
              </a:rPr>
              <a:t>	c. men on land cannot realize the hardships of seafaring. </a:t>
            </a:r>
          </a:p>
          <a:p>
            <a:pPr marL="0" indent="0" algn="ctr">
              <a:buNone/>
            </a:pPr>
            <a:r>
              <a:rPr lang="en-GB" sz="2000" dirty="0">
                <a:latin typeface="Times New Roman" panose="02020603050405020304" pitchFamily="18" charset="0"/>
                <a:cs typeface="Times New Roman" panose="02020603050405020304" pitchFamily="18" charset="0"/>
              </a:rPr>
              <a:t>Ideas a. and b. are antithetic but give greater power to the poem.</a:t>
            </a:r>
          </a:p>
          <a:p>
            <a:pPr marL="0" indent="0" algn="ctr">
              <a:buNone/>
            </a:pPr>
            <a:endParaRPr lang="en-GB" sz="2000" dirty="0">
              <a:latin typeface="Times New Roman" panose="02020603050405020304" pitchFamily="18" charset="0"/>
              <a:cs typeface="Times New Roman" panose="02020603050405020304" pitchFamily="18" charset="0"/>
            </a:endParaRPr>
          </a:p>
          <a:p>
            <a:pPr>
              <a:buFont typeface="Wingdings" pitchFamily="2" charset="2"/>
              <a:buChar char="v"/>
            </a:pPr>
            <a:r>
              <a:rPr lang="en-GB" sz="2000" dirty="0">
                <a:latin typeface="Times New Roman" panose="02020603050405020304" pitchFamily="18" charset="0"/>
                <a:cs typeface="Times New Roman" panose="02020603050405020304" pitchFamily="18" charset="0"/>
              </a:rPr>
              <a:t> The poem ends with the seafarer attracted by the sea, but there is neither an unresolved lament nor a consolatory and universal ending like we have it in </a:t>
            </a:r>
            <a:r>
              <a:rPr lang="en-GB" sz="2000" i="1" dirty="0">
                <a:latin typeface="Times New Roman" panose="02020603050405020304" pitchFamily="18" charset="0"/>
                <a:cs typeface="Times New Roman" panose="02020603050405020304" pitchFamily="18" charset="0"/>
              </a:rPr>
              <a:t>The Wanderer</a:t>
            </a:r>
            <a:r>
              <a:rPr lang="en-GB" sz="2000" dirty="0">
                <a:latin typeface="Times New Roman" panose="02020603050405020304" pitchFamily="18" charset="0"/>
                <a:cs typeface="Times New Roman" panose="02020603050405020304" pitchFamily="18" charset="0"/>
              </a:rPr>
              <a:t>. The poem just ends with a contradiction.  </a:t>
            </a:r>
          </a:p>
        </p:txBody>
      </p:sp>
    </p:spTree>
    <p:extLst>
      <p:ext uri="{BB962C8B-B14F-4D97-AF65-F5344CB8AC3E}">
        <p14:creationId xmlns:p14="http://schemas.microsoft.com/office/powerpoint/2010/main" val="138268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773405"/>
            <a:ext cx="11355186" cy="4502112"/>
          </a:xfrm>
        </p:spPr>
        <p:txBody>
          <a:bodyPr>
            <a:noAutofit/>
          </a:bodyPr>
          <a:lstStyle/>
          <a:p>
            <a:pPr marL="0" indent="0" algn="ctr">
              <a:buNone/>
            </a:pPr>
            <a:r>
              <a:rPr lang="en-GB" sz="2000" b="1" dirty="0">
                <a:latin typeface="Times New Roman" panose="02020603050405020304" pitchFamily="18" charset="0"/>
                <a:cs typeface="Times New Roman" panose="02020603050405020304" pitchFamily="18" charset="0"/>
              </a:rPr>
              <a:t>CONCLUSIONS:</a:t>
            </a:r>
          </a:p>
          <a:p>
            <a:pPr marL="457200" indent="-457200">
              <a:buFont typeface="+mj-lt"/>
              <a:buAutoNum type="alphaLcPeriod"/>
            </a:pPr>
            <a:r>
              <a:rPr lang="en-GB" sz="2000" dirty="0">
                <a:latin typeface="Times New Roman" panose="02020603050405020304" pitchFamily="18" charset="0"/>
                <a:cs typeface="Times New Roman" panose="02020603050405020304" pitchFamily="18" charset="0"/>
              </a:rPr>
              <a:t>Scholars agree on the fact that the passage from line 64b to the end was added later by another poet. If considered entirely, the text can be depicted as a didactic poem (Marsden’s interpretation). </a:t>
            </a:r>
          </a:p>
          <a:p>
            <a:pPr marL="457200" indent="-457200">
              <a:buFont typeface="+mj-lt"/>
              <a:buAutoNum type="alphaLcPeriod"/>
            </a:pPr>
            <a:r>
              <a:rPr lang="en-GB" sz="2000" dirty="0">
                <a:latin typeface="Times New Roman" panose="02020603050405020304" pitchFamily="18" charset="0"/>
                <a:cs typeface="Times New Roman" panose="02020603050405020304" pitchFamily="18" charset="0"/>
              </a:rPr>
              <a:t>Even though from 1 to 64a there are typical elements of the elegiac mood - like the language, a lyrical I talking about a personal sorrowful experience, the exile, the wandering in dangerous places – the seafarer is telling us of his past journeys and we cannot infer his current condition. </a:t>
            </a:r>
          </a:p>
          <a:p>
            <a:pPr marL="457200" indent="-457200">
              <a:buFont typeface="+mj-lt"/>
              <a:buAutoNum type="alphaLcPeriod"/>
            </a:pPr>
            <a:r>
              <a:rPr lang="en-GB" sz="2000" dirty="0">
                <a:latin typeface="Times New Roman" panose="02020603050405020304" pitchFamily="18" charset="0"/>
                <a:cs typeface="Times New Roman" panose="02020603050405020304" pitchFamily="18" charset="0"/>
              </a:rPr>
              <a:t>Notwithstanding the vivid description of the wretchedness of seafaring, from line 34 the man desires to experience it again: the paradox between the two parts of the poem is difficult to explain.</a:t>
            </a:r>
          </a:p>
          <a:p>
            <a:pPr marL="457200" indent="-457200">
              <a:buFont typeface="+mj-lt"/>
              <a:buAutoNum type="alphaLcPeriod"/>
            </a:pPr>
            <a:r>
              <a:rPr lang="en-GB" sz="2000" dirty="0">
                <a:latin typeface="Times New Roman" panose="02020603050405020304" pitchFamily="18" charset="0"/>
                <a:cs typeface="Times New Roman" panose="02020603050405020304" pitchFamily="18" charset="0"/>
              </a:rPr>
              <a:t> The end of the poem does not resolve the contradiction created before. </a:t>
            </a:r>
          </a:p>
          <a:p>
            <a:pPr marL="457200" indent="-457200">
              <a:buFont typeface="+mj-lt"/>
              <a:buAutoNum type="alphaLcPeriod"/>
            </a:pPr>
            <a:r>
              <a:rPr lang="en-GB" sz="2000" dirty="0">
                <a:latin typeface="Times New Roman" panose="02020603050405020304" pitchFamily="18" charset="0"/>
                <a:cs typeface="Times New Roman" panose="02020603050405020304" pitchFamily="18" charset="0"/>
              </a:rPr>
              <a:t> Considering Ruggerini’s definition of elegy, </a:t>
            </a:r>
            <a:r>
              <a:rPr lang="en-GB" sz="2000" i="1" dirty="0">
                <a:latin typeface="Times New Roman" panose="02020603050405020304" pitchFamily="18" charset="0"/>
                <a:cs typeface="Times New Roman" panose="02020603050405020304" pitchFamily="18" charset="0"/>
              </a:rPr>
              <a:t>The Seafarer </a:t>
            </a:r>
            <a:r>
              <a:rPr lang="en-GB" sz="2000" dirty="0">
                <a:latin typeface="Times New Roman" panose="02020603050405020304" pitchFamily="18" charset="0"/>
                <a:cs typeface="Times New Roman" panose="02020603050405020304" pitchFamily="18" charset="0"/>
              </a:rPr>
              <a:t>does not seem to comply with the genre. </a:t>
            </a:r>
          </a:p>
        </p:txBody>
      </p:sp>
    </p:spTree>
    <p:extLst>
      <p:ext uri="{BB962C8B-B14F-4D97-AF65-F5344CB8AC3E}">
        <p14:creationId xmlns:p14="http://schemas.microsoft.com/office/powerpoint/2010/main" val="153400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3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Segnaposto contenuto 2">
            <a:extLst>
              <a:ext uri="{FF2B5EF4-FFF2-40B4-BE49-F238E27FC236}">
                <a16:creationId xmlns:a16="http://schemas.microsoft.com/office/drawing/2014/main" id="{59064518-806C-4549-A7BD-1336EC018283}"/>
              </a:ext>
            </a:extLst>
          </p:cNvPr>
          <p:cNvPicPr>
            <a:picLocks noGrp="1" noChangeAspect="1"/>
          </p:cNvPicPr>
          <p:nvPr>
            <p:ph idx="1"/>
          </p:nvPr>
        </p:nvPicPr>
        <p:blipFill>
          <a:blip r:embed="rId3"/>
          <a:stretch>
            <a:fillRect/>
          </a:stretch>
        </p:blipFill>
        <p:spPr>
          <a:xfrm>
            <a:off x="5414356" y="1345900"/>
            <a:ext cx="6408836" cy="4014947"/>
          </a:xfrm>
          <a:prstGeom prst="rect">
            <a:avLst/>
          </a:prstGeom>
        </p:spPr>
      </p:pic>
      <p:sp>
        <p:nvSpPr>
          <p:cNvPr id="4" name="CasellaDiTesto 3">
            <a:extLst>
              <a:ext uri="{FF2B5EF4-FFF2-40B4-BE49-F238E27FC236}">
                <a16:creationId xmlns:a16="http://schemas.microsoft.com/office/drawing/2014/main" id="{2A57F750-82FB-6646-A053-27E97D2891B5}"/>
              </a:ext>
            </a:extLst>
          </p:cNvPr>
          <p:cNvSpPr txBox="1"/>
          <p:nvPr/>
        </p:nvSpPr>
        <p:spPr>
          <a:xfrm>
            <a:off x="422562" y="2044005"/>
            <a:ext cx="3925737" cy="1754326"/>
          </a:xfrm>
          <a:prstGeom prst="rect">
            <a:avLst/>
          </a:prstGeom>
          <a:noFill/>
        </p:spPr>
        <p:txBody>
          <a:bodyPr wrap="square" rtlCol="0">
            <a:spAutoFit/>
          </a:bodyPr>
          <a:lstStyle/>
          <a:p>
            <a:pPr algn="ctr"/>
            <a:r>
              <a:rPr lang="it-IT" sz="3600" b="1" dirty="0">
                <a:latin typeface="Times New Roman" panose="02020603050405020304" pitchFamily="18" charset="0"/>
                <a:cs typeface="Times New Roman" panose="02020603050405020304" pitchFamily="18" charset="0"/>
              </a:rPr>
              <a:t>THANK YOU </a:t>
            </a:r>
          </a:p>
          <a:p>
            <a:pPr algn="ctr"/>
            <a:r>
              <a:rPr lang="it-IT" sz="3600" b="1" dirty="0">
                <a:latin typeface="Times New Roman" panose="02020603050405020304" pitchFamily="18" charset="0"/>
                <a:cs typeface="Times New Roman" panose="02020603050405020304" pitchFamily="18" charset="0"/>
              </a:rPr>
              <a:t>FOR YOUR </a:t>
            </a:r>
          </a:p>
          <a:p>
            <a:pPr algn="ctr"/>
            <a:r>
              <a:rPr lang="it-IT" sz="3600" b="1" dirty="0">
                <a:latin typeface="Times New Roman" panose="02020603050405020304" pitchFamily="18" charset="0"/>
                <a:cs typeface="Times New Roman" panose="02020603050405020304" pitchFamily="18" charset="0"/>
              </a:rPr>
              <a:t>ATTENTION!</a:t>
            </a:r>
          </a:p>
        </p:txBody>
      </p:sp>
    </p:spTree>
    <p:extLst>
      <p:ext uri="{BB962C8B-B14F-4D97-AF65-F5344CB8AC3E}">
        <p14:creationId xmlns:p14="http://schemas.microsoft.com/office/powerpoint/2010/main" val="1567441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771988"/>
            <a:ext cx="11355186" cy="4598490"/>
          </a:xfrm>
        </p:spPr>
        <p:txBody>
          <a:bodyPr>
            <a:noAutofit/>
          </a:bodyPr>
          <a:lstStyle/>
          <a:p>
            <a:pPr marL="0" indent="0" algn="ctr">
              <a:lnSpc>
                <a:spcPct val="100000"/>
              </a:lnSpc>
              <a:buNone/>
            </a:pPr>
            <a:r>
              <a:rPr lang="en-GB" sz="2000" dirty="0">
                <a:latin typeface="Times New Roman" panose="02020603050405020304" pitchFamily="18" charset="0"/>
                <a:cs typeface="Times New Roman" panose="02020603050405020304" pitchFamily="18" charset="0"/>
              </a:rPr>
              <a:t>BIBLIOGRAPHY:</a:t>
            </a:r>
          </a:p>
          <a:p>
            <a:pPr marL="0" indent="0">
              <a:lnSpc>
                <a:spcPct val="100000"/>
              </a:lnSpc>
              <a:buNone/>
            </a:pPr>
            <a:endParaRPr lang="en-GB" sz="2000" dirty="0">
              <a:latin typeface="Times New Roman" panose="02020603050405020304" pitchFamily="18" charset="0"/>
              <a:cs typeface="Times New Roman" panose="02020603050405020304" pitchFamily="18" charset="0"/>
            </a:endParaRPr>
          </a:p>
          <a:p>
            <a:pPr marL="0" indent="0">
              <a:lnSpc>
                <a:spcPct val="100000"/>
              </a:lnSpc>
              <a:buNone/>
            </a:pPr>
            <a:r>
              <a:rPr lang="en-GB" sz="2000" dirty="0">
                <a:latin typeface="Times New Roman" panose="02020603050405020304" pitchFamily="18" charset="0"/>
                <a:cs typeface="Times New Roman" panose="02020603050405020304" pitchFamily="18" charset="0"/>
              </a:rPr>
              <a:t>Alexander M., </a:t>
            </a:r>
            <a:r>
              <a:rPr lang="en-GB" sz="2000" i="1" dirty="0">
                <a:latin typeface="Times New Roman" panose="02020603050405020304" pitchFamily="18" charset="0"/>
                <a:cs typeface="Times New Roman" panose="02020603050405020304" pitchFamily="18" charset="0"/>
              </a:rPr>
              <a:t>The Earliest English Poems</a:t>
            </a:r>
            <a:r>
              <a:rPr lang="en-GB" sz="2000" dirty="0">
                <a:latin typeface="Times New Roman" panose="02020603050405020304" pitchFamily="18" charset="0"/>
                <a:cs typeface="Times New Roman" panose="02020603050405020304" pitchFamily="18" charset="0"/>
              </a:rPr>
              <a:t>, Middlesex, Penguin Boks,1986.</a:t>
            </a:r>
          </a:p>
          <a:p>
            <a:pPr marL="0" indent="0">
              <a:lnSpc>
                <a:spcPct val="100000"/>
              </a:lnSpc>
              <a:buNone/>
            </a:pPr>
            <a:r>
              <a:rPr lang="it-IT" sz="2000" dirty="0">
                <a:latin typeface="Times New Roman" panose="02020603050405020304" pitchFamily="18" charset="0"/>
                <a:cs typeface="Times New Roman" panose="02020603050405020304" pitchFamily="18" charset="0"/>
              </a:rPr>
              <a:t>Ruggerini M. E., “Aspetti Lessicali Combinatori nelle Elegie Anglosassoni: il Dominio del Dolore</a:t>
            </a:r>
            <a:r>
              <a:rPr lang="en-GB" sz="2000" dirty="0">
                <a:latin typeface="Times New Roman" panose="02020603050405020304" pitchFamily="18" charset="0"/>
                <a:cs typeface="Times New Roman" panose="02020603050405020304" pitchFamily="18" charset="0"/>
              </a:rPr>
              <a:t>” in </a:t>
            </a:r>
            <a:r>
              <a:rPr lang="it-IT" sz="2000" i="1" dirty="0">
                <a:latin typeface="Times New Roman" panose="02020603050405020304" pitchFamily="18" charset="0"/>
                <a:cs typeface="Times New Roman" panose="02020603050405020304" pitchFamily="18" charset="0"/>
              </a:rPr>
              <a:t>La Lettura del Codex Exoniensis: le Elegie Anglosassoni, </a:t>
            </a:r>
            <a:r>
              <a:rPr lang="it-IT" sz="2000" dirty="0">
                <a:latin typeface="Times New Roman" panose="02020603050405020304" pitchFamily="18" charset="0"/>
                <a:cs typeface="Times New Roman" panose="02020603050405020304" pitchFamily="18" charset="0"/>
              </a:rPr>
              <a:t>Alessandria, Edizioni dell’Orso, 2018.</a:t>
            </a:r>
          </a:p>
          <a:p>
            <a:pPr marL="0" indent="0">
              <a:lnSpc>
                <a:spcPct val="100000"/>
              </a:lnSpc>
              <a:buNone/>
            </a:pPr>
            <a:r>
              <a:rPr lang="it-IT" sz="2000" dirty="0">
                <a:latin typeface="Times New Roman" panose="02020603050405020304" pitchFamily="18" charset="0"/>
                <a:cs typeface="Times New Roman" panose="02020603050405020304" pitchFamily="18" charset="0"/>
              </a:rPr>
              <a:t>Marsden R.</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The Cambridge Old English Reader</a:t>
            </a:r>
            <a:r>
              <a:rPr lang="en-GB" sz="2000" dirty="0">
                <a:latin typeface="Times New Roman" panose="02020603050405020304" pitchFamily="18" charset="0"/>
                <a:cs typeface="Times New Roman" panose="02020603050405020304" pitchFamily="18" charset="0"/>
              </a:rPr>
              <a:t>, Cambridge, Cambridge University Press, 2014.</a:t>
            </a:r>
          </a:p>
          <a:p>
            <a:pPr marL="0" indent="0">
              <a:lnSpc>
                <a:spcPct val="100000"/>
              </a:lnSpc>
              <a:buNone/>
            </a:pPr>
            <a:r>
              <a:rPr lang="en-GB" sz="2000" dirty="0">
                <a:latin typeface="Times New Roman" panose="02020603050405020304" pitchFamily="18" charset="0"/>
                <a:cs typeface="Times New Roman" panose="02020603050405020304" pitchFamily="18" charset="0"/>
              </a:rPr>
              <a:t>Rosselli Del Turco R., </a:t>
            </a:r>
            <a:r>
              <a:rPr lang="it-IT" sz="2000" dirty="0">
                <a:latin typeface="Times New Roman" panose="02020603050405020304" pitchFamily="18" charset="0"/>
                <a:cs typeface="Times New Roman" panose="02020603050405020304" pitchFamily="18" charset="0"/>
              </a:rPr>
              <a:t>“Il Manoscritto e le Edizioni dell’Exeter Book” in </a:t>
            </a:r>
            <a:r>
              <a:rPr lang="it-IT" sz="2000" i="1" dirty="0">
                <a:latin typeface="Times New Roman" panose="02020603050405020304" pitchFamily="18" charset="0"/>
                <a:cs typeface="Times New Roman" panose="02020603050405020304" pitchFamily="18" charset="0"/>
              </a:rPr>
              <a:t>La Lettura del Codex Exoniensis, </a:t>
            </a:r>
            <a:r>
              <a:rPr lang="en-GB" sz="2000" dirty="0">
                <a:latin typeface="Times New Roman" panose="02020603050405020304" pitchFamily="18" charset="0"/>
                <a:cs typeface="Times New Roman" panose="02020603050405020304" pitchFamily="18" charset="0"/>
              </a:rPr>
              <a:t>Alessandria, </a:t>
            </a:r>
            <a:r>
              <a:rPr lang="it-IT" sz="2000" dirty="0">
                <a:latin typeface="Times New Roman" panose="02020603050405020304" pitchFamily="18" charset="0"/>
                <a:cs typeface="Times New Roman" panose="02020603050405020304" pitchFamily="18" charset="0"/>
              </a:rPr>
              <a:t>Edizioni dell’Orso, </a:t>
            </a:r>
            <a:r>
              <a:rPr lang="en-GB" sz="2000" dirty="0">
                <a:latin typeface="Times New Roman" panose="02020603050405020304" pitchFamily="18" charset="0"/>
                <a:cs typeface="Times New Roman" panose="02020603050405020304" pitchFamily="18" charset="0"/>
              </a:rPr>
              <a:t>2018.</a:t>
            </a:r>
          </a:p>
          <a:p>
            <a:pPr marL="0" indent="0">
              <a:lnSpc>
                <a:spcPct val="100000"/>
              </a:lnSpc>
              <a:buNone/>
            </a:pPr>
            <a:r>
              <a:rPr lang="en-GB" sz="2000" dirty="0">
                <a:latin typeface="Times New Roman" panose="02020603050405020304" pitchFamily="18" charset="0"/>
                <a:cs typeface="Times New Roman" panose="02020603050405020304" pitchFamily="18" charset="0"/>
              </a:rPr>
              <a:t>Lawrence W. W., “The Wanderer and The Seafarer” in </a:t>
            </a:r>
            <a:r>
              <a:rPr lang="en-GB" sz="2000" i="1" dirty="0">
                <a:latin typeface="Times New Roman" panose="02020603050405020304" pitchFamily="18" charset="0"/>
                <a:cs typeface="Times New Roman" panose="02020603050405020304" pitchFamily="18" charset="0"/>
              </a:rPr>
              <a:t>The Journal of Germanic Philology </a:t>
            </a:r>
            <a:r>
              <a:rPr lang="en-GB" sz="2000" dirty="0">
                <a:latin typeface="Times New Roman" panose="02020603050405020304" pitchFamily="18" charset="0"/>
                <a:cs typeface="Times New Roman" panose="02020603050405020304" pitchFamily="18" charset="0"/>
              </a:rPr>
              <a:t>vol. 4, Illinois, University of Illinois Press, 1902, pp. 460-480.</a:t>
            </a:r>
          </a:p>
          <a:p>
            <a:pPr marL="0" indent="0">
              <a:lnSpc>
                <a:spcPct val="100000"/>
              </a:lnSpc>
              <a:buNone/>
            </a:pPr>
            <a:r>
              <a:rPr lang="en-GB" sz="2000" dirty="0">
                <a:latin typeface="Times New Roman" panose="02020603050405020304" pitchFamily="18" charset="0"/>
                <a:cs typeface="Times New Roman" panose="02020603050405020304" pitchFamily="18" charset="0"/>
              </a:rPr>
              <a:t>Greenblatt S., </a:t>
            </a:r>
            <a:r>
              <a:rPr lang="en-GB" sz="2000" i="1" dirty="0">
                <a:latin typeface="Times New Roman" panose="02020603050405020304" pitchFamily="18" charset="0"/>
                <a:cs typeface="Times New Roman" panose="02020603050405020304" pitchFamily="18" charset="0"/>
              </a:rPr>
              <a:t>The Norton Anthology of English Literature </a:t>
            </a:r>
            <a:r>
              <a:rPr lang="en-GB" sz="2000" dirty="0">
                <a:latin typeface="Times New Roman" panose="02020603050405020304" pitchFamily="18" charset="0"/>
                <a:cs typeface="Times New Roman" panose="02020603050405020304" pitchFamily="18" charset="0"/>
              </a:rPr>
              <a:t>(10</a:t>
            </a:r>
            <a:r>
              <a:rPr lang="en-GB" sz="2000" baseline="30000" dirty="0">
                <a:latin typeface="Times New Roman" panose="02020603050405020304" pitchFamily="18" charset="0"/>
                <a:cs typeface="Times New Roman" panose="02020603050405020304" pitchFamily="18" charset="0"/>
              </a:rPr>
              <a:t>th</a:t>
            </a:r>
            <a:r>
              <a:rPr lang="en-GB" sz="2000" dirty="0">
                <a:latin typeface="Times New Roman" panose="02020603050405020304" pitchFamily="18" charset="0"/>
                <a:cs typeface="Times New Roman" panose="02020603050405020304" pitchFamily="18" charset="0"/>
              </a:rPr>
              <a:t> edition),</a:t>
            </a:r>
            <a:r>
              <a:rPr lang="en-GB" sz="2000"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vol. A “The Middle Ages” ed. by Simpson J., New York, Norton &amp; Company, 2018.</a:t>
            </a:r>
          </a:p>
          <a:p>
            <a:pPr marL="0" indent="0">
              <a:lnSpc>
                <a:spcPct val="100000"/>
              </a:lnSpc>
              <a:buNone/>
            </a:pPr>
            <a:endParaRPr lang="en-GB" sz="2000" dirty="0">
              <a:latin typeface="Times New Roman" panose="02020603050405020304" pitchFamily="18" charset="0"/>
              <a:cs typeface="Times New Roman" panose="02020603050405020304" pitchFamily="18" charset="0"/>
            </a:endParaRPr>
          </a:p>
          <a:p>
            <a:pPr marL="0" indent="0">
              <a:lnSpc>
                <a:spcPct val="100000"/>
              </a:lnSpc>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34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771988"/>
            <a:ext cx="11355186" cy="4070058"/>
          </a:xfrm>
        </p:spPr>
        <p:txBody>
          <a:bodyPr>
            <a:noAutofit/>
          </a:bodyPr>
          <a:lstStyle/>
          <a:p>
            <a:pPr marL="0" indent="0" algn="ctr">
              <a:lnSpc>
                <a:spcPct val="100000"/>
              </a:lnSpc>
              <a:buNone/>
            </a:pPr>
            <a:r>
              <a:rPr lang="en-GB" sz="2000" dirty="0">
                <a:latin typeface="Times New Roman" panose="02020603050405020304" pitchFamily="18" charset="0"/>
                <a:cs typeface="Times New Roman" panose="02020603050405020304" pitchFamily="18" charset="0"/>
              </a:rPr>
              <a:t>SITOGRAPHY:</a:t>
            </a:r>
          </a:p>
          <a:p>
            <a:pPr marL="0" indent="0">
              <a:lnSpc>
                <a:spcPct val="100000"/>
              </a:lnSpc>
              <a:buNone/>
            </a:pPr>
            <a:endParaRPr lang="en-GB" sz="2000" i="1" dirty="0">
              <a:latin typeface="Times New Roman" panose="02020603050405020304" pitchFamily="18" charset="0"/>
              <a:cs typeface="Times New Roman" panose="02020603050405020304" pitchFamily="18" charset="0"/>
            </a:endParaRPr>
          </a:p>
          <a:p>
            <a:pPr marL="0" indent="0">
              <a:lnSpc>
                <a:spcPct val="100000"/>
              </a:lnSpc>
              <a:buNone/>
            </a:pPr>
            <a:r>
              <a:rPr lang="en-GB" sz="2000" i="1" dirty="0">
                <a:latin typeface="Times New Roman" panose="02020603050405020304" pitchFamily="18" charset="0"/>
                <a:cs typeface="Times New Roman" panose="02020603050405020304" pitchFamily="18" charset="0"/>
              </a:rPr>
              <a:t>British Library </a:t>
            </a:r>
            <a:r>
              <a:rPr lang="en-GB" sz="2000" dirty="0">
                <a:latin typeface="Times New Roman" panose="02020603050405020304" pitchFamily="18" charset="0"/>
                <a:cs typeface="Times New Roman" panose="02020603050405020304" pitchFamily="18" charset="0"/>
                <a:hlinkClick r:id="rId3"/>
              </a:rPr>
              <a:t>https://www.bl.uk/collection-items/exeter-book#</a:t>
            </a:r>
            <a:r>
              <a:rPr lang="en-GB" sz="2000" dirty="0">
                <a:latin typeface="Times New Roman" panose="02020603050405020304" pitchFamily="18" charset="0"/>
                <a:cs typeface="Times New Roman" panose="02020603050405020304" pitchFamily="18" charset="0"/>
              </a:rPr>
              <a:t> [accessed in November 2020]</a:t>
            </a:r>
          </a:p>
          <a:p>
            <a:pPr marL="0" indent="0">
              <a:lnSpc>
                <a:spcPct val="100000"/>
              </a:lnSpc>
              <a:buNone/>
            </a:pPr>
            <a:r>
              <a:rPr lang="en-GB" sz="2000" i="1" dirty="0">
                <a:latin typeface="Times New Roman" panose="02020603050405020304" pitchFamily="18" charset="0"/>
                <a:cs typeface="Times New Roman" panose="02020603050405020304" pitchFamily="18" charset="0"/>
              </a:rPr>
              <a:t>Bosworth Toller’s Anglo-Saxon Dictionary </a:t>
            </a:r>
            <a:r>
              <a:rPr lang="en-GB" sz="2000" i="1" dirty="0">
                <a:latin typeface="Times New Roman" panose="02020603050405020304" pitchFamily="18" charset="0"/>
                <a:cs typeface="Times New Roman" panose="02020603050405020304" pitchFamily="18" charset="0"/>
                <a:hlinkClick r:id="rId4"/>
              </a:rPr>
              <a:t>https://bosworthtoller.com/</a:t>
            </a:r>
            <a:r>
              <a:rPr lang="en-GB" sz="2000"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[accessed in November and December 2020]</a:t>
            </a:r>
            <a:endParaRPr lang="en-GB" sz="2000" i="1" dirty="0">
              <a:latin typeface="Times New Roman" panose="02020603050405020304" pitchFamily="18" charset="0"/>
              <a:cs typeface="Times New Roman" panose="02020603050405020304" pitchFamily="18" charset="0"/>
            </a:endParaRPr>
          </a:p>
          <a:p>
            <a:pPr marL="0" indent="0">
              <a:lnSpc>
                <a:spcPct val="100000"/>
              </a:lnSpc>
              <a:buNone/>
            </a:pPr>
            <a:endParaRPr lang="en-GB"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42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8">
            <a:extLst>
              <a:ext uri="{FF2B5EF4-FFF2-40B4-BE49-F238E27FC236}">
                <a16:creationId xmlns:a16="http://schemas.microsoft.com/office/drawing/2014/main" id="{24666D0A-7015-4A90-B5D0-C884F72F7CAF}"/>
              </a:ext>
            </a:extLst>
          </p:cNvPr>
          <p:cNvSpPr>
            <a:spLocks noGrp="1"/>
          </p:cNvSpPr>
          <p:nvPr>
            <p:ph idx="1"/>
          </p:nvPr>
        </p:nvSpPr>
        <p:spPr>
          <a:xfrm>
            <a:off x="838199" y="1767286"/>
            <a:ext cx="4571999" cy="2650097"/>
          </a:xfrm>
        </p:spPr>
        <p:txBody>
          <a:bodyPr>
            <a:normAutofit fontScale="85000" lnSpcReduction="10000"/>
          </a:bodyPr>
          <a:lstStyle/>
          <a:p>
            <a:pPr marL="0" indent="0">
              <a:buNone/>
            </a:pPr>
            <a:r>
              <a:rPr lang="en-GB" sz="2600" dirty="0">
                <a:latin typeface="Times New Roman" panose="02020603050405020304" pitchFamily="18" charset="0"/>
                <a:cs typeface="Times New Roman" panose="02020603050405020304" pitchFamily="18" charset="0"/>
              </a:rPr>
              <a:t>The EB has neither illuminations nor rubrics and the parchment is of low quality. There are only few capital letters with no decorations. The codex also contains some dry point images. It is anyway a fairly elegant manuscript written in square minuscule.  </a:t>
            </a:r>
          </a:p>
          <a:p>
            <a:pPr marL="0" indent="0">
              <a:buNone/>
            </a:pPr>
            <a:endParaRPr lang="en-US" sz="1800" dirty="0"/>
          </a:p>
        </p:txBody>
      </p:sp>
      <p:pic>
        <p:nvPicPr>
          <p:cNvPr id="5" name="Segnaposto contenuto 4">
            <a:extLst>
              <a:ext uri="{FF2B5EF4-FFF2-40B4-BE49-F238E27FC236}">
                <a16:creationId xmlns:a16="http://schemas.microsoft.com/office/drawing/2014/main" id="{C6098EDF-AB15-CA4C-9A21-378CFC83F2C9}"/>
              </a:ext>
            </a:extLst>
          </p:cNvPr>
          <p:cNvPicPr>
            <a:picLocks noChangeAspect="1"/>
          </p:cNvPicPr>
          <p:nvPr/>
        </p:nvPicPr>
        <p:blipFill rotWithShape="1">
          <a:blip r:embed="rId2"/>
          <a:srcRect t="13843" r="1" b="8769"/>
          <a:stretch/>
        </p:blipFill>
        <p:spPr>
          <a:xfrm>
            <a:off x="6190488" y="566928"/>
            <a:ext cx="5157216" cy="5286197"/>
          </a:xfrm>
          <a:prstGeom prst="rect">
            <a:avLst/>
          </a:prstGeom>
        </p:spPr>
      </p:pic>
      <p:sp>
        <p:nvSpPr>
          <p:cNvPr id="28" name="Rectangle 27">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84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egnaposto contenuto 6">
            <a:extLst>
              <a:ext uri="{FF2B5EF4-FFF2-40B4-BE49-F238E27FC236}">
                <a16:creationId xmlns:a16="http://schemas.microsoft.com/office/drawing/2014/main" id="{851C0272-66D6-B24A-B1F5-5C9FAABE5C61}"/>
              </a:ext>
            </a:extLst>
          </p:cNvPr>
          <p:cNvPicPr>
            <a:picLocks noChangeAspect="1"/>
          </p:cNvPicPr>
          <p:nvPr/>
        </p:nvPicPr>
        <p:blipFill>
          <a:blip r:embed="rId2"/>
          <a:stretch>
            <a:fillRect/>
          </a:stretch>
        </p:blipFill>
        <p:spPr>
          <a:xfrm>
            <a:off x="557783" y="1027136"/>
            <a:ext cx="5486400" cy="2153412"/>
          </a:xfrm>
          <a:prstGeom prst="rect">
            <a:avLst/>
          </a:prstGeom>
        </p:spPr>
      </p:pic>
      <p:pic>
        <p:nvPicPr>
          <p:cNvPr id="11" name="Immagine 10">
            <a:extLst>
              <a:ext uri="{FF2B5EF4-FFF2-40B4-BE49-F238E27FC236}">
                <a16:creationId xmlns:a16="http://schemas.microsoft.com/office/drawing/2014/main" id="{61A0CF36-4F12-F944-9E95-FCF1F2104C7A}"/>
              </a:ext>
            </a:extLst>
          </p:cNvPr>
          <p:cNvPicPr>
            <a:picLocks noChangeAspect="1"/>
          </p:cNvPicPr>
          <p:nvPr/>
        </p:nvPicPr>
        <p:blipFill>
          <a:blip r:embed="rId3"/>
          <a:stretch>
            <a:fillRect/>
          </a:stretch>
        </p:blipFill>
        <p:spPr>
          <a:xfrm>
            <a:off x="6044183" y="1027135"/>
            <a:ext cx="5522976" cy="2098457"/>
          </a:xfrm>
          <a:prstGeom prst="rect">
            <a:avLst/>
          </a:prstGeom>
        </p:spPr>
      </p:pic>
      <p:sp>
        <p:nvSpPr>
          <p:cNvPr id="60" name="Rectangle 5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147709"/>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39">
            <a:extLst>
              <a:ext uri="{FF2B5EF4-FFF2-40B4-BE49-F238E27FC236}">
                <a16:creationId xmlns:a16="http://schemas.microsoft.com/office/drawing/2014/main" id="{DB7CCAA4-7449-4A23-863A-452303175B9B}"/>
              </a:ext>
            </a:extLst>
          </p:cNvPr>
          <p:cNvSpPr>
            <a:spLocks noGrp="1"/>
          </p:cNvSpPr>
          <p:nvPr>
            <p:ph idx="1"/>
          </p:nvPr>
        </p:nvSpPr>
        <p:spPr>
          <a:xfrm>
            <a:off x="5349240" y="4329321"/>
            <a:ext cx="6007608" cy="1645920"/>
          </a:xfrm>
        </p:spPr>
        <p:txBody>
          <a:bodyPr anchor="ctr">
            <a:normAutofit/>
          </a:bodyPr>
          <a:lstStyle/>
          <a:p>
            <a:pPr marL="0" indent="0">
              <a:buNone/>
            </a:pPr>
            <a:r>
              <a:rPr lang="en-US" sz="2000"/>
              <a:t>The EB contains a miscellany of different texts, of both Christian and pre-Christian traditions.</a:t>
            </a:r>
          </a:p>
        </p:txBody>
      </p:sp>
    </p:spTree>
    <p:extLst>
      <p:ext uri="{BB962C8B-B14F-4D97-AF65-F5344CB8AC3E}">
        <p14:creationId xmlns:p14="http://schemas.microsoft.com/office/powerpoint/2010/main" val="334375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437DE5-6F52-454E-9AB4-A8AC634AF8EE}"/>
              </a:ext>
            </a:extLst>
          </p:cNvPr>
          <p:cNvSpPr>
            <a:spLocks noGrp="1"/>
          </p:cNvSpPr>
          <p:nvPr>
            <p:ph type="title"/>
          </p:nvPr>
        </p:nvSpPr>
        <p:spPr/>
        <p:txBody>
          <a:bodyPr/>
          <a:lstStyle/>
          <a:p>
            <a:r>
              <a:rPr lang="en-GB"/>
              <a:t>The Seafarer</a:t>
            </a:r>
            <a:endParaRPr lang="it-IT"/>
          </a:p>
        </p:txBody>
      </p:sp>
      <p:sp>
        <p:nvSpPr>
          <p:cNvPr id="3" name="Segnaposto contenuto 2">
            <a:extLst>
              <a:ext uri="{FF2B5EF4-FFF2-40B4-BE49-F238E27FC236}">
                <a16:creationId xmlns:a16="http://schemas.microsoft.com/office/drawing/2014/main" id="{DFAE69F6-2338-314D-8A42-4315B8C91382}"/>
              </a:ext>
            </a:extLst>
          </p:cNvPr>
          <p:cNvSpPr>
            <a:spLocks noGrp="1"/>
          </p:cNvSpPr>
          <p:nvPr>
            <p:ph idx="1"/>
          </p:nvPr>
        </p:nvSpPr>
        <p:spPr/>
        <p:txBody>
          <a:bodyPr>
            <a:normAutofit fontScale="92500"/>
          </a:bodyPr>
          <a:lstStyle/>
          <a:p>
            <a:pPr>
              <a:buFont typeface="Wingdings" pitchFamily="2" charset="2"/>
              <a:buChar char="v"/>
            </a:pPr>
            <a:r>
              <a:rPr lang="it-IT" i="1" dirty="0"/>
              <a:t> The</a:t>
            </a:r>
            <a:r>
              <a:rPr lang="en-GB" i="1" dirty="0"/>
              <a:t> Seafarer </a:t>
            </a:r>
            <a:r>
              <a:rPr lang="en-GB" dirty="0"/>
              <a:t>is a lyrical poem in 124 verses.</a:t>
            </a:r>
          </a:p>
          <a:p>
            <a:pPr>
              <a:buFont typeface="Wingdings" pitchFamily="2" charset="2"/>
              <a:buChar char="v"/>
            </a:pPr>
            <a:r>
              <a:rPr lang="en-GB" i="1" dirty="0"/>
              <a:t> </a:t>
            </a:r>
            <a:r>
              <a:rPr lang="en-GB" dirty="0"/>
              <a:t>The poem starts with the voice of a sailor who tells us his experiences out at sea and the sufferings he had to bear while on his journeys. The poet makes us aware of his physical sufferings, in fact he had to go through cold winters, and consequently the spiritual hardships he had to cope with.</a:t>
            </a:r>
          </a:p>
          <a:p>
            <a:pPr>
              <a:buFont typeface="Wingdings" pitchFamily="2" charset="2"/>
              <a:buChar char="v"/>
            </a:pPr>
            <a:r>
              <a:rPr lang="en-GB" dirty="0"/>
              <a:t> Then he introduces a comparison between his wretched status and the comfortable and joyful status of the man on land. The man living on the land has in fact all the comforts he needs, he is together with his fellows and can enjoy the conviviality of the hall.</a:t>
            </a:r>
          </a:p>
        </p:txBody>
      </p:sp>
    </p:spTree>
    <p:extLst>
      <p:ext uri="{BB962C8B-B14F-4D97-AF65-F5344CB8AC3E}">
        <p14:creationId xmlns:p14="http://schemas.microsoft.com/office/powerpoint/2010/main" val="296400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698835"/>
            <a:ext cx="11355186" cy="4027516"/>
          </a:xfrm>
        </p:spPr>
        <p:txBody>
          <a:bodyPr>
            <a:normAutofit/>
          </a:bodyPr>
          <a:lstStyle/>
          <a:p>
            <a:pPr marL="0" indent="0">
              <a:buNone/>
            </a:pPr>
            <a:r>
              <a:rPr lang="en-GB" sz="2000" dirty="0">
                <a:latin typeface="Times New Roman" panose="02020603050405020304" pitchFamily="18" charset="0"/>
                <a:cs typeface="Times New Roman" panose="02020603050405020304" pitchFamily="18" charset="0"/>
              </a:rPr>
              <a:t>	MÆG </a:t>
            </a:r>
            <a:r>
              <a:rPr lang="en-GB" sz="2000" dirty="0">
                <a:solidFill>
                  <a:schemeClr val="accent4">
                    <a:lumMod val="75000"/>
                  </a:schemeClr>
                </a:solidFill>
                <a:latin typeface="Times New Roman" panose="02020603050405020304" pitchFamily="18" charset="0"/>
                <a:cs typeface="Times New Roman" panose="02020603050405020304" pitchFamily="18" charset="0"/>
              </a:rPr>
              <a:t>ic</a:t>
            </a:r>
            <a:r>
              <a:rPr lang="en-GB" sz="2000" dirty="0">
                <a:latin typeface="Times New Roman" panose="02020603050405020304" pitchFamily="18" charset="0"/>
                <a:cs typeface="Times New Roman" panose="02020603050405020304" pitchFamily="18" charset="0"/>
              </a:rPr>
              <a:t> be mē sylfum	sōđgien wrecan,		I may tell a true story about myself,</a:t>
            </a:r>
          </a:p>
          <a:p>
            <a:pPr marL="0" indent="0">
              <a:buNone/>
            </a:pPr>
            <a:r>
              <a:rPr lang="en-GB" sz="2000" dirty="0">
                <a:latin typeface="Times New Roman" panose="02020603050405020304" pitchFamily="18" charset="0"/>
                <a:cs typeface="Times New Roman" panose="02020603050405020304" pitchFamily="18" charset="0"/>
              </a:rPr>
              <a:t>	sīÞan secgan,	hū </a:t>
            </a:r>
            <a:r>
              <a:rPr lang="en-GB" sz="2000" dirty="0">
                <a:solidFill>
                  <a:srgbClr val="0070C0"/>
                </a:solidFill>
                <a:latin typeface="Times New Roman" panose="02020603050405020304" pitchFamily="18" charset="0"/>
                <a:cs typeface="Times New Roman" panose="02020603050405020304" pitchFamily="18" charset="0"/>
              </a:rPr>
              <a:t>geswincdagum</a:t>
            </a:r>
            <a:r>
              <a:rPr lang="en-GB" sz="2000" dirty="0">
                <a:latin typeface="Times New Roman" panose="02020603050405020304" pitchFamily="18" charset="0"/>
                <a:cs typeface="Times New Roman" panose="02020603050405020304" pitchFamily="18" charset="0"/>
              </a:rPr>
              <a:t>		(I can tell) of my journeys, and how I suffered</a:t>
            </a:r>
          </a:p>
          <a:p>
            <a:pPr marL="0" indent="0">
              <a:buNone/>
            </a:pPr>
            <a:r>
              <a:rPr lang="en-GB" sz="2000" dirty="0">
                <a:latin typeface="Times New Roman" panose="02020603050405020304" pitchFamily="18" charset="0"/>
                <a:cs typeface="Times New Roman" panose="02020603050405020304" pitchFamily="18" charset="0"/>
              </a:rPr>
              <a:t>	</a:t>
            </a:r>
            <a:r>
              <a:rPr lang="en-GB" sz="2000" dirty="0">
                <a:solidFill>
                  <a:srgbClr val="0070C0"/>
                </a:solidFill>
                <a:latin typeface="Times New Roman" panose="02020603050405020304" pitchFamily="18" charset="0"/>
                <a:cs typeface="Times New Roman" panose="02020603050405020304" pitchFamily="18" charset="0"/>
              </a:rPr>
              <a:t>earfođhwīle</a:t>
            </a:r>
            <a:r>
              <a:rPr lang="en-GB" sz="2000" dirty="0">
                <a:latin typeface="Times New Roman" panose="02020603050405020304" pitchFamily="18" charset="0"/>
                <a:cs typeface="Times New Roman" panose="02020603050405020304" pitchFamily="18" charset="0"/>
              </a:rPr>
              <a:t>	oft Þrōwade,			in days of toil and in times of hardships.</a:t>
            </a:r>
          </a:p>
          <a:p>
            <a:pPr marL="0" indent="0">
              <a:buNone/>
            </a:pPr>
            <a:r>
              <a:rPr lang="en-GB" sz="2000" dirty="0">
                <a:latin typeface="Times New Roman" panose="02020603050405020304" pitchFamily="18" charset="0"/>
                <a:cs typeface="Times New Roman" panose="02020603050405020304" pitchFamily="18" charset="0"/>
              </a:rPr>
              <a:t>	</a:t>
            </a:r>
            <a:r>
              <a:rPr lang="en-GB" sz="2000" dirty="0">
                <a:solidFill>
                  <a:srgbClr val="0070C0"/>
                </a:solidFill>
                <a:latin typeface="Times New Roman" panose="02020603050405020304" pitchFamily="18" charset="0"/>
                <a:cs typeface="Times New Roman" panose="02020603050405020304" pitchFamily="18" charset="0"/>
              </a:rPr>
              <a:t>bitre brēostceare</a:t>
            </a:r>
            <a:r>
              <a:rPr lang="en-GB" sz="2000" dirty="0">
                <a:latin typeface="Times New Roman" panose="02020603050405020304" pitchFamily="18" charset="0"/>
                <a:cs typeface="Times New Roman" panose="02020603050405020304" pitchFamily="18" charset="0"/>
              </a:rPr>
              <a:t>	gebiden hæbbe,			I have endured bitter heart-care, (and I) have</a:t>
            </a:r>
          </a:p>
          <a:p>
            <a:pPr marL="0" indent="0">
              <a:buNone/>
            </a:pPr>
            <a:r>
              <a:rPr lang="en-GB" sz="2000" dirty="0">
                <a:latin typeface="Times New Roman" panose="02020603050405020304" pitchFamily="18" charset="0"/>
                <a:cs typeface="Times New Roman" panose="02020603050405020304" pitchFamily="18" charset="0"/>
              </a:rPr>
              <a:t>5	Gecunnad in cēole	</a:t>
            </a:r>
            <a:r>
              <a:rPr lang="en-GB" sz="2000" dirty="0">
                <a:solidFill>
                  <a:srgbClr val="0070C0"/>
                </a:solidFill>
                <a:latin typeface="Times New Roman" panose="02020603050405020304" pitchFamily="18" charset="0"/>
                <a:cs typeface="Times New Roman" panose="02020603050405020304" pitchFamily="18" charset="0"/>
              </a:rPr>
              <a:t>cearselda</a:t>
            </a:r>
            <a:r>
              <a:rPr lang="en-GB" sz="2000" dirty="0">
                <a:latin typeface="Times New Roman" panose="02020603050405020304" pitchFamily="18" charset="0"/>
                <a:cs typeface="Times New Roman" panose="02020603050405020304" pitchFamily="18" charset="0"/>
              </a:rPr>
              <a:t> fela,		experienced in the keel [i.e. ship] many </a:t>
            </a:r>
          </a:p>
          <a:p>
            <a:pPr marL="0" indent="0">
              <a:buNone/>
            </a:pPr>
            <a:r>
              <a:rPr lang="en-GB" sz="2000" dirty="0">
                <a:latin typeface="Times New Roman" panose="02020603050405020304" pitchFamily="18" charset="0"/>
                <a:cs typeface="Times New Roman" panose="02020603050405020304" pitchFamily="18" charset="0"/>
              </a:rPr>
              <a:t>	atol ȳÞa gewealc. 				dwellings of sorrow (and) the terrible surging</a:t>
            </a:r>
          </a:p>
          <a:p>
            <a:pPr marL="0" indent="0">
              <a:buNone/>
            </a:pPr>
            <a:r>
              <a:rPr lang="en-GB" sz="2000" dirty="0">
                <a:latin typeface="Times New Roman" panose="02020603050405020304" pitchFamily="18" charset="0"/>
                <a:cs typeface="Times New Roman" panose="02020603050405020304" pitchFamily="18" charset="0"/>
              </a:rPr>
              <a:t>							of the waves.</a:t>
            </a:r>
          </a:p>
          <a:p>
            <a:pPr marL="0" indent="0" algn="r">
              <a:buNone/>
            </a:pPr>
            <a:r>
              <a:rPr lang="en-GB" sz="2000" dirty="0">
                <a:latin typeface="Times New Roman" panose="02020603050405020304" pitchFamily="18" charset="0"/>
                <a:cs typeface="Times New Roman" panose="02020603050405020304" pitchFamily="18" charset="0"/>
              </a:rPr>
              <a:t>							(my translation)</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79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698834"/>
            <a:ext cx="11355186" cy="4825951"/>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			</a:t>
            </a:r>
            <a:r>
              <a:rPr lang="en-GB" sz="2000" dirty="0">
                <a:solidFill>
                  <a:srgbClr val="0070C0"/>
                </a:solidFill>
                <a:latin typeface="Times New Roman" panose="02020603050405020304" pitchFamily="18" charset="0"/>
                <a:cs typeface="Times New Roman" panose="02020603050405020304" pitchFamily="18" charset="0"/>
              </a:rPr>
              <a:t>Calde</a:t>
            </a:r>
            <a:r>
              <a:rPr lang="en-GB" sz="2000" dirty="0">
                <a:latin typeface="Times New Roman" panose="02020603050405020304" pitchFamily="18" charset="0"/>
                <a:cs typeface="Times New Roman" panose="02020603050405020304" pitchFamily="18" charset="0"/>
              </a:rPr>
              <a:t> geÞrungen			My feet were pinched by cold, fettered by</a:t>
            </a:r>
          </a:p>
          <a:p>
            <a:pPr marL="0" indent="0">
              <a:buNone/>
            </a:pPr>
            <a:r>
              <a:rPr lang="it-IT" sz="2000" dirty="0">
                <a:latin typeface="Times New Roman" panose="02020603050405020304" pitchFamily="18" charset="0"/>
                <a:cs typeface="Times New Roman" panose="02020603050405020304" pitchFamily="18" charset="0"/>
              </a:rPr>
              <a:t>	wæron mīne fēt,	</a:t>
            </a:r>
            <a:r>
              <a:rPr lang="it-IT" sz="2000" dirty="0">
                <a:solidFill>
                  <a:srgbClr val="0070C0"/>
                </a:solidFill>
                <a:latin typeface="Times New Roman" panose="02020603050405020304" pitchFamily="18" charset="0"/>
                <a:cs typeface="Times New Roman" panose="02020603050405020304" pitchFamily="18" charset="0"/>
              </a:rPr>
              <a:t>forste </a:t>
            </a:r>
            <a:r>
              <a:rPr lang="it-IT" sz="2000" dirty="0">
                <a:latin typeface="Times New Roman" panose="02020603050405020304" pitchFamily="18" charset="0"/>
                <a:cs typeface="Times New Roman" panose="02020603050405020304" pitchFamily="18" charset="0"/>
              </a:rPr>
              <a:t>gebunden			</a:t>
            </a:r>
            <a:r>
              <a:rPr lang="en-GB" sz="2000" dirty="0">
                <a:latin typeface="Times New Roman" panose="02020603050405020304" pitchFamily="18" charset="0"/>
                <a:cs typeface="Times New Roman" panose="02020603050405020304" pitchFamily="18" charset="0"/>
              </a:rPr>
              <a:t>frost and climbed by cold; there the anxieties </a:t>
            </a:r>
            <a:r>
              <a:rPr lang="it-IT" sz="2000" dirty="0">
                <a:latin typeface="Times New Roman" panose="02020603050405020304" pitchFamily="18" charset="0"/>
                <a:cs typeface="Times New Roman" panose="02020603050405020304" pitchFamily="18" charset="0"/>
              </a:rPr>
              <a:t> </a:t>
            </a:r>
          </a:p>
          <a:p>
            <a:pPr marL="0" indent="0">
              <a:buNone/>
            </a:pPr>
            <a:r>
              <a:rPr lang="it-IT" sz="2000" dirty="0">
                <a:latin typeface="Times New Roman" panose="02020603050405020304" pitchFamily="18" charset="0"/>
                <a:cs typeface="Times New Roman" panose="02020603050405020304" pitchFamily="18" charset="0"/>
              </a:rPr>
              <a:t>10	caldum clommum,	Þær Þā </a:t>
            </a:r>
            <a:r>
              <a:rPr lang="it-IT" sz="2000" dirty="0">
                <a:solidFill>
                  <a:srgbClr val="0070C0"/>
                </a:solidFill>
                <a:latin typeface="Times New Roman" panose="02020603050405020304" pitchFamily="18" charset="0"/>
                <a:cs typeface="Times New Roman" panose="02020603050405020304" pitchFamily="18" charset="0"/>
              </a:rPr>
              <a:t>ceare </a:t>
            </a:r>
            <a:r>
              <a:rPr lang="it-IT" sz="2000" dirty="0">
                <a:latin typeface="Times New Roman" panose="02020603050405020304" pitchFamily="18" charset="0"/>
                <a:cs typeface="Times New Roman" panose="02020603050405020304" pitchFamily="18" charset="0"/>
              </a:rPr>
              <a:t>seofedun	</a:t>
            </a:r>
            <a:r>
              <a:rPr lang="en-GB" sz="2000" dirty="0">
                <a:latin typeface="Times New Roman" panose="02020603050405020304" pitchFamily="18" charset="0"/>
                <a:cs typeface="Times New Roman" panose="02020603050405020304" pitchFamily="18" charset="0"/>
              </a:rPr>
              <a:t>sighed hot around my heart. Hunger rent the </a:t>
            </a:r>
          </a:p>
          <a:p>
            <a:pPr marL="0" indent="0">
              <a:buNone/>
            </a:pPr>
            <a:r>
              <a:rPr lang="it-IT" sz="2000" dirty="0">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hat</a:t>
            </a:r>
            <a:r>
              <a:rPr lang="it-IT" sz="2000" dirty="0">
                <a:latin typeface="Times New Roman" panose="02020603050405020304" pitchFamily="18" charset="0"/>
                <a:cs typeface="Times New Roman" panose="02020603050405020304" pitchFamily="18" charset="0"/>
              </a:rPr>
              <a:t> ymb heortan.	</a:t>
            </a:r>
            <a:r>
              <a:rPr lang="it-IT" sz="2000" dirty="0">
                <a:solidFill>
                  <a:srgbClr val="0070C0"/>
                </a:solidFill>
                <a:latin typeface="Times New Roman" panose="02020603050405020304" pitchFamily="18" charset="0"/>
                <a:cs typeface="Times New Roman" panose="02020603050405020304" pitchFamily="18" charset="0"/>
              </a:rPr>
              <a:t>Hungor</a:t>
            </a:r>
            <a:r>
              <a:rPr lang="it-IT" sz="2000" dirty="0">
                <a:latin typeface="Times New Roman" panose="02020603050405020304" pitchFamily="18" charset="0"/>
                <a:cs typeface="Times New Roman" panose="02020603050405020304" pitchFamily="18" charset="0"/>
              </a:rPr>
              <a:t> innan slāt			</a:t>
            </a:r>
            <a:r>
              <a:rPr lang="en-GB" sz="2000" dirty="0">
                <a:latin typeface="Times New Roman" panose="02020603050405020304" pitchFamily="18" charset="0"/>
                <a:cs typeface="Times New Roman" panose="02020603050405020304" pitchFamily="18" charset="0"/>
              </a:rPr>
              <a:t>sea-weary mind from within. This, the man</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r>
              <a:rPr lang="it-IT" sz="2000" dirty="0">
                <a:solidFill>
                  <a:schemeClr val="accent4"/>
                </a:solidFill>
                <a:latin typeface="Times New Roman" panose="02020603050405020304" pitchFamily="18" charset="0"/>
                <a:cs typeface="Times New Roman" panose="02020603050405020304" pitchFamily="18" charset="0"/>
              </a:rPr>
              <a:t>merewērges</a:t>
            </a:r>
            <a:r>
              <a:rPr lang="it-IT" sz="2000" dirty="0">
                <a:latin typeface="Times New Roman" panose="02020603050405020304" pitchFamily="18" charset="0"/>
                <a:cs typeface="Times New Roman" panose="02020603050405020304" pitchFamily="18" charset="0"/>
              </a:rPr>
              <a:t> mōd.		Þæt se mon ne wāt	</a:t>
            </a:r>
            <a:r>
              <a:rPr lang="en-GB" sz="2000" dirty="0">
                <a:latin typeface="Times New Roman" panose="02020603050405020304" pitchFamily="18" charset="0"/>
                <a:cs typeface="Times New Roman" panose="02020603050405020304" pitchFamily="18" charset="0"/>
              </a:rPr>
              <a:t>does not know, whom it happens most</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Þe him on foldan		fægrost limpeđ,		</a:t>
            </a:r>
            <a:r>
              <a:rPr lang="en-GB" sz="2000" dirty="0">
                <a:latin typeface="Times New Roman" panose="02020603050405020304" pitchFamily="18" charset="0"/>
                <a:cs typeface="Times New Roman" panose="02020603050405020304" pitchFamily="18" charset="0"/>
              </a:rPr>
              <a:t>pleasantly on earth; (he doesn’t know) how I,</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hū ic </a:t>
            </a:r>
            <a:r>
              <a:rPr lang="it-IT" sz="2000" dirty="0">
                <a:solidFill>
                  <a:schemeClr val="accent4"/>
                </a:solidFill>
                <a:latin typeface="Times New Roman" panose="02020603050405020304" pitchFamily="18" charset="0"/>
                <a:cs typeface="Times New Roman" panose="02020603050405020304" pitchFamily="18" charset="0"/>
              </a:rPr>
              <a:t>earmcearig</a:t>
            </a:r>
            <a:r>
              <a:rPr lang="it-IT" sz="2000" dirty="0">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iscealdne sæ</a:t>
            </a:r>
            <a:r>
              <a:rPr lang="it-IT"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wretched, inhabited the ice-cold sea in winter,</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15	winter wunade		</a:t>
            </a:r>
            <a:r>
              <a:rPr lang="it-IT" sz="2000" dirty="0">
                <a:solidFill>
                  <a:srgbClr val="0070C0"/>
                </a:solidFill>
                <a:latin typeface="Times New Roman" panose="02020603050405020304" pitchFamily="18" charset="0"/>
                <a:cs typeface="Times New Roman" panose="02020603050405020304" pitchFamily="18" charset="0"/>
              </a:rPr>
              <a:t>wræccan lāstum</a:t>
            </a:r>
            <a:r>
              <a:rPr lang="it-IT"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paths of exile, bereft of my kinsfolk,</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winemægum bidroren</a:t>
            </a:r>
            <a:r>
              <a:rPr lang="it-IT"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hang about with icicles; hail in showers flew.</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bihongen </a:t>
            </a:r>
            <a:r>
              <a:rPr lang="it-IT" sz="2000" dirty="0">
                <a:solidFill>
                  <a:srgbClr val="0070C0"/>
                </a:solidFill>
                <a:latin typeface="Times New Roman" panose="02020603050405020304" pitchFamily="18" charset="0"/>
                <a:cs typeface="Times New Roman" panose="02020603050405020304" pitchFamily="18" charset="0"/>
              </a:rPr>
              <a:t>hrīmgicelum;</a:t>
            </a:r>
            <a:r>
              <a:rPr lang="it-IT" sz="2000" dirty="0">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hægl </a:t>
            </a:r>
            <a:r>
              <a:rPr lang="it-IT" sz="2000" dirty="0">
                <a:latin typeface="Times New Roman" panose="02020603050405020304" pitchFamily="18" charset="0"/>
                <a:cs typeface="Times New Roman" panose="02020603050405020304" pitchFamily="18" charset="0"/>
              </a:rPr>
              <a:t>scūrum flæg.</a:t>
            </a:r>
          </a:p>
        </p:txBody>
      </p:sp>
    </p:spTree>
    <p:extLst>
      <p:ext uri="{BB962C8B-B14F-4D97-AF65-F5344CB8AC3E}">
        <p14:creationId xmlns:p14="http://schemas.microsoft.com/office/powerpoint/2010/main" val="32661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442160"/>
            <a:ext cx="11355186" cy="5381124"/>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19b		Hwīlum ylfete song			At times I took a swan’s song as my  </a:t>
            </a:r>
          </a:p>
          <a:p>
            <a:pPr marL="0" indent="0">
              <a:buNone/>
            </a:pPr>
            <a:r>
              <a:rPr lang="en-GB" sz="2000" dirty="0">
                <a:latin typeface="Times New Roman" panose="02020603050405020304" pitchFamily="18" charset="0"/>
                <a:cs typeface="Times New Roman" panose="02020603050405020304" pitchFamily="18" charset="0"/>
              </a:rPr>
              <a:t>	dyde ic mē tō gomene,	ganetes hleoÞor		entertainment and the cry of the gannet</a:t>
            </a:r>
          </a:p>
          <a:p>
            <a:pPr marL="0" indent="0">
              <a:buNone/>
            </a:pPr>
            <a:r>
              <a:rPr lang="en-GB" sz="2000" dirty="0">
                <a:latin typeface="Times New Roman" panose="02020603050405020304" pitchFamily="18" charset="0"/>
                <a:cs typeface="Times New Roman" panose="02020603050405020304" pitchFamily="18" charset="0"/>
              </a:rPr>
              <a:t>	on huilpan swag		fore hleahtor wera,	and the sound of the curlew for the laughter</a:t>
            </a:r>
          </a:p>
          <a:p>
            <a:pPr marL="0" indent="0">
              <a:buNone/>
            </a:pPr>
            <a:r>
              <a:rPr lang="en-GB" sz="2000" dirty="0">
                <a:latin typeface="Times New Roman" panose="02020603050405020304" pitchFamily="18" charset="0"/>
                <a:cs typeface="Times New Roman" panose="02020603050405020304" pitchFamily="18" charset="0"/>
              </a:rPr>
              <a:t>	māw singende 	fore medodrince. 			of men; the singing seagull for my</a:t>
            </a:r>
          </a:p>
          <a:p>
            <a:pPr marL="0" indent="0">
              <a:buNone/>
            </a:pPr>
            <a:r>
              <a:rPr lang="en-GB" sz="2000" dirty="0">
                <a:latin typeface="Times New Roman" panose="02020603050405020304" pitchFamily="18" charset="0"/>
                <a:cs typeface="Times New Roman" panose="02020603050405020304" pitchFamily="18" charset="0"/>
              </a:rPr>
              <a:t>							mead-drinking. </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27	ForÞon him gelyfeđ lyt,	sē Þe āh līfes wyn	Therefore, he little believes, he who </a:t>
            </a:r>
          </a:p>
          <a:p>
            <a:pPr marL="0" indent="0">
              <a:buNone/>
            </a:pPr>
            <a:r>
              <a:rPr lang="it-IT" sz="2000" dirty="0">
                <a:latin typeface="Times New Roman" panose="02020603050405020304" pitchFamily="18" charset="0"/>
                <a:cs typeface="Times New Roman" panose="02020603050405020304" pitchFamily="18" charset="0"/>
              </a:rPr>
              <a:t>	gebiden in burgum	bealosiÞa hwōn,		</a:t>
            </a:r>
            <a:r>
              <a:rPr lang="en-GB" sz="2000" dirty="0">
                <a:latin typeface="Times New Roman" panose="02020603050405020304" pitchFamily="18" charset="0"/>
                <a:cs typeface="Times New Roman" panose="02020603050405020304" pitchFamily="18" charset="0"/>
              </a:rPr>
              <a:t>experienced life’s pleasures in the towns,</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wlonc ond wīngal,	hū ic wērig oft		(he </a:t>
            </a:r>
            <a:r>
              <a:rPr lang="en-GB" sz="2000" dirty="0">
                <a:latin typeface="Times New Roman" panose="02020603050405020304" pitchFamily="18" charset="0"/>
                <a:cs typeface="Times New Roman" panose="02020603050405020304" pitchFamily="18" charset="0"/>
              </a:rPr>
              <a:t>that had</a:t>
            </a:r>
            <a:r>
              <a:rPr lang="it-IT"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few bitter experiences, (who is)</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in brimlāde	bīdan sceolde.  			</a:t>
            </a:r>
            <a:r>
              <a:rPr lang="en-GB" sz="2000" dirty="0">
                <a:latin typeface="Times New Roman" panose="02020603050405020304" pitchFamily="18" charset="0"/>
                <a:cs typeface="Times New Roman" panose="02020603050405020304" pitchFamily="18" charset="0"/>
              </a:rPr>
              <a:t>Haughty and wanton with wine, how I had to</a:t>
            </a:r>
          </a:p>
          <a:p>
            <a:pPr marL="0" indent="0">
              <a:buNone/>
            </a:pPr>
            <a:r>
              <a:rPr lang="en-GB" sz="2000" dirty="0">
                <a:latin typeface="Times New Roman" panose="02020603050405020304" pitchFamily="18" charset="0"/>
                <a:cs typeface="Times New Roman" panose="02020603050405020304" pitchFamily="18" charset="0"/>
              </a:rPr>
              <a:t>							remain often weary in the ocean-path. </a:t>
            </a: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941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1710DD1A-E601-AC4C-8CE1-5D5312C1E983}"/>
              </a:ext>
            </a:extLst>
          </p:cNvPr>
          <p:cNvSpPr>
            <a:spLocks noGrp="1"/>
          </p:cNvSpPr>
          <p:nvPr>
            <p:ph idx="1"/>
          </p:nvPr>
        </p:nvSpPr>
        <p:spPr>
          <a:xfrm>
            <a:off x="258162" y="442160"/>
            <a:ext cx="11355186" cy="5381124"/>
          </a:xfrm>
        </p:spPr>
        <p:txBody>
          <a:bodyPr>
            <a:noAutofit/>
          </a:bodyPr>
          <a:lstStyle/>
          <a:p>
            <a:pPr marL="0" indent="0">
              <a:buNone/>
            </a:pPr>
            <a:r>
              <a:rPr lang="it-IT" sz="2000" b="1" dirty="0">
                <a:latin typeface="Times New Roman" panose="02020603050405020304" pitchFamily="18" charset="0"/>
                <a:cs typeface="Times New Roman" panose="02020603050405020304" pitchFamily="18" charset="0"/>
              </a:rPr>
              <a:t>BUT… </a:t>
            </a:r>
            <a:r>
              <a:rPr lang="en-GB" sz="2000" dirty="0">
                <a:latin typeface="Times New Roman" panose="02020603050405020304" pitchFamily="18" charset="0"/>
                <a:cs typeface="Times New Roman" panose="02020603050405020304" pitchFamily="18" charset="0"/>
              </a:rPr>
              <a:t>from line 34 the poem changes in its tone</a:t>
            </a: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34		ForÞon cnyssađ nū			</a:t>
            </a:r>
            <a:r>
              <a:rPr lang="en-GB" sz="2000" dirty="0">
                <a:latin typeface="Times New Roman" panose="02020603050405020304" pitchFamily="18" charset="0"/>
                <a:cs typeface="Times New Roman" panose="02020603050405020304" pitchFamily="18" charset="0"/>
              </a:rPr>
              <a:t>Therefore, my thoughts are now pressing</a:t>
            </a:r>
          </a:p>
          <a:p>
            <a:pPr marL="0" indent="0">
              <a:buNone/>
            </a:pPr>
            <a:r>
              <a:rPr lang="it-IT" sz="2000" dirty="0">
                <a:latin typeface="Times New Roman" panose="02020603050405020304" pitchFamily="18" charset="0"/>
                <a:cs typeface="Times New Roman" panose="02020603050405020304" pitchFamily="18" charset="0"/>
              </a:rPr>
              <a:t>	heortan geþohtas	</a:t>
            </a:r>
            <a:r>
              <a:rPr lang="it-IT" sz="2000" dirty="0">
                <a:solidFill>
                  <a:srgbClr val="00B050"/>
                </a:solidFill>
                <a:latin typeface="Times New Roman" panose="02020603050405020304" pitchFamily="18" charset="0"/>
                <a:cs typeface="Times New Roman" panose="02020603050405020304" pitchFamily="18" charset="0"/>
              </a:rPr>
              <a:t>þæt ic hean streamas</a:t>
            </a:r>
            <a:r>
              <a:rPr lang="it-IT" sz="2000" dirty="0"/>
              <a:t>,		</a:t>
            </a:r>
            <a:r>
              <a:rPr lang="en-GB" sz="2000" dirty="0">
                <a:latin typeface="Times New Roman" panose="02020603050405020304" pitchFamily="18" charset="0"/>
                <a:cs typeface="Times New Roman" panose="02020603050405020304" pitchFamily="18" charset="0"/>
              </a:rPr>
              <a:t>in my heart for me to self-experience the </a:t>
            </a:r>
            <a:endParaRPr lang="it-IT" sz="2000" dirty="0"/>
          </a:p>
          <a:p>
            <a:pPr marL="0" indent="0" fontAlgn="ctr">
              <a:buNone/>
            </a:pPr>
            <a:r>
              <a:rPr lang="it-IT" sz="2000" dirty="0">
                <a:latin typeface="Times New Roman" panose="02020603050405020304" pitchFamily="18" charset="0"/>
                <a:cs typeface="Times New Roman" panose="02020603050405020304" pitchFamily="18" charset="0"/>
              </a:rPr>
              <a:t>	</a:t>
            </a:r>
            <a:r>
              <a:rPr lang="it-IT" sz="2000" dirty="0">
                <a:solidFill>
                  <a:srgbClr val="00B050"/>
                </a:solidFill>
                <a:latin typeface="Times New Roman" panose="02020603050405020304" pitchFamily="18" charset="0"/>
                <a:cs typeface="Times New Roman" panose="02020603050405020304" pitchFamily="18" charset="0"/>
              </a:rPr>
              <a:t>sealtyþa gelac</a:t>
            </a:r>
            <a:r>
              <a:rPr lang="it-IT" sz="2000" dirty="0">
                <a:latin typeface="Times New Roman" panose="02020603050405020304" pitchFamily="18" charset="0"/>
                <a:cs typeface="Times New Roman" panose="02020603050405020304" pitchFamily="18" charset="0"/>
              </a:rPr>
              <a:t>	</a:t>
            </a:r>
            <a:r>
              <a:rPr lang="it-IT" sz="2000" dirty="0">
                <a:solidFill>
                  <a:srgbClr val="00B050"/>
                </a:solidFill>
                <a:latin typeface="Times New Roman" panose="02020603050405020304" pitchFamily="18" charset="0"/>
                <a:cs typeface="Times New Roman" panose="02020603050405020304" pitchFamily="18" charset="0"/>
              </a:rPr>
              <a:t>sylf cunnige</a:t>
            </a:r>
            <a:r>
              <a:rPr lang="it-IT"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deep currents, the tumult of the salty waves. </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monað modes </a:t>
            </a:r>
            <a:r>
              <a:rPr lang="it-IT" sz="2000" dirty="0">
                <a:solidFill>
                  <a:srgbClr val="00B050"/>
                </a:solidFill>
                <a:latin typeface="Times New Roman" panose="02020603050405020304" pitchFamily="18" charset="0"/>
                <a:cs typeface="Times New Roman" panose="02020603050405020304" pitchFamily="18" charset="0"/>
              </a:rPr>
              <a:t>lust</a:t>
            </a:r>
            <a:r>
              <a:rPr lang="it-IT" sz="2000" dirty="0">
                <a:latin typeface="Times New Roman" panose="02020603050405020304" pitchFamily="18" charset="0"/>
                <a:cs typeface="Times New Roman" panose="02020603050405020304" pitchFamily="18" charset="0"/>
              </a:rPr>
              <a:t>	mæla gehwylce		</a:t>
            </a:r>
            <a:r>
              <a:rPr lang="en-GB" sz="2000" dirty="0">
                <a:latin typeface="Times New Roman" panose="02020603050405020304" pitchFamily="18" charset="0"/>
                <a:cs typeface="Times New Roman" panose="02020603050405020304" pitchFamily="18" charset="0"/>
              </a:rPr>
              <a:t>Within my mind the desire urges time and</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ferð to feran,	</a:t>
            </a:r>
            <a:r>
              <a:rPr lang="it-IT" sz="2000" dirty="0">
                <a:solidFill>
                  <a:srgbClr val="00B050"/>
                </a:solidFill>
                <a:latin typeface="Times New Roman" panose="02020603050405020304" pitchFamily="18" charset="0"/>
                <a:cs typeface="Times New Roman" panose="02020603050405020304" pitchFamily="18" charset="0"/>
              </a:rPr>
              <a:t>þæt ic feor heonan</a:t>
            </a:r>
            <a:r>
              <a:rPr lang="it-IT"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again to set out the spirit and seek out the land </a:t>
            </a:r>
            <a:endParaRPr lang="it-IT" sz="2000" dirty="0">
              <a:latin typeface="Times New Roman" panose="02020603050405020304" pitchFamily="18" charset="0"/>
              <a:cs typeface="Times New Roman" panose="02020603050405020304" pitchFamily="18" charset="0"/>
            </a:endParaRPr>
          </a:p>
          <a:p>
            <a:pPr marL="0" indent="0" fontAlgn="ctr">
              <a:buNone/>
            </a:pPr>
            <a:r>
              <a:rPr lang="it-IT" sz="2000" dirty="0">
                <a:latin typeface="Times New Roman" panose="02020603050405020304" pitchFamily="18" charset="0"/>
                <a:cs typeface="Times New Roman" panose="02020603050405020304" pitchFamily="18" charset="0"/>
              </a:rPr>
              <a:t>	elþeodigra	eard gesece. 			</a:t>
            </a:r>
            <a:r>
              <a:rPr lang="en-GB" sz="2000" dirty="0">
                <a:latin typeface="Times New Roman" panose="02020603050405020304" pitchFamily="18" charset="0"/>
                <a:cs typeface="Times New Roman" panose="02020603050405020304" pitchFamily="18" charset="0"/>
              </a:rPr>
              <a:t>of foreigners, far from here.</a:t>
            </a:r>
            <a:endParaRPr lang="it-IT" sz="2000" dirty="0">
              <a:latin typeface="Times New Roman" panose="02020603050405020304" pitchFamily="18" charset="0"/>
              <a:cs typeface="Times New Roman" panose="02020603050405020304" pitchFamily="18" charset="0"/>
            </a:endParaRPr>
          </a:p>
          <a:p>
            <a:pPr marL="0" indent="0">
              <a:buNone/>
            </a:pPr>
            <a:endParaRPr lang="it-IT" sz="2000" dirty="0">
              <a:latin typeface="Times New Roman" panose="02020603050405020304" pitchFamily="18" charset="0"/>
              <a:cs typeface="Times New Roman" panose="02020603050405020304" pitchFamily="18" charset="0"/>
            </a:endParaRPr>
          </a:p>
          <a:p>
            <a:pPr marL="0" indent="0">
              <a:buNone/>
            </a:pPr>
            <a:r>
              <a:rPr lang="it-IT" sz="2000" dirty="0">
                <a:latin typeface="Times New Roman" panose="02020603050405020304" pitchFamily="18" charset="0"/>
                <a:cs typeface="Times New Roman" panose="02020603050405020304" pitchFamily="18" charset="0"/>
              </a:rPr>
              <a:t>	</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81682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2653</Words>
  <Application>Microsoft Macintosh PowerPoint</Application>
  <PresentationFormat>Widescreen</PresentationFormat>
  <Paragraphs>182</Paragraphs>
  <Slides>25</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Neue Haas Grotesk Text Pro</vt:lpstr>
      <vt:lpstr>Times New Roman</vt:lpstr>
      <vt:lpstr>Wingdings</vt:lpstr>
      <vt:lpstr>AccentBoxVTI</vt:lpstr>
      <vt:lpstr>The Seafarer and the elegiac genre</vt:lpstr>
      <vt:lpstr>The Exeter Book or codex exoniensis (MS 3501)</vt:lpstr>
      <vt:lpstr>Presentazione standard di PowerPoint</vt:lpstr>
      <vt:lpstr>Presentazione standard di PowerPoint</vt:lpstr>
      <vt:lpstr>The Seafarer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Seafarer and the elegiac genre</dc:title>
  <dc:creator>Utente di Microsoft Office</dc:creator>
  <cp:lastModifiedBy>Utente di Microsoft Office</cp:lastModifiedBy>
  <cp:revision>3</cp:revision>
  <dcterms:created xsi:type="dcterms:W3CDTF">2020-12-12T15:14:02Z</dcterms:created>
  <dcterms:modified xsi:type="dcterms:W3CDTF">2020-12-18T15:22:21Z</dcterms:modified>
</cp:coreProperties>
</file>